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256" r:id="rId2"/>
    <p:sldId id="257" r:id="rId3"/>
    <p:sldId id="258" r:id="rId4"/>
    <p:sldId id="262" r:id="rId5"/>
    <p:sldId id="263" r:id="rId6"/>
    <p:sldId id="264" r:id="rId7"/>
    <p:sldId id="259" r:id="rId8"/>
    <p:sldId id="261" r:id="rId9"/>
    <p:sldId id="268" r:id="rId10"/>
    <p:sldId id="260" r:id="rId11"/>
    <p:sldId id="267"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60"/>
  </p:normalViewPr>
  <p:slideViewPr>
    <p:cSldViewPr snapToGrid="0" showGuides="1">
      <p:cViewPr>
        <p:scale>
          <a:sx n="90" d="100"/>
          <a:sy n="90" d="100"/>
        </p:scale>
        <p:origin x="84" y="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E5086-35F3-4DCE-9990-5C8AC6F8D856}" type="datetimeFigureOut">
              <a:rPr lang="en-US" smtClean="0"/>
              <a:t>2/11/16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FF7D5-1A20-4F32-9843-9DE3F7119611}" type="slidenum">
              <a:rPr lang="en-US" smtClean="0"/>
              <a:t>‹#›</a:t>
            </a:fld>
            <a:endParaRPr lang="en-US"/>
          </a:p>
        </p:txBody>
      </p:sp>
    </p:spTree>
    <p:extLst>
      <p:ext uri="{BB962C8B-B14F-4D97-AF65-F5344CB8AC3E}">
        <p14:creationId xmlns:p14="http://schemas.microsoft.com/office/powerpoint/2010/main" val="2938790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1</a:t>
            </a:fld>
            <a:endParaRPr lang="en-US"/>
          </a:p>
        </p:txBody>
      </p:sp>
    </p:spTree>
    <p:extLst>
      <p:ext uri="{BB962C8B-B14F-4D97-AF65-F5344CB8AC3E}">
        <p14:creationId xmlns:p14="http://schemas.microsoft.com/office/powerpoint/2010/main" val="935252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10</a:t>
            </a:fld>
            <a:endParaRPr lang="en-US"/>
          </a:p>
        </p:txBody>
      </p:sp>
    </p:spTree>
    <p:extLst>
      <p:ext uri="{BB962C8B-B14F-4D97-AF65-F5344CB8AC3E}">
        <p14:creationId xmlns:p14="http://schemas.microsoft.com/office/powerpoint/2010/main" val="179636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12002696</a:t>
            </a:r>
            <a:r>
              <a:rPr lang="en-US" baseline="0" dirty="0"/>
              <a:t> – Telugu </a:t>
            </a:r>
            <a:r>
              <a:rPr lang="en-US" dirty="0"/>
              <a:t> </a:t>
            </a:r>
          </a:p>
        </p:txBody>
      </p:sp>
      <p:sp>
        <p:nvSpPr>
          <p:cNvPr id="4" name="Slide Number Placeholder 3"/>
          <p:cNvSpPr>
            <a:spLocks noGrp="1"/>
          </p:cNvSpPr>
          <p:nvPr>
            <p:ph type="sldNum" sz="quarter" idx="10"/>
          </p:nvPr>
        </p:nvSpPr>
        <p:spPr/>
        <p:txBody>
          <a:bodyPr/>
          <a:lstStyle/>
          <a:p>
            <a:fld id="{214FF7D5-1A20-4F32-9843-9DE3F7119611}" type="slidenum">
              <a:rPr lang="en-US" smtClean="0"/>
              <a:t>11</a:t>
            </a:fld>
            <a:endParaRPr lang="en-US"/>
          </a:p>
        </p:txBody>
      </p:sp>
    </p:spTree>
    <p:extLst>
      <p:ext uri="{BB962C8B-B14F-4D97-AF65-F5344CB8AC3E}">
        <p14:creationId xmlns:p14="http://schemas.microsoft.com/office/powerpoint/2010/main" val="295602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12</a:t>
            </a:fld>
            <a:endParaRPr lang="en-US"/>
          </a:p>
        </p:txBody>
      </p:sp>
    </p:spTree>
    <p:extLst>
      <p:ext uri="{BB962C8B-B14F-4D97-AF65-F5344CB8AC3E}">
        <p14:creationId xmlns:p14="http://schemas.microsoft.com/office/powerpoint/2010/main" val="2234109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2</a:t>
            </a:fld>
            <a:endParaRPr lang="en-US"/>
          </a:p>
        </p:txBody>
      </p:sp>
    </p:spTree>
    <p:extLst>
      <p:ext uri="{BB962C8B-B14F-4D97-AF65-F5344CB8AC3E}">
        <p14:creationId xmlns:p14="http://schemas.microsoft.com/office/powerpoint/2010/main" val="406998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3</a:t>
            </a:fld>
            <a:endParaRPr lang="en-US"/>
          </a:p>
        </p:txBody>
      </p:sp>
    </p:spTree>
    <p:extLst>
      <p:ext uri="{BB962C8B-B14F-4D97-AF65-F5344CB8AC3E}">
        <p14:creationId xmlns:p14="http://schemas.microsoft.com/office/powerpoint/2010/main" val="419373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1198657</a:t>
            </a:r>
            <a:r>
              <a:rPr lang="en-US" baseline="0" dirty="0"/>
              <a:t> – Telugu</a:t>
            </a:r>
          </a:p>
          <a:p>
            <a:r>
              <a:rPr lang="en-US" baseline="0" dirty="0"/>
              <a:t>1205597 – Telugu </a:t>
            </a:r>
            <a:endParaRPr lang="en-US" dirty="0"/>
          </a:p>
        </p:txBody>
      </p:sp>
      <p:sp>
        <p:nvSpPr>
          <p:cNvPr id="4" name="Slide Number Placeholder 3"/>
          <p:cNvSpPr>
            <a:spLocks noGrp="1"/>
          </p:cNvSpPr>
          <p:nvPr>
            <p:ph type="sldNum" sz="quarter" idx="10"/>
          </p:nvPr>
        </p:nvSpPr>
        <p:spPr/>
        <p:txBody>
          <a:bodyPr/>
          <a:lstStyle/>
          <a:p>
            <a:fld id="{214FF7D5-1A20-4F32-9843-9DE3F7119611}" type="slidenum">
              <a:rPr lang="en-US" smtClean="0"/>
              <a:t>4</a:t>
            </a:fld>
            <a:endParaRPr lang="en-US"/>
          </a:p>
        </p:txBody>
      </p:sp>
    </p:spTree>
    <p:extLst>
      <p:ext uri="{BB962C8B-B14F-4D97-AF65-F5344CB8AC3E}">
        <p14:creationId xmlns:p14="http://schemas.microsoft.com/office/powerpoint/2010/main" val="2832581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1200224 – Korean </a:t>
            </a:r>
          </a:p>
          <a:p>
            <a:r>
              <a:rPr lang="en-US" dirty="0"/>
              <a:t>1219033 – Chinese </a:t>
            </a:r>
          </a:p>
        </p:txBody>
      </p:sp>
      <p:sp>
        <p:nvSpPr>
          <p:cNvPr id="4" name="Slide Number Placeholder 3"/>
          <p:cNvSpPr>
            <a:spLocks noGrp="1"/>
          </p:cNvSpPr>
          <p:nvPr>
            <p:ph type="sldNum" sz="quarter" idx="10"/>
          </p:nvPr>
        </p:nvSpPr>
        <p:spPr/>
        <p:txBody>
          <a:bodyPr/>
          <a:lstStyle/>
          <a:p>
            <a:fld id="{214FF7D5-1A20-4F32-9843-9DE3F7119611}" type="slidenum">
              <a:rPr lang="en-US" smtClean="0"/>
              <a:t>5</a:t>
            </a:fld>
            <a:endParaRPr lang="en-US"/>
          </a:p>
        </p:txBody>
      </p:sp>
    </p:spTree>
    <p:extLst>
      <p:ext uri="{BB962C8B-B14F-4D97-AF65-F5344CB8AC3E}">
        <p14:creationId xmlns:p14="http://schemas.microsoft.com/office/powerpoint/2010/main" val="4264647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1200782</a:t>
            </a:r>
            <a:r>
              <a:rPr lang="en-US" baseline="0" dirty="0"/>
              <a:t> – Italian </a:t>
            </a:r>
            <a:endParaRPr lang="en-US" dirty="0"/>
          </a:p>
        </p:txBody>
      </p:sp>
      <p:sp>
        <p:nvSpPr>
          <p:cNvPr id="4" name="Slide Number Placeholder 3"/>
          <p:cNvSpPr>
            <a:spLocks noGrp="1"/>
          </p:cNvSpPr>
          <p:nvPr>
            <p:ph type="sldNum" sz="quarter" idx="10"/>
          </p:nvPr>
        </p:nvSpPr>
        <p:spPr/>
        <p:txBody>
          <a:bodyPr/>
          <a:lstStyle/>
          <a:p>
            <a:fld id="{214FF7D5-1A20-4F32-9843-9DE3F7119611}" type="slidenum">
              <a:rPr lang="en-US" smtClean="0"/>
              <a:t>6</a:t>
            </a:fld>
            <a:endParaRPr lang="en-US"/>
          </a:p>
        </p:txBody>
      </p:sp>
    </p:spTree>
    <p:extLst>
      <p:ext uri="{BB962C8B-B14F-4D97-AF65-F5344CB8AC3E}">
        <p14:creationId xmlns:p14="http://schemas.microsoft.com/office/powerpoint/2010/main" val="321928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7</a:t>
            </a:fld>
            <a:endParaRPr lang="en-US"/>
          </a:p>
        </p:txBody>
      </p:sp>
    </p:spTree>
    <p:extLst>
      <p:ext uri="{BB962C8B-B14F-4D97-AF65-F5344CB8AC3E}">
        <p14:creationId xmlns:p14="http://schemas.microsoft.com/office/powerpoint/2010/main" val="3843392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1172944 – Arabic</a:t>
            </a:r>
          </a:p>
          <a:p>
            <a:r>
              <a:rPr lang="en-US" dirty="0"/>
              <a:t>1222058 – Italian </a:t>
            </a:r>
          </a:p>
        </p:txBody>
      </p:sp>
      <p:sp>
        <p:nvSpPr>
          <p:cNvPr id="4" name="Slide Number Placeholder 3"/>
          <p:cNvSpPr>
            <a:spLocks noGrp="1"/>
          </p:cNvSpPr>
          <p:nvPr>
            <p:ph type="sldNum" sz="quarter" idx="10"/>
          </p:nvPr>
        </p:nvSpPr>
        <p:spPr/>
        <p:txBody>
          <a:bodyPr/>
          <a:lstStyle/>
          <a:p>
            <a:fld id="{214FF7D5-1A20-4F32-9843-9DE3F7119611}" type="slidenum">
              <a:rPr lang="en-US" smtClean="0"/>
              <a:t>8</a:t>
            </a:fld>
            <a:endParaRPr lang="en-US"/>
          </a:p>
        </p:txBody>
      </p:sp>
    </p:spTree>
    <p:extLst>
      <p:ext uri="{BB962C8B-B14F-4D97-AF65-F5344CB8AC3E}">
        <p14:creationId xmlns:p14="http://schemas.microsoft.com/office/powerpoint/2010/main" val="103573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1203980 – Turkish </a:t>
            </a:r>
          </a:p>
        </p:txBody>
      </p:sp>
      <p:sp>
        <p:nvSpPr>
          <p:cNvPr id="4" name="Slide Number Placeholder 3"/>
          <p:cNvSpPr>
            <a:spLocks noGrp="1"/>
          </p:cNvSpPr>
          <p:nvPr>
            <p:ph type="sldNum" sz="quarter" idx="10"/>
          </p:nvPr>
        </p:nvSpPr>
        <p:spPr/>
        <p:txBody>
          <a:bodyPr/>
          <a:lstStyle/>
          <a:p>
            <a:fld id="{214FF7D5-1A20-4F32-9843-9DE3F7119611}" type="slidenum">
              <a:rPr lang="en-US" smtClean="0"/>
              <a:t>9</a:t>
            </a:fld>
            <a:endParaRPr lang="en-US"/>
          </a:p>
        </p:txBody>
      </p:sp>
    </p:spTree>
    <p:extLst>
      <p:ext uri="{BB962C8B-B14F-4D97-AF65-F5344CB8AC3E}">
        <p14:creationId xmlns:p14="http://schemas.microsoft.com/office/powerpoint/2010/main" val="379715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459D96C-C0D0-4BA2-A7C9-85F16BC7062D}" type="datetime1">
              <a:rPr lang="en-US" smtClean="0"/>
              <a:t>2/11/16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5C228-0EC6-4405-A31A-71C93D913167}" type="datetime1">
              <a:rPr lang="en-US" smtClean="0"/>
              <a:t>2/11/16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E3D-1891-4B3E-94CB-8EFA3CE5581E}" type="datetime1">
              <a:rPr lang="en-US" smtClean="0"/>
              <a:t>2/11/16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5DA1D9-7692-4296-AFE8-84651271B9F6}" type="datetime1">
              <a:rPr lang="en-US" smtClean="0"/>
              <a:t>2/11/16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E052A51-5EE1-4E61-959A-74794976D5F2}" type="datetime1">
              <a:rPr lang="en-US" smtClean="0"/>
              <a:t>2/11/16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25580D6-D628-4CEC-B2B7-B2BBBC7AC3E7}" type="datetime1">
              <a:rPr lang="en-US" smtClean="0"/>
              <a:t>2/11/16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5188174-9DA0-4D8A-82E7-3B7AE6032450}" type="datetime1">
              <a:rPr lang="en-US" smtClean="0"/>
              <a:t>2/11/16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B2A1B-BC17-41A0-A1DB-A11F4E73C2F3}" type="datetime1">
              <a:rPr lang="en-US" smtClean="0"/>
              <a:t>2/11/16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F29BF-0A45-4BC3-A3CD-BF0B3DB6A263}" type="datetime1">
              <a:rPr lang="en-US" smtClean="0"/>
              <a:t>2/11/16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DD6F2E-73CF-4499-8194-47ECDC70424D}" type="datetime1">
              <a:rPr lang="en-US" smtClean="0"/>
              <a:t>2/11/16</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867911C2-40D2-4AEB-9F0F-5A4CB05524D4}" type="datetime1">
              <a:rPr lang="en-US" smtClean="0"/>
              <a:t>2/11/16</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7B6DE33-15C2-4DCE-8C62-EA7494593CAD}" type="datetime1">
              <a:rPr lang="en-US" smtClean="0"/>
              <a:t>2/11/16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L1ML </a:t>
            </a:r>
            <a:br>
              <a:rPr lang="en-US" dirty="0"/>
            </a:br>
            <a:r>
              <a:rPr lang="en-US" dirty="0"/>
              <a:t>draft annotation schema</a:t>
            </a:r>
          </a:p>
        </p:txBody>
      </p:sp>
      <p:sp>
        <p:nvSpPr>
          <p:cNvPr id="3" name="Subtitle 2"/>
          <p:cNvSpPr>
            <a:spLocks noGrp="1"/>
          </p:cNvSpPr>
          <p:nvPr>
            <p:ph type="subTitle" idx="1"/>
          </p:nvPr>
        </p:nvSpPr>
        <p:spPr/>
        <p:txBody>
          <a:bodyPr/>
          <a:lstStyle/>
          <a:p>
            <a:r>
              <a:rPr lang="en-US" dirty="0" err="1"/>
              <a:t>Yuzhe</a:t>
            </a:r>
            <a:r>
              <a:rPr lang="en-US" dirty="0"/>
              <a:t> Chen</a:t>
            </a:r>
            <a:br>
              <a:rPr lang="en-US" dirty="0"/>
            </a:br>
            <a:r>
              <a:rPr lang="en-US" dirty="0"/>
              <a:t>Jessica Huynh</a:t>
            </a:r>
            <a:br>
              <a:rPr lang="en-US" dirty="0"/>
            </a:br>
            <a:r>
              <a:rPr lang="en-US" dirty="0"/>
              <a:t>Ryan Nicoll</a:t>
            </a:r>
          </a:p>
        </p:txBody>
      </p:sp>
      <p:sp>
        <p:nvSpPr>
          <p:cNvPr id="4" name="Slide Number Placeholder 3"/>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351942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Discourse &amp; style</a:t>
            </a:r>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290417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punctuation</a:t>
            </a:r>
          </a:p>
        </p:txBody>
      </p:sp>
      <p:sp>
        <p:nvSpPr>
          <p:cNvPr id="3" name="Content Placeholder 2"/>
          <p:cNvSpPr>
            <a:spLocks noGrp="1"/>
          </p:cNvSpPr>
          <p:nvPr>
            <p:ph idx="1"/>
          </p:nvPr>
        </p:nvSpPr>
        <p:spPr>
          <a:xfrm>
            <a:off x="6743169" y="1697807"/>
            <a:ext cx="4815840" cy="3590119"/>
          </a:xfrm>
        </p:spPr>
        <p:txBody>
          <a:bodyPr/>
          <a:lstStyle/>
          <a:p>
            <a:pPr marL="0" indent="0">
              <a:buNone/>
            </a:pPr>
            <a:r>
              <a:rPr lang="en-US" dirty="0"/>
              <a:t>for example if a student takes the course of like computer subject in this it can have different subjects are </a:t>
            </a:r>
            <a:r>
              <a:rPr lang="en-US" dirty="0" err="1"/>
              <a:t>there.If</a:t>
            </a:r>
            <a:r>
              <a:rPr lang="en-US" dirty="0"/>
              <a:t> the student to choose the subject java </a:t>
            </a:r>
            <a:r>
              <a:rPr lang="en-US" dirty="0" err="1"/>
              <a:t>course.The</a:t>
            </a:r>
            <a:r>
              <a:rPr lang="en-US" dirty="0"/>
              <a:t> student can concentrate on that subject. so he can get the good score. Suppose if  job   is not get he can teach the subject to other students and he can get the salary. This is other way doing if he can't get the job.</a:t>
            </a:r>
          </a:p>
        </p:txBody>
      </p:sp>
      <p:sp>
        <p:nvSpPr>
          <p:cNvPr id="4" name="Text Placeholder 3"/>
          <p:cNvSpPr>
            <a:spLocks noGrp="1"/>
          </p:cNvSpPr>
          <p:nvPr>
            <p:ph type="body" sz="half" idx="2"/>
          </p:nvPr>
        </p:nvSpPr>
        <p:spPr/>
        <p:txBody>
          <a:bodyPr/>
          <a:lstStyle/>
          <a:p>
            <a:r>
              <a:rPr lang="en-US" dirty="0"/>
              <a:t>Missing periods</a:t>
            </a:r>
          </a:p>
          <a:p>
            <a:r>
              <a:rPr lang="en-US" dirty="0"/>
              <a:t>Awkward placement</a:t>
            </a:r>
          </a:p>
        </p:txBody>
      </p:sp>
      <p:sp>
        <p:nvSpPr>
          <p:cNvPr id="5" name="Slide Number Placeholder 4"/>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60098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we’ll </a:t>
            </a:r>
            <a:r>
              <a:rPr lang="en-US"/>
              <a:t>look </a:t>
            </a:r>
            <a:r>
              <a:rPr lang="en-US" smtClean="0"/>
              <a:t>at</a:t>
            </a:r>
            <a:br>
              <a:rPr lang="en-US" smtClean="0"/>
            </a:br>
            <a:r>
              <a:rPr lang="en-US" smtClean="0"/>
              <a:t>in </a:t>
            </a:r>
            <a:r>
              <a:rPr lang="en-US" dirty="0"/>
              <a:t>pre-processing</a:t>
            </a:r>
          </a:p>
        </p:txBody>
      </p:sp>
      <p:sp>
        <p:nvSpPr>
          <p:cNvPr id="3" name="Content Placeholder 2"/>
          <p:cNvSpPr>
            <a:spLocks noGrp="1"/>
          </p:cNvSpPr>
          <p:nvPr>
            <p:ph idx="1"/>
          </p:nvPr>
        </p:nvSpPr>
        <p:spPr/>
        <p:txBody>
          <a:bodyPr/>
          <a:lstStyle/>
          <a:p>
            <a:r>
              <a:rPr lang="en-US" dirty="0"/>
              <a:t>Explicit mention of country and city names</a:t>
            </a:r>
          </a:p>
          <a:p>
            <a:r>
              <a:rPr lang="en-US" dirty="0"/>
              <a:t>Presence of rarer punctuation</a:t>
            </a:r>
          </a:p>
          <a:p>
            <a:r>
              <a:rPr lang="en-US" dirty="0"/>
              <a:t>Presence of certain discourse connectives (“however,” “at first,” etc.)</a:t>
            </a:r>
          </a:p>
          <a:p>
            <a:r>
              <a:rPr lang="en-US" dirty="0"/>
              <a:t>POS tagging to look at word order</a:t>
            </a:r>
          </a:p>
        </p:txBody>
      </p:sp>
      <p:sp>
        <p:nvSpPr>
          <p:cNvPr id="4" name="Slide Number Placeholder 3"/>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33604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things to consider</a:t>
            </a:r>
            <a:endParaRPr lang="en-US" dirty="0"/>
          </a:p>
        </p:txBody>
      </p:sp>
      <p:sp>
        <p:nvSpPr>
          <p:cNvPr id="3" name="Content Placeholder 2"/>
          <p:cNvSpPr>
            <a:spLocks noGrp="1"/>
          </p:cNvSpPr>
          <p:nvPr>
            <p:ph idx="1"/>
          </p:nvPr>
        </p:nvSpPr>
        <p:spPr/>
        <p:txBody>
          <a:bodyPr/>
          <a:lstStyle/>
          <a:p>
            <a:r>
              <a:rPr lang="en-US" dirty="0" smtClean="0"/>
              <a:t>Style/awkwardness</a:t>
            </a:r>
          </a:p>
          <a:p>
            <a:r>
              <a:rPr lang="en-US" dirty="0" smtClean="0"/>
              <a:t>Word choice</a:t>
            </a:r>
          </a:p>
          <a:p>
            <a:r>
              <a:rPr lang="en-US" dirty="0" smtClean="0"/>
              <a:t>Correct choices: what they get right can be just as informative as what is wrong</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215152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 &amp; corpus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Native language identification (NLI) of non-native speakers of English </a:t>
            </a:r>
            <a:r>
              <a:rPr lang="en-US" dirty="0">
                <a:latin typeface="Gill Sans MT" charset="0"/>
              </a:rPr>
              <a:t>(Arabic, Chinese, French, German, Hindi, Italian, Japanese, Korean, Spanish, Telugu, and Turkish)</a:t>
            </a:r>
          </a:p>
          <a:p>
            <a:r>
              <a:rPr lang="en-US" dirty="0"/>
              <a:t>Use a subset of the TOEFL11 corpus to control for score </a:t>
            </a:r>
          </a:p>
        </p:txBody>
      </p:sp>
      <p:sp>
        <p:nvSpPr>
          <p:cNvPr id="4" name="Slide Number Placeholder 3"/>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303760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Morphosyntactic</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194460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Subject-verb agreement</a:t>
            </a:r>
          </a:p>
        </p:txBody>
      </p:sp>
      <p:sp>
        <p:nvSpPr>
          <p:cNvPr id="6" name="Text Placeholder 5"/>
          <p:cNvSpPr>
            <a:spLocks noGrp="1"/>
          </p:cNvSpPr>
          <p:nvPr>
            <p:ph type="body" sz="half" idx="2"/>
          </p:nvPr>
        </p:nvSpPr>
        <p:spPr/>
        <p:txBody>
          <a:bodyPr/>
          <a:lstStyle/>
          <a:p>
            <a:r>
              <a:rPr lang="en-US" dirty="0"/>
              <a:t>Missing copula</a:t>
            </a:r>
          </a:p>
          <a:p>
            <a:r>
              <a:rPr lang="en-US" dirty="0"/>
              <a:t>Number disagreement</a:t>
            </a:r>
          </a:p>
          <a:p>
            <a:r>
              <a:rPr lang="en-US" dirty="0"/>
              <a:t>Other</a:t>
            </a:r>
          </a:p>
        </p:txBody>
      </p:sp>
      <p:sp>
        <p:nvSpPr>
          <p:cNvPr id="7" name="TextBox 6"/>
          <p:cNvSpPr txBox="1"/>
          <p:nvPr/>
        </p:nvSpPr>
        <p:spPr>
          <a:xfrm>
            <a:off x="6259032" y="1215449"/>
            <a:ext cx="5656521" cy="1200329"/>
          </a:xfrm>
          <a:prstGeom prst="rect">
            <a:avLst/>
          </a:prstGeom>
          <a:noFill/>
        </p:spPr>
        <p:txBody>
          <a:bodyPr wrap="square" rtlCol="0">
            <a:spAutoFit/>
          </a:bodyPr>
          <a:lstStyle/>
          <a:p>
            <a:r>
              <a:rPr lang="en-US" dirty="0"/>
              <a:t>It is a big misconception that youth is inactive in community service today. 		First, I have a friend called Ravi. He is a very busy and diligent student. He very normal and contemporary.</a:t>
            </a:r>
          </a:p>
        </p:txBody>
      </p:sp>
      <p:sp>
        <p:nvSpPr>
          <p:cNvPr id="9" name="Rectangle 8"/>
          <p:cNvSpPr/>
          <p:nvPr/>
        </p:nvSpPr>
        <p:spPr>
          <a:xfrm>
            <a:off x="6315738" y="3429000"/>
            <a:ext cx="5543107" cy="1477328"/>
          </a:xfrm>
          <a:prstGeom prst="rect">
            <a:avLst/>
          </a:prstGeom>
        </p:spPr>
        <p:txBody>
          <a:bodyPr wrap="square">
            <a:spAutoFit/>
          </a:bodyPr>
          <a:lstStyle/>
          <a:p>
            <a:r>
              <a:rPr lang="en-US" dirty="0"/>
              <a:t>for example that the older one cannot enjoy with his friends by going out and </a:t>
            </a:r>
            <a:r>
              <a:rPr lang="en-US" dirty="0" err="1"/>
              <a:t>party.because</a:t>
            </a:r>
            <a:r>
              <a:rPr lang="en-US" dirty="0"/>
              <a:t> he will be in such a position that it will </a:t>
            </a:r>
            <a:r>
              <a:rPr lang="en-US" dirty="0" err="1"/>
              <a:t>ristrict</a:t>
            </a:r>
            <a:r>
              <a:rPr lang="en-US" dirty="0"/>
              <a:t> him but the younger one </a:t>
            </a:r>
            <a:r>
              <a:rPr lang="en-US" dirty="0" err="1"/>
              <a:t>doesnt.he</a:t>
            </a:r>
            <a:r>
              <a:rPr lang="en-US" dirty="0"/>
              <a:t> surely and </a:t>
            </a:r>
            <a:r>
              <a:rPr lang="en-US" dirty="0" err="1"/>
              <a:t>definetly</a:t>
            </a:r>
            <a:r>
              <a:rPr lang="en-US" dirty="0"/>
              <a:t> go out with his friend and enjoy </a:t>
            </a:r>
            <a:r>
              <a:rPr lang="en-US" dirty="0" err="1"/>
              <a:t>alot</a:t>
            </a:r>
            <a:r>
              <a:rPr lang="en-US" dirty="0"/>
              <a:t> and party.</a:t>
            </a:r>
          </a:p>
        </p:txBody>
      </p:sp>
      <p:sp>
        <p:nvSpPr>
          <p:cNvPr id="2" name="Slide Number Placeholder 1"/>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426985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Tense/verb form mismatch</a:t>
            </a:r>
          </a:p>
        </p:txBody>
      </p:sp>
      <p:sp>
        <p:nvSpPr>
          <p:cNvPr id="3" name="Content Placeholder 2"/>
          <p:cNvSpPr>
            <a:spLocks noGrp="1"/>
          </p:cNvSpPr>
          <p:nvPr>
            <p:ph idx="1"/>
          </p:nvPr>
        </p:nvSpPr>
        <p:spPr>
          <a:xfrm>
            <a:off x="6601401" y="702518"/>
            <a:ext cx="4815840" cy="2682807"/>
          </a:xfrm>
        </p:spPr>
        <p:txBody>
          <a:bodyPr>
            <a:normAutofit/>
          </a:bodyPr>
          <a:lstStyle/>
          <a:p>
            <a:pPr marL="0" indent="0">
              <a:buNone/>
            </a:pPr>
            <a:r>
              <a:rPr lang="en-US" sz="1800" dirty="0"/>
              <a:t>When I see the </a:t>
            </a:r>
            <a:r>
              <a:rPr lang="en-US" sz="1800" dirty="0" err="1"/>
              <a:t>Prida</a:t>
            </a:r>
            <a:r>
              <a:rPr lang="en-US" sz="1800" dirty="0"/>
              <a:t> </a:t>
            </a:r>
            <a:r>
              <a:rPr lang="en-US" sz="1800" dirty="0" err="1"/>
              <a:t>Callo's</a:t>
            </a:r>
            <a:r>
              <a:rPr lang="en-US" sz="1800" dirty="0"/>
              <a:t> self- portrait, I thought it's so </a:t>
            </a:r>
            <a:r>
              <a:rPr lang="en-US" sz="1800" dirty="0" err="1"/>
              <a:t>aufull</a:t>
            </a:r>
            <a:r>
              <a:rPr lang="en-US" sz="1800" dirty="0"/>
              <a:t> </a:t>
            </a:r>
            <a:r>
              <a:rPr lang="en-US" sz="1800" dirty="0" err="1"/>
              <a:t>becaus</a:t>
            </a:r>
            <a:r>
              <a:rPr lang="en-US" sz="1800" dirty="0"/>
              <a:t> there is not even any human's face and there is only blood and animals. But after I learned to understand ideas and </a:t>
            </a:r>
            <a:r>
              <a:rPr lang="en-US" sz="1800" dirty="0" err="1"/>
              <a:t>cocept</a:t>
            </a:r>
            <a:r>
              <a:rPr lang="en-US" sz="1800" dirty="0"/>
              <a:t>, I totally agree and satisfied with her art </a:t>
            </a:r>
            <a:r>
              <a:rPr lang="en-US" sz="1800" dirty="0" err="1"/>
              <a:t>wark</a:t>
            </a:r>
            <a:r>
              <a:rPr lang="en-US" sz="1800" dirty="0"/>
              <a:t>.</a:t>
            </a:r>
          </a:p>
        </p:txBody>
      </p:sp>
      <p:sp>
        <p:nvSpPr>
          <p:cNvPr id="4" name="Text Placeholder 3"/>
          <p:cNvSpPr>
            <a:spLocks noGrp="1"/>
          </p:cNvSpPr>
          <p:nvPr>
            <p:ph type="body" sz="half" idx="2"/>
          </p:nvPr>
        </p:nvSpPr>
        <p:spPr/>
        <p:txBody>
          <a:bodyPr/>
          <a:lstStyle/>
          <a:p>
            <a:endParaRPr lang="en-US"/>
          </a:p>
        </p:txBody>
      </p:sp>
      <p:sp>
        <p:nvSpPr>
          <p:cNvPr id="5" name="TextBox 4"/>
          <p:cNvSpPr txBox="1"/>
          <p:nvPr/>
        </p:nvSpPr>
        <p:spPr>
          <a:xfrm>
            <a:off x="6543631" y="3429000"/>
            <a:ext cx="4931380" cy="1754326"/>
          </a:xfrm>
          <a:prstGeom prst="rect">
            <a:avLst/>
          </a:prstGeom>
          <a:noFill/>
        </p:spPr>
        <p:txBody>
          <a:bodyPr wrap="square" rtlCol="0">
            <a:spAutoFit/>
          </a:bodyPr>
          <a:lstStyle/>
          <a:p>
            <a:r>
              <a:rPr lang="en-US" dirty="0" err="1"/>
              <a:t>Obviously,one</a:t>
            </a:r>
            <a:r>
              <a:rPr lang="en-US" dirty="0"/>
              <a:t> my closed friend </a:t>
            </a:r>
            <a:r>
              <a:rPr lang="en-US" dirty="0" err="1"/>
              <a:t>jack,he</a:t>
            </a:r>
            <a:r>
              <a:rPr lang="en-US" dirty="0"/>
              <a:t> get a good job form a world-wide </a:t>
            </a:r>
            <a:r>
              <a:rPr lang="en-US" dirty="0" err="1"/>
              <a:t>company,and</a:t>
            </a:r>
            <a:r>
              <a:rPr lang="en-US" dirty="0"/>
              <a:t> he get a high </a:t>
            </a:r>
            <a:r>
              <a:rPr lang="en-US" dirty="0" err="1"/>
              <a:t>salavery</a:t>
            </a:r>
            <a:r>
              <a:rPr lang="en-US" dirty="0"/>
              <a:t>, he said that </a:t>
            </a:r>
            <a:r>
              <a:rPr lang="en-US" dirty="0" err="1"/>
              <a:t>purchese</a:t>
            </a:r>
            <a:r>
              <a:rPr lang="en-US" dirty="0"/>
              <a:t> a car become the most </a:t>
            </a:r>
            <a:r>
              <a:rPr lang="en-US" dirty="0" err="1"/>
              <a:t>inportant</a:t>
            </a:r>
            <a:r>
              <a:rPr lang="en-US" dirty="0"/>
              <a:t> thing in his family. and he realized his wish got a car two months </a:t>
            </a:r>
            <a:r>
              <a:rPr lang="en-US" dirty="0" err="1"/>
              <a:t>ago.persons</a:t>
            </a:r>
            <a:r>
              <a:rPr lang="en-US" dirty="0"/>
              <a:t> like him become more than we can expect now.</a:t>
            </a:r>
          </a:p>
        </p:txBody>
      </p:sp>
      <p:sp>
        <p:nvSpPr>
          <p:cNvPr id="6" name="Slide Number Placeholder 5"/>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7610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Article/count error</a:t>
            </a:r>
          </a:p>
        </p:txBody>
      </p:sp>
      <p:sp>
        <p:nvSpPr>
          <p:cNvPr id="3" name="Content Placeholder 2"/>
          <p:cNvSpPr>
            <a:spLocks noGrp="1"/>
          </p:cNvSpPr>
          <p:nvPr>
            <p:ph idx="1"/>
          </p:nvPr>
        </p:nvSpPr>
        <p:spPr>
          <a:xfrm>
            <a:off x="6849495" y="1407184"/>
            <a:ext cx="4815840" cy="3795681"/>
          </a:xfrm>
        </p:spPr>
        <p:txBody>
          <a:bodyPr/>
          <a:lstStyle/>
          <a:p>
            <a:pPr marL="0" indent="0">
              <a:buNone/>
            </a:pPr>
            <a:r>
              <a:rPr lang="en-US" dirty="0"/>
              <a:t>On the other hand, when we go to the university, and this is another step of being students, I think the things change. It happens because we're getting in another </a:t>
            </a:r>
            <a:r>
              <a:rPr lang="en-US" dirty="0" err="1"/>
              <a:t>enviroment</a:t>
            </a:r>
            <a:r>
              <a:rPr lang="en-US" dirty="0"/>
              <a:t> in which we </a:t>
            </a:r>
            <a:r>
              <a:rPr lang="en-US" dirty="0" err="1"/>
              <a:t>weant</a:t>
            </a:r>
            <a:r>
              <a:rPr lang="en-US" dirty="0"/>
              <a:t> to be well considered, we're meeting other people with who we're going to share more adult </a:t>
            </a:r>
            <a:r>
              <a:rPr lang="en-US" dirty="0" err="1"/>
              <a:t>experince</a:t>
            </a:r>
            <a:r>
              <a:rPr lang="en-US" dirty="0"/>
              <a:t> and last but not least we're getting more mature. As a result we can link in a more efficient way what we studied (</a:t>
            </a:r>
            <a:r>
              <a:rPr lang="en-US" dirty="0" err="1"/>
              <a:t>aslo</a:t>
            </a:r>
            <a:r>
              <a:rPr lang="en-US" dirty="0"/>
              <a:t> during the high school) to the real facts.</a:t>
            </a:r>
          </a:p>
        </p:txBody>
      </p:sp>
      <p:sp>
        <p:nvSpPr>
          <p:cNvPr id="4" name="Text Placeholder 3"/>
          <p:cNvSpPr>
            <a:spLocks noGrp="1"/>
          </p:cNvSpPr>
          <p:nvPr>
            <p:ph type="body" sz="half" idx="2"/>
          </p:nvPr>
        </p:nvSpPr>
        <p:spPr/>
        <p:txBody>
          <a:bodyPr/>
          <a:lstStyle/>
          <a:p>
            <a:r>
              <a:rPr lang="en-US" dirty="0"/>
              <a:t>Omission of article</a:t>
            </a:r>
          </a:p>
          <a:p>
            <a:r>
              <a:rPr lang="en-US" dirty="0"/>
              <a:t>Extra article</a:t>
            </a:r>
          </a:p>
          <a:p>
            <a:r>
              <a:rPr lang="en-US" dirty="0"/>
              <a:t>Article-noun mismatch</a:t>
            </a:r>
          </a:p>
        </p:txBody>
      </p:sp>
      <p:sp>
        <p:nvSpPr>
          <p:cNvPr id="5" name="Slide Number Placeholder 4"/>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411345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179448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Spelling error</a:t>
            </a:r>
          </a:p>
        </p:txBody>
      </p:sp>
      <p:sp>
        <p:nvSpPr>
          <p:cNvPr id="4" name="Text Placeholder 3"/>
          <p:cNvSpPr>
            <a:spLocks noGrp="1"/>
          </p:cNvSpPr>
          <p:nvPr>
            <p:ph type="body" sz="half" idx="2"/>
          </p:nvPr>
        </p:nvSpPr>
        <p:spPr/>
        <p:txBody>
          <a:bodyPr/>
          <a:lstStyle/>
          <a:p>
            <a:r>
              <a:rPr lang="en-US" dirty="0"/>
              <a:t>Cognate from another language</a:t>
            </a:r>
          </a:p>
          <a:p>
            <a:r>
              <a:rPr lang="en-US" dirty="0"/>
              <a:t>Vowel omission</a:t>
            </a:r>
          </a:p>
          <a:p>
            <a:r>
              <a:rPr lang="en-US" dirty="0"/>
              <a:t>Voicing error</a:t>
            </a:r>
          </a:p>
          <a:p>
            <a:r>
              <a:rPr lang="en-US" dirty="0"/>
              <a:t>Use of homophone</a:t>
            </a:r>
          </a:p>
          <a:p>
            <a:r>
              <a:rPr lang="en-US" dirty="0"/>
              <a:t>Other</a:t>
            </a:r>
          </a:p>
        </p:txBody>
      </p:sp>
      <p:sp>
        <p:nvSpPr>
          <p:cNvPr id="5" name="TextBox 4"/>
          <p:cNvSpPr txBox="1"/>
          <p:nvPr/>
        </p:nvSpPr>
        <p:spPr>
          <a:xfrm>
            <a:off x="6266121" y="133598"/>
            <a:ext cx="5748670" cy="3139321"/>
          </a:xfrm>
          <a:prstGeom prst="rect">
            <a:avLst/>
          </a:prstGeom>
          <a:noFill/>
        </p:spPr>
        <p:txBody>
          <a:bodyPr wrap="square" rtlCol="0">
            <a:spAutoFit/>
          </a:bodyPr>
          <a:lstStyle/>
          <a:p>
            <a:r>
              <a:rPr lang="en-US" dirty="0"/>
              <a:t>Second reason, old people always start to take care of their health which </a:t>
            </a:r>
            <a:r>
              <a:rPr lang="en-US" dirty="0" err="1"/>
              <a:t>absoultly</a:t>
            </a:r>
            <a:r>
              <a:rPr lang="en-US" dirty="0"/>
              <a:t> goes down as they get older. In the other hand, young people think about no </a:t>
            </a:r>
            <a:r>
              <a:rPr lang="en-US" dirty="0" err="1"/>
              <a:t>resposibilty</a:t>
            </a:r>
            <a:r>
              <a:rPr lang="en-US" dirty="0"/>
              <a:t> and no problems with their health, so why don't they enjoy their lives before anything happens in the future. For example, if someone who is 60 years old and he is retired from his job, he could have health problems refuses him to enjoy his life. Another man who is 20 years old, who just finished his high school and he wants to play sports and going out with his friends without any health problems </a:t>
            </a:r>
            <a:r>
              <a:rPr lang="en-US" dirty="0" err="1"/>
              <a:t>thats</a:t>
            </a:r>
            <a:r>
              <a:rPr lang="en-US" dirty="0"/>
              <a:t> if we ignore the </a:t>
            </a:r>
            <a:r>
              <a:rPr lang="en-US" dirty="0" err="1"/>
              <a:t>exceptinals</a:t>
            </a:r>
            <a:r>
              <a:rPr lang="en-US" dirty="0"/>
              <a:t> like the handicaps.</a:t>
            </a:r>
          </a:p>
        </p:txBody>
      </p:sp>
      <p:sp>
        <p:nvSpPr>
          <p:cNvPr id="6" name="TextBox 5"/>
          <p:cNvSpPr txBox="1"/>
          <p:nvPr/>
        </p:nvSpPr>
        <p:spPr>
          <a:xfrm>
            <a:off x="6266121" y="3429000"/>
            <a:ext cx="5599814" cy="1477328"/>
          </a:xfrm>
          <a:prstGeom prst="rect">
            <a:avLst/>
          </a:prstGeom>
          <a:noFill/>
        </p:spPr>
        <p:txBody>
          <a:bodyPr wrap="square" rtlCol="0">
            <a:spAutoFit/>
          </a:bodyPr>
          <a:lstStyle/>
          <a:p>
            <a:r>
              <a:rPr lang="en-US" dirty="0"/>
              <a:t>Advertising uses those instruments that have the bigger impact on human personality: image, sound and </a:t>
            </a:r>
            <a:r>
              <a:rPr lang="en-US" dirty="0" err="1"/>
              <a:t>psicology</a:t>
            </a:r>
            <a:r>
              <a:rPr lang="en-US" dirty="0"/>
              <a:t>. </a:t>
            </a:r>
            <a:r>
              <a:rPr lang="en-US" dirty="0" err="1"/>
              <a:t>Psicology</a:t>
            </a:r>
            <a:r>
              <a:rPr lang="en-US" dirty="0"/>
              <a:t> is one of the most </a:t>
            </a:r>
            <a:r>
              <a:rPr lang="en-US" dirty="0" err="1"/>
              <a:t>powerfull</a:t>
            </a:r>
            <a:r>
              <a:rPr lang="en-US" dirty="0"/>
              <a:t> </a:t>
            </a:r>
            <a:r>
              <a:rPr lang="en-US" dirty="0" err="1"/>
              <a:t>wepons</a:t>
            </a:r>
            <a:r>
              <a:rPr lang="en-US" dirty="0"/>
              <a:t> of control on people. If you are able to enter there mind with a </a:t>
            </a:r>
            <a:r>
              <a:rPr lang="en-US" dirty="0" err="1"/>
              <a:t>powerfull</a:t>
            </a:r>
            <a:r>
              <a:rPr lang="en-US" dirty="0"/>
              <a:t> and sensational icon you did it all.</a:t>
            </a:r>
          </a:p>
        </p:txBody>
      </p:sp>
      <p:sp>
        <p:nvSpPr>
          <p:cNvPr id="3" name="Slide Number Placeholder 2"/>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143543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preposition</a:t>
            </a:r>
          </a:p>
        </p:txBody>
      </p:sp>
      <p:sp>
        <p:nvSpPr>
          <p:cNvPr id="3" name="Content Placeholder 2"/>
          <p:cNvSpPr>
            <a:spLocks noGrp="1"/>
          </p:cNvSpPr>
          <p:nvPr>
            <p:ph idx="1"/>
          </p:nvPr>
        </p:nvSpPr>
        <p:spPr>
          <a:xfrm>
            <a:off x="6778610" y="1957041"/>
            <a:ext cx="4815840" cy="2689895"/>
          </a:xfrm>
        </p:spPr>
        <p:txBody>
          <a:bodyPr/>
          <a:lstStyle/>
          <a:p>
            <a:pPr marL="0" indent="0">
              <a:buNone/>
            </a:pPr>
            <a:r>
              <a:rPr lang="en-US" dirty="0"/>
              <a:t>Students can improve themselves by thinking on a subject that they learn the major ideas, they will become more creative and more observer and that characteristics </a:t>
            </a:r>
            <a:r>
              <a:rPr lang="en-US" dirty="0" err="1"/>
              <a:t>obviosly</a:t>
            </a:r>
            <a:r>
              <a:rPr lang="en-US" dirty="0"/>
              <a:t> help them during their life time. if a nation want to raise an individually working, observing and creating </a:t>
            </a:r>
            <a:r>
              <a:rPr lang="en-US" dirty="0" err="1"/>
              <a:t>indiviuals</a:t>
            </a:r>
            <a:r>
              <a:rPr lang="en-US" dirty="0"/>
              <a:t> they let them to learn the major ideas and concepts.</a:t>
            </a:r>
          </a:p>
        </p:txBody>
      </p:sp>
      <p:sp>
        <p:nvSpPr>
          <p:cNvPr id="4" name="Text Placeholder 3"/>
          <p:cNvSpPr>
            <a:spLocks noGrp="1"/>
          </p:cNvSpPr>
          <p:nvPr>
            <p:ph type="body" sz="half" idx="2"/>
          </p:nvPr>
        </p:nvSpPr>
        <p:spPr/>
        <p:txBody>
          <a:bodyPr/>
          <a:lstStyle/>
          <a:p>
            <a:r>
              <a:rPr lang="en-US" dirty="0"/>
              <a:t>Correct use of “of”</a:t>
            </a:r>
          </a:p>
          <a:p>
            <a:r>
              <a:rPr lang="en-US" dirty="0"/>
              <a:t>Missing preposition</a:t>
            </a:r>
          </a:p>
          <a:p>
            <a:r>
              <a:rPr lang="en-US" dirty="0"/>
              <a:t>Additional preposition</a:t>
            </a:r>
          </a:p>
        </p:txBody>
      </p:sp>
      <p:sp>
        <p:nvSpPr>
          <p:cNvPr id="5" name="Slide Number Placeholder 4"/>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891982799"/>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367</TotalTime>
  <Words>789</Words>
  <Application>Microsoft Office PowerPoint</Application>
  <PresentationFormat>Widescreen</PresentationFormat>
  <Paragraphs>82</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L1ML  draft annotation schema</vt:lpstr>
      <vt:lpstr>The goal &amp; corpus</vt:lpstr>
      <vt:lpstr>Morphosyntactic</vt:lpstr>
      <vt:lpstr>Subject-verb agreement</vt:lpstr>
      <vt:lpstr>Tense/verb form mismatch</vt:lpstr>
      <vt:lpstr>Article/count error</vt:lpstr>
      <vt:lpstr>Lexical</vt:lpstr>
      <vt:lpstr>Spelling error</vt:lpstr>
      <vt:lpstr>preposition</vt:lpstr>
      <vt:lpstr>Discourse &amp; style</vt:lpstr>
      <vt:lpstr>punctuation</vt:lpstr>
      <vt:lpstr>Things we’ll look at in pre-processing</vt:lpstr>
      <vt:lpstr>Other things to consider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L1ML  draft annotation schema</dc:title>
  <dc:creator>Jessica Huynh</dc:creator>
  <cp:lastModifiedBy>Jessica Huynh</cp:lastModifiedBy>
  <cp:revision>29</cp:revision>
  <dcterms:created xsi:type="dcterms:W3CDTF">2016-02-10T02:17:28Z</dcterms:created>
  <dcterms:modified xsi:type="dcterms:W3CDTF">2016-02-12T04:11:24Z</dcterms:modified>
</cp:coreProperties>
</file>