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Relationship Id="rId4" Type="http://schemas.openxmlformats.org/officeDocument/2006/relationships/image" Target="../media/image00.png"/><Relationship Id="rId9" Type="http://schemas.openxmlformats.org/officeDocument/2006/relationships/image" Target="../media/image06.png"/><Relationship Id="rId5" Type="http://schemas.openxmlformats.org/officeDocument/2006/relationships/image" Target="../media/image03.png"/><Relationship Id="rId6" Type="http://schemas.openxmlformats.org/officeDocument/2006/relationships/image" Target="../media/image04.png"/><Relationship Id="rId7" Type="http://schemas.openxmlformats.org/officeDocument/2006/relationships/image" Target="../media/image01.png"/><Relationship Id="rId8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4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Relationship Id="rId6" Type="http://schemas.openxmlformats.org/officeDocument/2006/relationships/image" Target="../media/image5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Relationship Id="rId6" Type="http://schemas.openxmlformats.org/officeDocument/2006/relationships/image" Target="../media/image50.png"/><Relationship Id="rId7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Relationship Id="rId10" Type="http://schemas.openxmlformats.org/officeDocument/2006/relationships/image" Target="../media/image52.png"/><Relationship Id="rId9" Type="http://schemas.openxmlformats.org/officeDocument/2006/relationships/image" Target="../media/image55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1.png"/><Relationship Id="rId8" Type="http://schemas.openxmlformats.org/officeDocument/2006/relationships/image" Target="../media/image5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0" Type="http://schemas.openxmlformats.org/officeDocument/2006/relationships/image" Target="../media/image64.png"/><Relationship Id="rId9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59.png"/><Relationship Id="rId7" Type="http://schemas.openxmlformats.org/officeDocument/2006/relationships/image" Target="../media/image63.png"/><Relationship Id="rId8" Type="http://schemas.openxmlformats.org/officeDocument/2006/relationships/image" Target="../media/image6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Relationship Id="rId11" Type="http://schemas.openxmlformats.org/officeDocument/2006/relationships/image" Target="../media/image22.png"/><Relationship Id="rId10" Type="http://schemas.openxmlformats.org/officeDocument/2006/relationships/image" Target="../media/image20.png"/><Relationship Id="rId9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150" y="3989099"/>
            <a:ext cx="331803" cy="3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203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Ori  n M🔛toya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Noa Naaman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Hannah Provenza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25252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МИР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25252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311708" y="12013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7200"/>
              <a:t>MojiSem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2650" y="2942950"/>
            <a:ext cx="579675" cy="5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5600" y="4396625"/>
            <a:ext cx="267549" cy="26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4650" y="4833600"/>
            <a:ext cx="267549" cy="26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6500" y="3884787"/>
            <a:ext cx="356724" cy="35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92200" y="5172500"/>
            <a:ext cx="428049" cy="42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19700" y="4024324"/>
            <a:ext cx="232250" cy="2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Hidden Markov Model tagger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75" y="2176599"/>
            <a:ext cx="9144000" cy="382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4566025" y="5147975"/>
            <a:ext cx="1486200" cy="34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Hidden Markov Model tagger: Hmm...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75" y="2176599"/>
            <a:ext cx="9144000" cy="382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1119125" y="3455850"/>
            <a:ext cx="4494300" cy="44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Hidden Markov Model tagger: Hmmmmmmm...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75" y="2176599"/>
            <a:ext cx="9144000" cy="382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1056450" y="4145250"/>
            <a:ext cx="5228700" cy="72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3867700" y="2023600"/>
            <a:ext cx="3832200" cy="62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Sparseness of data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878 total occurrences of emoji characters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~300 different characters annotated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23 occurred more than 10 times: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135 things occur once: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37080"/>
            <a:ext cx="4162426" cy="8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050" y="2011674"/>
            <a:ext cx="4038598" cy="230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Second try: CRF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87" y="1356966"/>
            <a:ext cx="8006622" cy="640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Baseline demo: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token + is_emoji?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(best results with Averaged Perceptron)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2415"/>
            <a:ext cx="9143999" cy="308291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3645450" y="4449675"/>
            <a:ext cx="1431000" cy="34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Baseline demo: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token + is_emoji?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(best results with Averaged Perceptron)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2415"/>
            <a:ext cx="9143999" cy="3082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699900" y="3088825"/>
            <a:ext cx="3740700" cy="34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Baseline demo: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token + is_emoji?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(best results with Averaged Perceptron)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2415"/>
            <a:ext cx="9143999" cy="308291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/>
          <p:nvPr/>
        </p:nvSpPr>
        <p:spPr>
          <a:xfrm>
            <a:off x="708850" y="3608100"/>
            <a:ext cx="4466100" cy="65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5841"/>
            <a:ext cx="9143999" cy="3567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5841"/>
            <a:ext cx="9143999" cy="356758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>
            <a:off x="1953325" y="2435225"/>
            <a:ext cx="1431000" cy="34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536625"/>
            <a:ext cx="48807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Reading tweets is important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Emojis are a major part of social media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Emojis are new (2010), so most NLP tools aren’t handling them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Skip tweet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Drop the emojis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It could be easy!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500" y="593375"/>
            <a:ext cx="3461799" cy="282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499" y="3455600"/>
            <a:ext cx="3461799" cy="283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25" y="593375"/>
            <a:ext cx="1725724" cy="31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125" y="4000450"/>
            <a:ext cx="2710424" cy="241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7147" y="593374"/>
            <a:ext cx="2130600" cy="433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5624" y="593375"/>
            <a:ext cx="2301399" cy="592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25" y="593375"/>
            <a:ext cx="1725724" cy="31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125" y="4000450"/>
            <a:ext cx="2710424" cy="241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7147" y="593374"/>
            <a:ext cx="2130600" cy="433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5624" y="593375"/>
            <a:ext cx="2301399" cy="592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9350" y="1993776"/>
            <a:ext cx="5305275" cy="452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POS, collapse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/>
              <a:t> 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/>
              <a:t>: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4" y="2734623"/>
            <a:ext cx="7908475" cy="22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>
            <a:off x="2929200" y="4395925"/>
            <a:ext cx="1431000" cy="34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POS: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4" y="2734623"/>
            <a:ext cx="7908475" cy="22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2284575" y="3527475"/>
            <a:ext cx="1413000" cy="35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2678725" y="3930550"/>
            <a:ext cx="1413000" cy="35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Character class as a feature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04" y="1356874"/>
            <a:ext cx="8977395" cy="405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993775" y="5335975"/>
            <a:ext cx="6320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http://apps.timwhitlock.info/emoji/tables/unicode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Emoji class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6625"/>
            <a:ext cx="8579949" cy="35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3348425" y="4360100"/>
            <a:ext cx="1020600" cy="34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Emoji class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6625"/>
            <a:ext cx="8579949" cy="35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/>
          <p:nvPr/>
        </p:nvSpPr>
        <p:spPr>
          <a:xfrm>
            <a:off x="752050" y="3411100"/>
            <a:ext cx="3115500" cy="34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752050" y="3885800"/>
            <a:ext cx="3706500" cy="34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Emoji class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6625"/>
            <a:ext cx="8579949" cy="35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x="311700" y="4116475"/>
            <a:ext cx="8195700" cy="34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Emoji class without POS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12" y="2830525"/>
            <a:ext cx="7702576" cy="23356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/>
          <p:nvPr/>
        </p:nvSpPr>
        <p:spPr>
          <a:xfrm>
            <a:off x="3464800" y="4127325"/>
            <a:ext cx="1020600" cy="34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5841"/>
            <a:ext cx="9143999" cy="356758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/>
          <p:nvPr/>
        </p:nvSpPr>
        <p:spPr>
          <a:xfrm>
            <a:off x="1953325" y="2435225"/>
            <a:ext cx="1431000" cy="34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536625"/>
            <a:ext cx="42954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Emojis turn written text into a form of multi-modal communication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User intent and sentiment are harder to extract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But what about easier cases?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Twitter limits to 140 characters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Using emojis is faster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Maybe we can identify the emojis that can be replace with text without losing meaning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970" y="1356966"/>
            <a:ext cx="3714300" cy="221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775" y="49852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“What’s next?”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More data collection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From each emoji group (based on unicode ranges)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More content and function emojis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Subclasses of multimodal!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Annotations: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Improve guidelines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Mechanical Turk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Annotators should be Twitter users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More feature engineering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Create a thesaurus for emojis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WSD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Sentiment analysis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537" y="2091425"/>
            <a:ext cx="8858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5937" y="4345750"/>
            <a:ext cx="8858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0012" y="4648225"/>
            <a:ext cx="8858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6312" y="838900"/>
            <a:ext cx="8858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2262" y="4105275"/>
            <a:ext cx="8858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79562" y="738875"/>
            <a:ext cx="8858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34312" y="2091425"/>
            <a:ext cx="8858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45812" y="3114200"/>
            <a:ext cx="8858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812" y="3614037"/>
            <a:ext cx="12668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000" y="635537"/>
            <a:ext cx="14859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0825" y="501212"/>
            <a:ext cx="9144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9850" y="3003600"/>
            <a:ext cx="12763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1750" y="1253687"/>
            <a:ext cx="13335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3775" y="2175262"/>
            <a:ext cx="14668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16200" y="4931175"/>
            <a:ext cx="13525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55075" y="4926400"/>
            <a:ext cx="14859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Guidelines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Tag set: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Multi-modal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Content words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Functional words/characters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Start with the easy ones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Can the tweet be understood without the emoji at all?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Try reading it out loud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Others will be MM by default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Topic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Attitude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Gesture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237" y="1472883"/>
            <a:ext cx="32861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725" y="2561483"/>
            <a:ext cx="16764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9712" y="3650083"/>
            <a:ext cx="37623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Collecting data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1385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Collected data with open source package TweePy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list of Unicode ranges to filter incoming tweets for only those that contain at least one emoji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Only tweets in English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can’t filter for all emoji at once (limit on the number of concurrent filters)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Instead, we selected tweets by      to ensure a wide range of emojis were represented in our limited space, and to eliminate retweets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Therefore our data does not accurately reflect the       distribution of emojis.</a:t>
            </a: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476875" y="2713350"/>
            <a:ext cx="4355400" cy="337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By the       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6 datasets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60-115 tweets in each dataset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567 tweets total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At least 1 emoji per tweet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375" y="1456383"/>
            <a:ext cx="307674" cy="30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900" y="3201558"/>
            <a:ext cx="260874" cy="26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375" y="4468000"/>
            <a:ext cx="227400" cy="2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6050" y="1479783"/>
            <a:ext cx="260874" cy="26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5875" y="676400"/>
            <a:ext cx="448149" cy="44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42175" y="2789572"/>
            <a:ext cx="411975" cy="4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48675" y="2452475"/>
            <a:ext cx="260874" cy="26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1475" y="4695387"/>
            <a:ext cx="307674" cy="30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09512" y="2452475"/>
            <a:ext cx="260874" cy="26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Inter-Annotator Agreement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Fleiss’ kappa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question of spans is trivial, so annotators should be annotating the same items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Some data sets have two annotators and some have four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Selecting from three possible labels for each item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used a Python script with an XML processor and the NLTK metrics package to compute our scores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did have to throw out data for the occasional unfinished or accidentally skipped emoji        but this was less of a problem with each successive dataset.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Segmentation: Krippendorff’s alpha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Scores around .9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Content Agreement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Annotators know how to identify parts of speech, so they’re good at this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Stellar agreement scores outside of the first week (as high as 1.00 for multiple datasets)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Multimodal Agreement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Multimodal communication may be inherently ambiguous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Could be a gesture (smile), an attitude (happy), or a topic (my good mood)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 fewer words, MM agreement was not as good.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But that’s part of what we wanted to learn from this project!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Overall Agreement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Moderate agreement scores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600" y="3959633"/>
            <a:ext cx="220725" cy="2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450" y="4695349"/>
            <a:ext cx="220725" cy="2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3400" y="2046666"/>
            <a:ext cx="287600" cy="2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1225" y="2810962"/>
            <a:ext cx="220725" cy="2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7675" y="659950"/>
            <a:ext cx="437000" cy="4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0500" y="4387675"/>
            <a:ext cx="220725" cy="2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IAA Numbers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62" y="2114412"/>
            <a:ext cx="621982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2600" y="3139175"/>
            <a:ext cx="294300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2600" y="3639375"/>
            <a:ext cx="294300" cy="2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Adjudication process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536625"/>
            <a:ext cx="7776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Week 1 needed a lot of work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Matching to final DTD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Disagreement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Annotators not always following the guidelines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Changes to guidelines for week 2: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Out of scope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Co-reference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Split sequences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More examples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Week 2-4 adjudication more straightforward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Gave us     for future improvements to guidelines: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Spans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MM types should be defined better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Even more examples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100" y="1614150"/>
            <a:ext cx="303225" cy="3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125" y="2951900"/>
            <a:ext cx="303225" cy="3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1175" y="4300025"/>
            <a:ext cx="303225" cy="3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Gold standard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536625"/>
            <a:ext cx="8196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775 tagged emoji spans in 567 tweets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MM: 686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Content: 51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Functional: 38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Processing the files for ML algorithms took some work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Getting the tags we wanted to use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Handling spans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UnixToDos fun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975" y="3156824"/>
            <a:ext cx="347799" cy="34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485" y="3643300"/>
            <a:ext cx="1578900" cy="2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