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1" r:id="rId22"/>
    <p:sldId id="277" r:id="rId23"/>
    <p:sldId id="282" r:id="rId24"/>
    <p:sldId id="278" r:id="rId25"/>
    <p:sldId id="279" r:id="rId26"/>
    <p:sldId id="280"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776" y="-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7602718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buNone/>
            </a:pPr>
            <a:r>
              <a:rPr lang="en-US"/>
              <a:t>1-4 AJAI</a:t>
            </a:r>
          </a:p>
          <a:p>
            <a:pPr lvl="0" rtl="0">
              <a:buNone/>
            </a:pPr>
            <a:r>
              <a:rPr lang="en-US"/>
              <a:t>5-7 MO</a:t>
            </a:r>
          </a:p>
          <a:p>
            <a:pPr lvl="0" rtl="0">
              <a:buNone/>
            </a:pPr>
            <a:r>
              <a:rPr lang="en-US"/>
              <a:t>8-9 AJAI</a:t>
            </a:r>
          </a:p>
          <a:p>
            <a:pPr lvl="0" rtl="0">
              <a:buNone/>
            </a:pPr>
            <a:r>
              <a:rPr lang="en-US"/>
              <a:t>10-13 MO</a:t>
            </a:r>
          </a:p>
          <a:p>
            <a:pPr lvl="0" rtl="0">
              <a:buNone/>
            </a:pPr>
            <a:r>
              <a:rPr lang="en-US"/>
              <a:t>14-19 AJAI</a:t>
            </a:r>
          </a:p>
          <a:p>
            <a:pPr>
              <a:buNone/>
            </a:pPr>
            <a:r>
              <a:rPr lang="en-US"/>
              <a:t>20-23 MO</a:t>
            </a: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0" name="Shape 2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3"/>
        <p:cNvGrpSpPr/>
        <p:nvPr/>
      </p:nvGrpSpPr>
      <p:grpSpPr>
        <a:xfrm>
          <a:off x="0" y="0"/>
          <a:ext cx="0" cy="0"/>
          <a:chOff x="0" y="0"/>
          <a:chExt cx="0" cy="0"/>
        </a:xfrm>
      </p:grpSpPr>
      <p:sp>
        <p:nvSpPr>
          <p:cNvPr id="24" name="Shape 24"/>
          <p:cNvSpPr/>
          <p:nvPr/>
        </p:nvSpPr>
        <p:spPr>
          <a:xfrm rot="10800000" flipH="1">
            <a:off x="5410182" y="3810000"/>
            <a:ext cx="3733819" cy="91087"/>
          </a:xfrm>
          <a:prstGeom prst="rect">
            <a:avLst/>
          </a:prstGeom>
          <a:solidFill>
            <a:schemeClr val="accent2"/>
          </a:solidFill>
          <a:ln>
            <a:noFill/>
          </a:ln>
        </p:spPr>
        <p:txBody>
          <a:bodyPr lIns="91425" tIns="45700" rIns="91425" bIns="45700" anchor="ctr" anchorCtr="0">
            <a:noAutofit/>
          </a:bodyPr>
          <a:lstStyle/>
          <a:p>
            <a:endParaRPr/>
          </a:p>
        </p:txBody>
      </p:sp>
      <p:sp>
        <p:nvSpPr>
          <p:cNvPr id="25" name="Shape 25"/>
          <p:cNvSpPr/>
          <p:nvPr/>
        </p:nvSpPr>
        <p:spPr>
          <a:xfrm rot="10800000" flipH="1">
            <a:off x="5410200" y="3897009"/>
            <a:ext cx="3733800" cy="192023"/>
          </a:xfrm>
          <a:prstGeom prst="rect">
            <a:avLst/>
          </a:prstGeom>
          <a:solidFill>
            <a:schemeClr val="accent2">
              <a:alpha val="49803"/>
            </a:schemeClr>
          </a:solidFill>
          <a:ln>
            <a:noFill/>
          </a:ln>
        </p:spPr>
        <p:txBody>
          <a:bodyPr lIns="91425" tIns="45700" rIns="91425" bIns="45700" anchor="ctr" anchorCtr="0">
            <a:noAutofit/>
          </a:bodyPr>
          <a:lstStyle/>
          <a:p>
            <a:endParaRPr/>
          </a:p>
        </p:txBody>
      </p:sp>
      <p:sp>
        <p:nvSpPr>
          <p:cNvPr id="26" name="Shape 26"/>
          <p:cNvSpPr/>
          <p:nvPr/>
        </p:nvSpPr>
        <p:spPr>
          <a:xfrm rot="10800000" flipH="1">
            <a:off x="5410200" y="4115166"/>
            <a:ext cx="3733800" cy="9143"/>
          </a:xfrm>
          <a:prstGeom prst="rect">
            <a:avLst/>
          </a:prstGeom>
          <a:solidFill>
            <a:schemeClr val="accent2">
              <a:alpha val="64705"/>
            </a:schemeClr>
          </a:solidFill>
          <a:ln>
            <a:noFill/>
          </a:ln>
        </p:spPr>
        <p:txBody>
          <a:bodyPr lIns="91425" tIns="45700" rIns="91425" bIns="45700" anchor="ctr" anchorCtr="0">
            <a:noAutofit/>
          </a:bodyPr>
          <a:lstStyle/>
          <a:p>
            <a:endParaRPr/>
          </a:p>
        </p:txBody>
      </p:sp>
      <p:sp>
        <p:nvSpPr>
          <p:cNvPr id="27" name="Shape 27"/>
          <p:cNvSpPr/>
          <p:nvPr/>
        </p:nvSpPr>
        <p:spPr>
          <a:xfrm rot="10800000" flipH="1">
            <a:off x="5410200" y="4164403"/>
            <a:ext cx="1965959" cy="18287"/>
          </a:xfrm>
          <a:prstGeom prst="rect">
            <a:avLst/>
          </a:prstGeom>
          <a:solidFill>
            <a:schemeClr val="accent2">
              <a:alpha val="60000"/>
            </a:schemeClr>
          </a:solidFill>
          <a:ln>
            <a:noFill/>
          </a:ln>
        </p:spPr>
        <p:txBody>
          <a:bodyPr lIns="91425" tIns="45700" rIns="91425" bIns="45700" anchor="ctr" anchorCtr="0">
            <a:noAutofit/>
          </a:bodyPr>
          <a:lstStyle/>
          <a:p>
            <a:endParaRPr/>
          </a:p>
        </p:txBody>
      </p:sp>
      <p:sp>
        <p:nvSpPr>
          <p:cNvPr id="28" name="Shape 28"/>
          <p:cNvSpPr/>
          <p:nvPr/>
        </p:nvSpPr>
        <p:spPr>
          <a:xfrm rot="10800000" flipH="1">
            <a:off x="5410200" y="4199572"/>
            <a:ext cx="1965959" cy="9143"/>
          </a:xfrm>
          <a:prstGeom prst="rect">
            <a:avLst/>
          </a:prstGeom>
          <a:solidFill>
            <a:schemeClr val="accent2">
              <a:alpha val="64705"/>
            </a:schemeClr>
          </a:solidFill>
          <a:ln>
            <a:noFill/>
          </a:ln>
        </p:spPr>
        <p:txBody>
          <a:bodyPr lIns="91425" tIns="45700" rIns="91425" bIns="45700" anchor="ctr" anchorCtr="0">
            <a:noAutofit/>
          </a:bodyPr>
          <a:lstStyle/>
          <a:p>
            <a:endParaRPr/>
          </a:p>
        </p:txBody>
      </p:sp>
      <p:sp>
        <p:nvSpPr>
          <p:cNvPr id="29" name="Shape 29"/>
          <p:cNvSpPr/>
          <p:nvPr/>
        </p:nvSpPr>
        <p:spPr>
          <a:xfrm>
            <a:off x="5410200" y="3962400"/>
            <a:ext cx="3063240" cy="27431"/>
          </a:xfrm>
          <a:prstGeom prst="roundRect">
            <a:avLst>
              <a:gd name="adj" fmla="val 16667"/>
            </a:avLst>
          </a:prstGeom>
          <a:solidFill>
            <a:schemeClr val="accent1"/>
          </a:solidFill>
          <a:ln>
            <a:noFill/>
          </a:ln>
        </p:spPr>
        <p:txBody>
          <a:bodyPr lIns="91425" tIns="45700" rIns="91425" bIns="45700" anchor="ctr" anchorCtr="0">
            <a:noAutofit/>
          </a:bodyPr>
          <a:lstStyle/>
          <a:p>
            <a:endParaRPr/>
          </a:p>
        </p:txBody>
      </p:sp>
      <p:sp>
        <p:nvSpPr>
          <p:cNvPr id="30" name="Shape 30"/>
          <p:cNvSpPr/>
          <p:nvPr/>
        </p:nvSpPr>
        <p:spPr>
          <a:xfrm>
            <a:off x="7376507" y="4060982"/>
            <a:ext cx="1600199" cy="36575"/>
          </a:xfrm>
          <a:prstGeom prst="roundRect">
            <a:avLst>
              <a:gd name="adj" fmla="val 16667"/>
            </a:avLst>
          </a:prstGeom>
          <a:solidFill>
            <a:schemeClr val="accent1"/>
          </a:solidFill>
          <a:ln>
            <a:noFill/>
          </a:ln>
        </p:spPr>
        <p:txBody>
          <a:bodyPr lIns="91425" tIns="45700" rIns="91425" bIns="45700" anchor="ctr" anchorCtr="0">
            <a:noAutofit/>
          </a:bodyPr>
          <a:lstStyle/>
          <a:p>
            <a:endParaRPr/>
          </a:p>
        </p:txBody>
      </p:sp>
      <p:sp>
        <p:nvSpPr>
          <p:cNvPr id="31" name="Shape 31"/>
          <p:cNvSpPr/>
          <p:nvPr/>
        </p:nvSpPr>
        <p:spPr>
          <a:xfrm>
            <a:off x="0" y="3649662"/>
            <a:ext cx="9144000" cy="244170"/>
          </a:xfrm>
          <a:prstGeom prst="rect">
            <a:avLst/>
          </a:prstGeom>
          <a:solidFill>
            <a:schemeClr val="accent2">
              <a:alpha val="49803"/>
            </a:schemeClr>
          </a:solidFill>
          <a:ln>
            <a:noFill/>
          </a:ln>
        </p:spPr>
        <p:txBody>
          <a:bodyPr lIns="91425" tIns="45700" rIns="91425" bIns="45700" anchor="ctr" anchorCtr="0">
            <a:noAutofit/>
          </a:bodyPr>
          <a:lstStyle/>
          <a:p>
            <a:endParaRPr/>
          </a:p>
        </p:txBody>
      </p:sp>
      <p:sp>
        <p:nvSpPr>
          <p:cNvPr id="32" name="Shape 32"/>
          <p:cNvSpPr/>
          <p:nvPr/>
        </p:nvSpPr>
        <p:spPr>
          <a:xfrm>
            <a:off x="0" y="3675526"/>
            <a:ext cx="9144001" cy="140677"/>
          </a:xfrm>
          <a:prstGeom prst="rect">
            <a:avLst/>
          </a:prstGeom>
          <a:solidFill>
            <a:schemeClr val="accent2"/>
          </a:solidFill>
          <a:ln>
            <a:noFill/>
          </a:ln>
        </p:spPr>
        <p:txBody>
          <a:bodyPr lIns="91425" tIns="45700" rIns="91425" bIns="45700" anchor="ctr" anchorCtr="0">
            <a:noAutofit/>
          </a:bodyPr>
          <a:lstStyle/>
          <a:p>
            <a:endParaRPr/>
          </a:p>
        </p:txBody>
      </p:sp>
      <p:sp>
        <p:nvSpPr>
          <p:cNvPr id="33" name="Shape 33"/>
          <p:cNvSpPr/>
          <p:nvPr/>
        </p:nvSpPr>
        <p:spPr>
          <a:xfrm rot="10800000" flipH="1">
            <a:off x="6414051" y="3643089"/>
            <a:ext cx="2729950" cy="248432"/>
          </a:xfrm>
          <a:prstGeom prst="rect">
            <a:avLst/>
          </a:prstGeom>
          <a:solidFill>
            <a:schemeClr val="accent2"/>
          </a:solidFill>
          <a:ln>
            <a:noFill/>
          </a:ln>
        </p:spPr>
        <p:txBody>
          <a:bodyPr lIns="91425" tIns="45700" rIns="91425" bIns="45700" anchor="ctr" anchorCtr="0">
            <a:noAutofit/>
          </a:bodyPr>
          <a:lstStyle/>
          <a:p>
            <a:endParaRPr/>
          </a:p>
        </p:txBody>
      </p:sp>
      <p:sp>
        <p:nvSpPr>
          <p:cNvPr id="34" name="Shape 34"/>
          <p:cNvSpPr/>
          <p:nvPr/>
        </p:nvSpPr>
        <p:spPr>
          <a:xfrm>
            <a:off x="0" y="0"/>
            <a:ext cx="9144000" cy="3701699"/>
          </a:xfrm>
          <a:prstGeom prst="rect">
            <a:avLst/>
          </a:prstGeom>
          <a:solidFill>
            <a:schemeClr val="dk2"/>
          </a:solidFill>
          <a:ln>
            <a:noFill/>
          </a:ln>
        </p:spPr>
        <p:txBody>
          <a:bodyPr lIns="91425" tIns="45700" rIns="91425" bIns="45700" anchor="ctr" anchorCtr="0">
            <a:noAutofit/>
          </a:bodyPr>
          <a:lstStyle/>
          <a:p>
            <a:endParaRPr/>
          </a:p>
        </p:txBody>
      </p:sp>
      <p:sp>
        <p:nvSpPr>
          <p:cNvPr id="35" name="Shape 35"/>
          <p:cNvSpPr txBox="1">
            <a:spLocks noGrp="1"/>
          </p:cNvSpPr>
          <p:nvPr>
            <p:ph type="ctrTitle"/>
          </p:nvPr>
        </p:nvSpPr>
        <p:spPr>
          <a:xfrm>
            <a:off x="457200" y="2401886"/>
            <a:ext cx="8458200" cy="1470024"/>
          </a:xfrm>
          <a:prstGeom prst="rect">
            <a:avLst/>
          </a:prstGeom>
          <a:noFill/>
          <a:ln>
            <a:noFill/>
          </a:ln>
        </p:spPr>
        <p:txBody>
          <a:bodyPr lIns="91425" tIns="91425" rIns="91425" bIns="91425" anchor="b" anchorCtr="0"/>
          <a:lstStyle>
            <a:lvl1pPr marL="0" marR="0" indent="0" algn="l" rtl="0">
              <a:spcBef>
                <a:spcPts val="0"/>
              </a:spcBef>
              <a:buClr>
                <a:schemeClr val="lt1"/>
              </a:buClr>
              <a:buFont typeface="Trebuchet MS"/>
              <a:buNone/>
              <a:defRPr sz="4400" b="0" i="0" u="none" strike="noStrike" cap="none" baseline="0">
                <a:solidFill>
                  <a:schemeClr val="lt1"/>
                </a:solidFill>
                <a:latin typeface="Trebuchet MS"/>
                <a:ea typeface="Trebuchet MS"/>
                <a:cs typeface="Trebuchet MS"/>
                <a:sym typeface="Trebuchet MS"/>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6" name="Shape 36"/>
          <p:cNvSpPr txBox="1">
            <a:spLocks noGrp="1"/>
          </p:cNvSpPr>
          <p:nvPr>
            <p:ph type="subTitle" idx="1"/>
          </p:nvPr>
        </p:nvSpPr>
        <p:spPr>
          <a:xfrm>
            <a:off x="457200" y="3899937"/>
            <a:ext cx="4953000" cy="1752600"/>
          </a:xfrm>
          <a:prstGeom prst="rect">
            <a:avLst/>
          </a:prstGeom>
          <a:noFill/>
          <a:ln>
            <a:noFill/>
          </a:ln>
        </p:spPr>
        <p:txBody>
          <a:bodyPr lIns="91425" tIns="91425" rIns="91425" bIns="91425" anchor="t" anchorCtr="0"/>
          <a:lstStyle>
            <a:lvl1pPr marL="64008" marR="0" indent="-507" algn="l" rtl="0">
              <a:spcBef>
                <a:spcPts val="300"/>
              </a:spcBef>
              <a:buClr>
                <a:schemeClr val="accent3"/>
              </a:buClr>
              <a:buFont typeface="Georgia"/>
              <a:buNone/>
              <a:defRPr sz="2400" b="0" i="0" u="none" strike="noStrike" cap="none" baseline="0">
                <a:solidFill>
                  <a:schemeClr val="dk2"/>
                </a:solidFill>
                <a:latin typeface="Georgia"/>
                <a:ea typeface="Georgia"/>
                <a:cs typeface="Georgia"/>
                <a:sym typeface="Georgia"/>
              </a:defRPr>
            </a:lvl1pPr>
            <a:lvl2pPr marL="457200" marR="0" indent="0" algn="ctr" rtl="0">
              <a:spcBef>
                <a:spcPts val="300"/>
              </a:spcBef>
              <a:buClr>
                <a:schemeClr val="accent2"/>
              </a:buClr>
              <a:buFont typeface="Georgia"/>
              <a:buNone/>
              <a:defRPr sz="2600" b="0" i="0" u="none" strike="noStrike" cap="none" baseline="0">
                <a:solidFill>
                  <a:schemeClr val="accent2"/>
                </a:solidFill>
                <a:latin typeface="Georgia"/>
                <a:ea typeface="Georgia"/>
                <a:cs typeface="Georgia"/>
                <a:sym typeface="Georgia"/>
              </a:defRPr>
            </a:lvl2pPr>
            <a:lvl3pPr marL="914400" marR="0" indent="0" algn="ctr" rtl="0">
              <a:spcBef>
                <a:spcPts val="300"/>
              </a:spcBef>
              <a:buClr>
                <a:schemeClr val="accent1"/>
              </a:buClr>
              <a:buFont typeface="Georgia"/>
              <a:buNone/>
              <a:defRPr sz="2400" b="0" i="0" u="none" strike="noStrike" cap="none" baseline="0">
                <a:solidFill>
                  <a:schemeClr val="accent1"/>
                </a:solidFill>
                <a:latin typeface="Georgia"/>
                <a:ea typeface="Georgia"/>
                <a:cs typeface="Georgia"/>
                <a:sym typeface="Georgia"/>
              </a:defRPr>
            </a:lvl3pPr>
            <a:lvl4pPr marL="1371600" marR="0" indent="0" algn="ctr" rtl="0">
              <a:spcBef>
                <a:spcPts val="300"/>
              </a:spcBef>
              <a:buClr>
                <a:schemeClr val="accent1"/>
              </a:buClr>
              <a:buFont typeface="Georgia"/>
              <a:buNone/>
              <a:defRPr sz="2200" b="0" i="0" u="none" strike="noStrike" cap="none" baseline="0">
                <a:solidFill>
                  <a:schemeClr val="accent1"/>
                </a:solidFill>
                <a:latin typeface="Georgia"/>
                <a:ea typeface="Georgia"/>
                <a:cs typeface="Georgia"/>
                <a:sym typeface="Georgia"/>
              </a:defRPr>
            </a:lvl4pPr>
            <a:lvl5pPr marL="1828800" marR="0" indent="0" algn="ctr" rtl="0">
              <a:spcBef>
                <a:spcPts val="300"/>
              </a:spcBef>
              <a:buClr>
                <a:schemeClr val="accent3"/>
              </a:buClr>
              <a:buFont typeface="Georgia"/>
              <a:buNone/>
              <a:defRPr sz="2000" b="0" i="0" u="none" strike="noStrike" cap="none" baseline="0">
                <a:solidFill>
                  <a:schemeClr val="accent3"/>
                </a:solidFill>
                <a:latin typeface="Georgia"/>
                <a:ea typeface="Georgia"/>
                <a:cs typeface="Georgia"/>
                <a:sym typeface="Georgia"/>
              </a:defRPr>
            </a:lvl5pPr>
            <a:lvl6pPr marL="2286000" marR="0" indent="0" algn="ctr" rtl="0">
              <a:spcBef>
                <a:spcPts val="300"/>
              </a:spcBef>
              <a:buClr>
                <a:schemeClr val="accent3"/>
              </a:buClr>
              <a:buFont typeface="Georgia"/>
              <a:buNone/>
              <a:defRPr sz="1800" b="0" i="0" u="none" strike="noStrike" cap="none" baseline="0">
                <a:solidFill>
                  <a:schemeClr val="accent3"/>
                </a:solidFill>
                <a:latin typeface="Georgia"/>
                <a:ea typeface="Georgia"/>
                <a:cs typeface="Georgia"/>
                <a:sym typeface="Georgia"/>
              </a:defRPr>
            </a:lvl6pPr>
            <a:lvl7pPr marL="2743200" marR="0" indent="0" algn="ctr" rtl="0">
              <a:spcBef>
                <a:spcPts val="300"/>
              </a:spcBef>
              <a:buClr>
                <a:schemeClr val="accent3"/>
              </a:buClr>
              <a:buFont typeface="Georgia"/>
              <a:buNone/>
              <a:defRPr sz="1600" b="0" i="0" u="none" strike="noStrike" cap="none" baseline="0">
                <a:solidFill>
                  <a:schemeClr val="accent3"/>
                </a:solidFill>
                <a:latin typeface="Georgia"/>
                <a:ea typeface="Georgia"/>
                <a:cs typeface="Georgia"/>
                <a:sym typeface="Georgia"/>
              </a:defRPr>
            </a:lvl7pPr>
            <a:lvl8pPr marL="3200400" marR="0" indent="0" algn="ctr" rtl="0">
              <a:spcBef>
                <a:spcPts val="300"/>
              </a:spcBef>
              <a:buClr>
                <a:schemeClr val="accent3"/>
              </a:buClr>
              <a:buFont typeface="Georgia"/>
              <a:buNone/>
              <a:defRPr sz="1500" b="0" i="0" u="none" strike="noStrike" cap="none" baseline="0">
                <a:solidFill>
                  <a:schemeClr val="accent3"/>
                </a:solidFill>
                <a:latin typeface="Georgia"/>
                <a:ea typeface="Georgia"/>
                <a:cs typeface="Georgia"/>
                <a:sym typeface="Georgia"/>
              </a:defRPr>
            </a:lvl8pPr>
            <a:lvl9pPr marL="3657600" marR="0" indent="0" algn="ctr" rtl="0">
              <a:spcBef>
                <a:spcPts val="300"/>
              </a:spcBef>
              <a:buClr>
                <a:schemeClr val="accent3"/>
              </a:buClr>
              <a:buFont typeface="Georgia"/>
              <a:buNone/>
              <a:defRPr sz="1400" b="0" i="0" u="none" strike="noStrike" cap="none" baseline="0">
                <a:solidFill>
                  <a:schemeClr val="accent3"/>
                </a:solidFill>
                <a:latin typeface="Georgia"/>
                <a:ea typeface="Georgia"/>
                <a:cs typeface="Georgia"/>
                <a:sym typeface="Georgia"/>
              </a:defRPr>
            </a:lvl9pPr>
          </a:lstStyle>
          <a:p>
            <a:endParaRPr/>
          </a:p>
        </p:txBody>
      </p:sp>
      <p:sp>
        <p:nvSpPr>
          <p:cNvPr id="37" name="Shape 37"/>
          <p:cNvSpPr txBox="1">
            <a:spLocks noGrp="1"/>
          </p:cNvSpPr>
          <p:nvPr>
            <p:ph type="dt" idx="10"/>
          </p:nvPr>
        </p:nvSpPr>
        <p:spPr>
          <a:xfrm>
            <a:off x="6705600" y="4206239"/>
            <a:ext cx="960119"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38" name="Shape 38"/>
          <p:cNvSpPr txBox="1">
            <a:spLocks noGrp="1"/>
          </p:cNvSpPr>
          <p:nvPr>
            <p:ph type="ftr" idx="11"/>
          </p:nvPr>
        </p:nvSpPr>
        <p:spPr>
          <a:xfrm>
            <a:off x="5410200" y="4205287"/>
            <a:ext cx="129540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39" name="Shape 39"/>
          <p:cNvSpPr txBox="1">
            <a:spLocks noGrp="1"/>
          </p:cNvSpPr>
          <p:nvPr>
            <p:ph type="sldNum" idx="12"/>
          </p:nvPr>
        </p:nvSpPr>
        <p:spPr>
          <a:xfrm>
            <a:off x="8320088" y="1135"/>
            <a:ext cx="747711"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chemeClr val="lt1"/>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1143000"/>
            <a:ext cx="8229600" cy="1066799"/>
          </a:xfrm>
          <a:prstGeom prst="rect">
            <a:avLst/>
          </a:prstGeom>
          <a:noFill/>
          <a:ln>
            <a:noFill/>
          </a:ln>
        </p:spPr>
        <p:txBody>
          <a:bodyPr lIns="91425" tIns="91425" rIns="91425" bIns="91425" anchor="ctr" anchorCtr="0"/>
          <a:lstStyle>
            <a:lvl1pPr algn="l" rtl="0">
              <a:spcBef>
                <a:spcPts val="0"/>
              </a:spcBef>
              <a:buClr>
                <a:schemeClr val="dk2"/>
              </a:buClr>
              <a:buFont typeface="Trebuchet MS"/>
              <a:buNone/>
              <a:defRPr sz="4000">
                <a:solidFill>
                  <a:schemeClr val="dk2"/>
                </a:solidFill>
                <a:latin typeface="Trebuchet MS"/>
                <a:ea typeface="Trebuchet MS"/>
                <a:cs typeface="Trebuchet MS"/>
                <a:sym typeface="Trebuchet M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409443" y="297179"/>
            <a:ext cx="4325112" cy="8229600"/>
          </a:xfrm>
          <a:prstGeom prst="rect">
            <a:avLst/>
          </a:prstGeom>
          <a:noFill/>
          <a:ln>
            <a:noFill/>
          </a:ln>
        </p:spPr>
        <p:txBody>
          <a:bodyPr lIns="91425" tIns="91425" rIns="91425" bIns="91425" anchor="t" anchorCtr="0"/>
          <a:lstStyle>
            <a:lvl1pPr marL="365760" indent="-156209" algn="l" rtl="0">
              <a:spcBef>
                <a:spcPts val="300"/>
              </a:spcBef>
              <a:buClr>
                <a:schemeClr val="accent3"/>
              </a:buClr>
              <a:buFont typeface="Arial"/>
              <a:buChar char="•"/>
              <a:defRPr sz="2800">
                <a:solidFill>
                  <a:schemeClr val="dk1"/>
                </a:solidFill>
                <a:latin typeface="Georgia"/>
                <a:ea typeface="Georgia"/>
                <a:cs typeface="Georgia"/>
                <a:sym typeface="Georgia"/>
              </a:defRPr>
            </a:lvl1pPr>
            <a:lvl2pPr marL="658368" indent="-153543" algn="l" rtl="0">
              <a:spcBef>
                <a:spcPts val="300"/>
              </a:spcBef>
              <a:buClr>
                <a:schemeClr val="accent2"/>
              </a:buClr>
              <a:buFont typeface="Arial"/>
              <a:buChar char="•"/>
              <a:defRPr sz="2600">
                <a:solidFill>
                  <a:schemeClr val="accent2"/>
                </a:solidFill>
                <a:latin typeface="Georgia"/>
                <a:ea typeface="Georgia"/>
                <a:cs typeface="Georgia"/>
                <a:sym typeface="Georgia"/>
              </a:defRPr>
            </a:lvl2pPr>
            <a:lvl3pPr marL="923544" indent="-132969" algn="l" rtl="0">
              <a:spcBef>
                <a:spcPts val="300"/>
              </a:spcBef>
              <a:buClr>
                <a:schemeClr val="accent1"/>
              </a:buClr>
              <a:buFont typeface="Arial"/>
              <a:buChar char="•"/>
              <a:defRPr sz="2400">
                <a:solidFill>
                  <a:schemeClr val="accent1"/>
                </a:solidFill>
                <a:latin typeface="Georgia"/>
                <a:ea typeface="Georgia"/>
                <a:cs typeface="Georgia"/>
                <a:sym typeface="Georgia"/>
              </a:defRPr>
            </a:lvl3pPr>
            <a:lvl4pPr marL="1179576" indent="-119125" algn="l" rtl="0">
              <a:spcBef>
                <a:spcPts val="300"/>
              </a:spcBef>
              <a:buClr>
                <a:schemeClr val="accent1"/>
              </a:buClr>
              <a:buFont typeface="Arial"/>
              <a:buChar char="•"/>
              <a:defRPr sz="2200">
                <a:solidFill>
                  <a:schemeClr val="accent1"/>
                </a:solidFill>
                <a:latin typeface="Georgia"/>
                <a:ea typeface="Georgia"/>
                <a:cs typeface="Georgia"/>
                <a:sym typeface="Georgia"/>
              </a:defRPr>
            </a:lvl4pPr>
            <a:lvl5pPr marL="1389888" indent="-107188" algn="l" rtl="0">
              <a:spcBef>
                <a:spcPts val="300"/>
              </a:spcBef>
              <a:buClr>
                <a:schemeClr val="accent3"/>
              </a:buClr>
              <a:buFont typeface="Arial"/>
              <a:buChar char="•"/>
              <a:defRPr sz="2000">
                <a:solidFill>
                  <a:schemeClr val="accent3"/>
                </a:solidFill>
                <a:latin typeface="Georgia"/>
                <a:ea typeface="Georgia"/>
                <a:cs typeface="Georgia"/>
                <a:sym typeface="Georgia"/>
              </a:defRPr>
            </a:lvl5pPr>
            <a:lvl6pPr marL="1609344" indent="-117094" algn="l" rtl="0">
              <a:spcBef>
                <a:spcPts val="300"/>
              </a:spcBef>
              <a:buClr>
                <a:schemeClr val="accent3"/>
              </a:buClr>
              <a:buFont typeface="Arial"/>
              <a:buChar char="•"/>
              <a:defRPr sz="1800">
                <a:solidFill>
                  <a:schemeClr val="accent3"/>
                </a:solidFill>
                <a:latin typeface="Georgia"/>
                <a:ea typeface="Georgia"/>
                <a:cs typeface="Georgia"/>
                <a:sym typeface="Georgia"/>
              </a:defRPr>
            </a:lvl6pPr>
            <a:lvl7pPr marL="1828800" indent="-130175" algn="l" rtl="0">
              <a:spcBef>
                <a:spcPts val="300"/>
              </a:spcBef>
              <a:buClr>
                <a:schemeClr val="accent3"/>
              </a:buClr>
              <a:buFont typeface="Arial"/>
              <a:buChar char="•"/>
              <a:defRPr sz="1600">
                <a:solidFill>
                  <a:schemeClr val="accent3"/>
                </a:solidFill>
                <a:latin typeface="Georgia"/>
                <a:ea typeface="Georgia"/>
                <a:cs typeface="Georgia"/>
                <a:sym typeface="Georgia"/>
              </a:defRPr>
            </a:lvl7pPr>
            <a:lvl8pPr marL="2029968" indent="-131317" algn="l" rtl="0">
              <a:spcBef>
                <a:spcPts val="300"/>
              </a:spcBef>
              <a:buClr>
                <a:schemeClr val="accent3"/>
              </a:buClr>
              <a:buFont typeface="Arial"/>
              <a:buChar char="•"/>
              <a:defRPr sz="1500">
                <a:solidFill>
                  <a:schemeClr val="accent3"/>
                </a:solidFill>
                <a:latin typeface="Georgia"/>
                <a:ea typeface="Georgia"/>
                <a:cs typeface="Georgia"/>
                <a:sym typeface="Georgia"/>
              </a:defRPr>
            </a:lvl8pPr>
            <a:lvl9pPr marL="2240280" indent="-128904" algn="l" rtl="0">
              <a:spcBef>
                <a:spcPts val="300"/>
              </a:spcBef>
              <a:buClr>
                <a:schemeClr val="accent3"/>
              </a:buClr>
              <a:buFont typeface="Arial"/>
              <a:buChar char="•"/>
              <a:defRPr sz="1400" baseline="0">
                <a:solidFill>
                  <a:schemeClr val="accent3"/>
                </a:solidFill>
                <a:latin typeface="Georgia"/>
                <a:ea typeface="Georgia"/>
                <a:cs typeface="Georgia"/>
                <a:sym typeface="Georgia"/>
              </a:defRPr>
            </a:lvl9pPr>
          </a:lstStyle>
          <a:p>
            <a:endParaRPr/>
          </a:p>
        </p:txBody>
      </p:sp>
      <p:sp>
        <p:nvSpPr>
          <p:cNvPr id="94" name="Shape 94"/>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95" name="Shape 95"/>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96" name="Shape 96"/>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991100" y="2933699"/>
            <a:ext cx="5486399" cy="1904999"/>
          </a:xfrm>
          <a:prstGeom prst="rect">
            <a:avLst/>
          </a:prstGeom>
          <a:noFill/>
          <a:ln>
            <a:noFill/>
          </a:ln>
        </p:spPr>
        <p:txBody>
          <a:bodyPr lIns="91425" tIns="91425" rIns="91425" bIns="91425" anchor="ctr" anchorCtr="0"/>
          <a:lstStyle>
            <a:lvl1pPr algn="l" rtl="0">
              <a:spcBef>
                <a:spcPts val="0"/>
              </a:spcBef>
              <a:buClr>
                <a:schemeClr val="dk2"/>
              </a:buClr>
              <a:buFont typeface="Trebuchet MS"/>
              <a:buNone/>
              <a:defRPr sz="4000">
                <a:solidFill>
                  <a:schemeClr val="dk2"/>
                </a:solidFill>
                <a:latin typeface="Trebuchet MS"/>
                <a:ea typeface="Trebuchet MS"/>
                <a:cs typeface="Trebuchet MS"/>
                <a:sym typeface="Trebuchet M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838200" y="762000"/>
            <a:ext cx="5486399" cy="6248399"/>
          </a:xfrm>
          <a:prstGeom prst="rect">
            <a:avLst/>
          </a:prstGeom>
          <a:noFill/>
          <a:ln>
            <a:noFill/>
          </a:ln>
        </p:spPr>
        <p:txBody>
          <a:bodyPr lIns="91425" tIns="91425" rIns="91425" bIns="91425" anchor="t" anchorCtr="0"/>
          <a:lstStyle>
            <a:lvl1pPr marL="365760" indent="-156209" algn="l" rtl="0">
              <a:spcBef>
                <a:spcPts val="300"/>
              </a:spcBef>
              <a:buClr>
                <a:schemeClr val="accent3"/>
              </a:buClr>
              <a:buFont typeface="Arial"/>
              <a:buChar char="•"/>
              <a:defRPr sz="2800">
                <a:solidFill>
                  <a:schemeClr val="dk1"/>
                </a:solidFill>
                <a:latin typeface="Georgia"/>
                <a:ea typeface="Georgia"/>
                <a:cs typeface="Georgia"/>
                <a:sym typeface="Georgia"/>
              </a:defRPr>
            </a:lvl1pPr>
            <a:lvl2pPr marL="658368" indent="-153543" algn="l" rtl="0">
              <a:spcBef>
                <a:spcPts val="300"/>
              </a:spcBef>
              <a:buClr>
                <a:schemeClr val="accent2"/>
              </a:buClr>
              <a:buFont typeface="Arial"/>
              <a:buChar char="•"/>
              <a:defRPr sz="2600">
                <a:solidFill>
                  <a:schemeClr val="accent2"/>
                </a:solidFill>
                <a:latin typeface="Georgia"/>
                <a:ea typeface="Georgia"/>
                <a:cs typeface="Georgia"/>
                <a:sym typeface="Georgia"/>
              </a:defRPr>
            </a:lvl2pPr>
            <a:lvl3pPr marL="923544" indent="-132969" algn="l" rtl="0">
              <a:spcBef>
                <a:spcPts val="300"/>
              </a:spcBef>
              <a:buClr>
                <a:schemeClr val="accent1"/>
              </a:buClr>
              <a:buFont typeface="Arial"/>
              <a:buChar char="•"/>
              <a:defRPr sz="2400">
                <a:solidFill>
                  <a:schemeClr val="accent1"/>
                </a:solidFill>
                <a:latin typeface="Georgia"/>
                <a:ea typeface="Georgia"/>
                <a:cs typeface="Georgia"/>
                <a:sym typeface="Georgia"/>
              </a:defRPr>
            </a:lvl3pPr>
            <a:lvl4pPr marL="1179576" indent="-119125" algn="l" rtl="0">
              <a:spcBef>
                <a:spcPts val="300"/>
              </a:spcBef>
              <a:buClr>
                <a:schemeClr val="accent1"/>
              </a:buClr>
              <a:buFont typeface="Arial"/>
              <a:buChar char="•"/>
              <a:defRPr sz="2200">
                <a:solidFill>
                  <a:schemeClr val="accent1"/>
                </a:solidFill>
                <a:latin typeface="Georgia"/>
                <a:ea typeface="Georgia"/>
                <a:cs typeface="Georgia"/>
                <a:sym typeface="Georgia"/>
              </a:defRPr>
            </a:lvl4pPr>
            <a:lvl5pPr marL="1389888" indent="-107188" algn="l" rtl="0">
              <a:spcBef>
                <a:spcPts val="300"/>
              </a:spcBef>
              <a:buClr>
                <a:schemeClr val="accent3"/>
              </a:buClr>
              <a:buFont typeface="Arial"/>
              <a:buChar char="•"/>
              <a:defRPr sz="2000">
                <a:solidFill>
                  <a:schemeClr val="accent3"/>
                </a:solidFill>
                <a:latin typeface="Georgia"/>
                <a:ea typeface="Georgia"/>
                <a:cs typeface="Georgia"/>
                <a:sym typeface="Georgia"/>
              </a:defRPr>
            </a:lvl5pPr>
            <a:lvl6pPr marL="1609344" indent="-117094" algn="l" rtl="0">
              <a:spcBef>
                <a:spcPts val="300"/>
              </a:spcBef>
              <a:buClr>
                <a:schemeClr val="accent3"/>
              </a:buClr>
              <a:buFont typeface="Arial"/>
              <a:buChar char="•"/>
              <a:defRPr sz="1800">
                <a:solidFill>
                  <a:schemeClr val="accent3"/>
                </a:solidFill>
                <a:latin typeface="Georgia"/>
                <a:ea typeface="Georgia"/>
                <a:cs typeface="Georgia"/>
                <a:sym typeface="Georgia"/>
              </a:defRPr>
            </a:lvl6pPr>
            <a:lvl7pPr marL="1828800" indent="-130175" algn="l" rtl="0">
              <a:spcBef>
                <a:spcPts val="300"/>
              </a:spcBef>
              <a:buClr>
                <a:schemeClr val="accent3"/>
              </a:buClr>
              <a:buFont typeface="Arial"/>
              <a:buChar char="•"/>
              <a:defRPr sz="1600">
                <a:solidFill>
                  <a:schemeClr val="accent3"/>
                </a:solidFill>
                <a:latin typeface="Georgia"/>
                <a:ea typeface="Georgia"/>
                <a:cs typeface="Georgia"/>
                <a:sym typeface="Georgia"/>
              </a:defRPr>
            </a:lvl7pPr>
            <a:lvl8pPr marL="2029968" indent="-131317" algn="l" rtl="0">
              <a:spcBef>
                <a:spcPts val="300"/>
              </a:spcBef>
              <a:buClr>
                <a:schemeClr val="accent3"/>
              </a:buClr>
              <a:buFont typeface="Arial"/>
              <a:buChar char="•"/>
              <a:defRPr sz="1500">
                <a:solidFill>
                  <a:schemeClr val="accent3"/>
                </a:solidFill>
                <a:latin typeface="Georgia"/>
                <a:ea typeface="Georgia"/>
                <a:cs typeface="Georgia"/>
                <a:sym typeface="Georgia"/>
              </a:defRPr>
            </a:lvl8pPr>
            <a:lvl9pPr marL="2240280" indent="-128904" algn="l" rtl="0">
              <a:spcBef>
                <a:spcPts val="300"/>
              </a:spcBef>
              <a:buClr>
                <a:schemeClr val="accent3"/>
              </a:buClr>
              <a:buFont typeface="Arial"/>
              <a:buChar char="•"/>
              <a:defRPr sz="1400" baseline="0">
                <a:solidFill>
                  <a:schemeClr val="accent3"/>
                </a:solidFill>
                <a:latin typeface="Georgia"/>
                <a:ea typeface="Georgia"/>
                <a:cs typeface="Georgia"/>
                <a:sym typeface="Georgia"/>
              </a:defRPr>
            </a:lvl9pPr>
          </a:lstStyle>
          <a:p>
            <a:endParaRPr/>
          </a:p>
        </p:txBody>
      </p:sp>
      <p:sp>
        <p:nvSpPr>
          <p:cNvPr id="100" name="Shape 100"/>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101" name="Shape 101"/>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102" name="Shape 102"/>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1143000"/>
            <a:ext cx="8229600" cy="1066799"/>
          </a:xfrm>
          <a:prstGeom prst="rect">
            <a:avLst/>
          </a:prstGeom>
          <a:noFill/>
          <a:ln>
            <a:noFill/>
          </a:ln>
        </p:spPr>
        <p:txBody>
          <a:bodyPr lIns="91425" tIns="91425" rIns="91425" bIns="91425" anchor="ctr" anchorCtr="0"/>
          <a:lstStyle>
            <a:lvl1pPr algn="l" rtl="0">
              <a:spcBef>
                <a:spcPts val="0"/>
              </a:spcBef>
              <a:buClr>
                <a:schemeClr val="dk2"/>
              </a:buClr>
              <a:buFont typeface="Trebuchet MS"/>
              <a:buNone/>
              <a:defRPr sz="4000">
                <a:solidFill>
                  <a:schemeClr val="dk2"/>
                </a:solidFill>
                <a:latin typeface="Trebuchet MS"/>
                <a:ea typeface="Trebuchet MS"/>
                <a:cs typeface="Trebuchet MS"/>
                <a:sym typeface="Trebuchet M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2249424"/>
            <a:ext cx="8229600" cy="4325112"/>
          </a:xfrm>
          <a:prstGeom prst="rect">
            <a:avLst/>
          </a:prstGeom>
          <a:noFill/>
          <a:ln>
            <a:noFill/>
          </a:ln>
        </p:spPr>
        <p:txBody>
          <a:bodyPr lIns="91425" tIns="91425" rIns="91425" bIns="91425" anchor="t" anchorCtr="0"/>
          <a:lstStyle>
            <a:lvl1pPr marL="365760" indent="-156209" algn="l" rtl="0">
              <a:spcBef>
                <a:spcPts val="300"/>
              </a:spcBef>
              <a:buClr>
                <a:schemeClr val="accent3"/>
              </a:buClr>
              <a:buFont typeface="Arial"/>
              <a:buChar char="•"/>
              <a:defRPr sz="2800">
                <a:solidFill>
                  <a:schemeClr val="dk1"/>
                </a:solidFill>
                <a:latin typeface="Georgia"/>
                <a:ea typeface="Georgia"/>
                <a:cs typeface="Georgia"/>
                <a:sym typeface="Georgia"/>
              </a:defRPr>
            </a:lvl1pPr>
            <a:lvl2pPr marL="658368" indent="-153543" algn="l" rtl="0">
              <a:spcBef>
                <a:spcPts val="300"/>
              </a:spcBef>
              <a:buClr>
                <a:schemeClr val="accent2"/>
              </a:buClr>
              <a:buFont typeface="Arial"/>
              <a:buChar char="•"/>
              <a:defRPr sz="2600">
                <a:solidFill>
                  <a:schemeClr val="accent2"/>
                </a:solidFill>
                <a:latin typeface="Georgia"/>
                <a:ea typeface="Georgia"/>
                <a:cs typeface="Georgia"/>
                <a:sym typeface="Georgia"/>
              </a:defRPr>
            </a:lvl2pPr>
            <a:lvl3pPr marL="923544" indent="-132969" algn="l" rtl="0">
              <a:spcBef>
                <a:spcPts val="300"/>
              </a:spcBef>
              <a:buClr>
                <a:schemeClr val="accent1"/>
              </a:buClr>
              <a:buFont typeface="Arial"/>
              <a:buChar char="•"/>
              <a:defRPr sz="2400">
                <a:solidFill>
                  <a:schemeClr val="accent1"/>
                </a:solidFill>
                <a:latin typeface="Georgia"/>
                <a:ea typeface="Georgia"/>
                <a:cs typeface="Georgia"/>
                <a:sym typeface="Georgia"/>
              </a:defRPr>
            </a:lvl3pPr>
            <a:lvl4pPr marL="1179576" indent="-119125" algn="l" rtl="0">
              <a:spcBef>
                <a:spcPts val="300"/>
              </a:spcBef>
              <a:buClr>
                <a:schemeClr val="accent1"/>
              </a:buClr>
              <a:buFont typeface="Arial"/>
              <a:buChar char="•"/>
              <a:defRPr sz="2200">
                <a:solidFill>
                  <a:schemeClr val="accent1"/>
                </a:solidFill>
                <a:latin typeface="Georgia"/>
                <a:ea typeface="Georgia"/>
                <a:cs typeface="Georgia"/>
                <a:sym typeface="Georgia"/>
              </a:defRPr>
            </a:lvl4pPr>
            <a:lvl5pPr marL="1389888" indent="-107188" algn="l" rtl="0">
              <a:spcBef>
                <a:spcPts val="300"/>
              </a:spcBef>
              <a:buClr>
                <a:schemeClr val="accent3"/>
              </a:buClr>
              <a:buFont typeface="Arial"/>
              <a:buChar char="•"/>
              <a:defRPr sz="2000">
                <a:solidFill>
                  <a:schemeClr val="accent3"/>
                </a:solidFill>
                <a:latin typeface="Georgia"/>
                <a:ea typeface="Georgia"/>
                <a:cs typeface="Georgia"/>
                <a:sym typeface="Georgia"/>
              </a:defRPr>
            </a:lvl5pPr>
            <a:lvl6pPr marL="1609344" indent="-117094" algn="l" rtl="0">
              <a:spcBef>
                <a:spcPts val="300"/>
              </a:spcBef>
              <a:buClr>
                <a:schemeClr val="accent3"/>
              </a:buClr>
              <a:buFont typeface="Arial"/>
              <a:buChar char="•"/>
              <a:defRPr sz="1800">
                <a:solidFill>
                  <a:schemeClr val="accent3"/>
                </a:solidFill>
                <a:latin typeface="Georgia"/>
                <a:ea typeface="Georgia"/>
                <a:cs typeface="Georgia"/>
                <a:sym typeface="Georgia"/>
              </a:defRPr>
            </a:lvl6pPr>
            <a:lvl7pPr marL="1828800" indent="-130175" algn="l" rtl="0">
              <a:spcBef>
                <a:spcPts val="300"/>
              </a:spcBef>
              <a:buClr>
                <a:schemeClr val="accent3"/>
              </a:buClr>
              <a:buFont typeface="Arial"/>
              <a:buChar char="•"/>
              <a:defRPr sz="1600">
                <a:solidFill>
                  <a:schemeClr val="accent3"/>
                </a:solidFill>
                <a:latin typeface="Georgia"/>
                <a:ea typeface="Georgia"/>
                <a:cs typeface="Georgia"/>
                <a:sym typeface="Georgia"/>
              </a:defRPr>
            </a:lvl7pPr>
            <a:lvl8pPr marL="2029968" indent="-131317" algn="l" rtl="0">
              <a:spcBef>
                <a:spcPts val="300"/>
              </a:spcBef>
              <a:buClr>
                <a:schemeClr val="accent3"/>
              </a:buClr>
              <a:buFont typeface="Arial"/>
              <a:buChar char="•"/>
              <a:defRPr sz="1500">
                <a:solidFill>
                  <a:schemeClr val="accent3"/>
                </a:solidFill>
                <a:latin typeface="Georgia"/>
                <a:ea typeface="Georgia"/>
                <a:cs typeface="Georgia"/>
                <a:sym typeface="Georgia"/>
              </a:defRPr>
            </a:lvl8pPr>
            <a:lvl9pPr marL="2240280" indent="-128904" algn="l" rtl="0">
              <a:spcBef>
                <a:spcPts val="300"/>
              </a:spcBef>
              <a:buClr>
                <a:schemeClr val="accent3"/>
              </a:buClr>
              <a:buFont typeface="Arial"/>
              <a:buChar char="•"/>
              <a:defRPr sz="1400" baseline="0">
                <a:solidFill>
                  <a:schemeClr val="accent3"/>
                </a:solidFill>
                <a:latin typeface="Georgia"/>
                <a:ea typeface="Georgia"/>
                <a:cs typeface="Georgia"/>
                <a:sym typeface="Georgia"/>
              </a:defRPr>
            </a:lvl9pPr>
          </a:lstStyle>
          <a:p>
            <a:endParaRPr/>
          </a:p>
        </p:txBody>
      </p:sp>
      <p:sp>
        <p:nvSpPr>
          <p:cNvPr id="43" name="Shape 43"/>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44" name="Shape 44"/>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45" name="Shape 45"/>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1981200"/>
            <a:ext cx="7772400" cy="1362075"/>
          </a:xfrm>
          <a:prstGeom prst="rect">
            <a:avLst/>
          </a:prstGeom>
          <a:noFill/>
          <a:ln>
            <a:noFill/>
          </a:ln>
        </p:spPr>
        <p:txBody>
          <a:bodyPr lIns="91425" tIns="91425" rIns="91425" bIns="91425" anchor="b" anchorCtr="0"/>
          <a:lstStyle>
            <a:lvl1pPr algn="l" rtl="0">
              <a:buClr>
                <a:srgbClr val="FFFFFF"/>
              </a:buClr>
              <a:buFont typeface="Trebuchet MS"/>
              <a:buNone/>
              <a:defRPr sz="4300" b="1" cap="none" baseline="0">
                <a:solidFill>
                  <a:srgbClr val="FFFFF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3367087"/>
            <a:ext cx="7772400" cy="1509711"/>
          </a:xfrm>
          <a:prstGeom prst="rect">
            <a:avLst/>
          </a:prstGeom>
          <a:noFill/>
          <a:ln>
            <a:noFill/>
          </a:ln>
        </p:spPr>
        <p:txBody>
          <a:bodyPr lIns="91425" tIns="91425" rIns="91425" bIns="91425" anchor="t" anchorCtr="0"/>
          <a:lstStyle>
            <a:lvl1pPr marL="45720" indent="-7619" rtl="0">
              <a:buClr>
                <a:schemeClr val="dk2"/>
              </a:buClr>
              <a:buFont typeface="Georgia"/>
              <a:buNone/>
              <a:defRPr sz="2100" b="0">
                <a:solidFill>
                  <a:schemeClr val="dk2"/>
                </a:solidFill>
              </a:defRPr>
            </a:lvl1pPr>
            <a:lvl2pPr rtl="0">
              <a:buClr>
                <a:srgbClr val="888888"/>
              </a:buClr>
              <a:buFont typeface="Georgia"/>
              <a:buNone/>
              <a:defRPr sz="1800">
                <a:solidFill>
                  <a:srgbClr val="888888"/>
                </a:solidFill>
              </a:defRPr>
            </a:lvl2pPr>
            <a:lvl3pPr rtl="0">
              <a:buClr>
                <a:srgbClr val="888888"/>
              </a:buClr>
              <a:buFont typeface="Georgia"/>
              <a:buNone/>
              <a:defRPr sz="1600">
                <a:solidFill>
                  <a:srgbClr val="888888"/>
                </a:solidFill>
              </a:defRPr>
            </a:lvl3pPr>
            <a:lvl4pPr rtl="0">
              <a:buClr>
                <a:srgbClr val="888888"/>
              </a:buClr>
              <a:buFont typeface="Georgia"/>
              <a:buNone/>
              <a:defRPr sz="1400">
                <a:solidFill>
                  <a:srgbClr val="888888"/>
                </a:solidFill>
              </a:defRPr>
            </a:lvl4pPr>
            <a:lvl5pPr rtl="0">
              <a:buClr>
                <a:srgbClr val="888888"/>
              </a:buClr>
              <a:buFont typeface="Georgia"/>
              <a:buNone/>
              <a:defRPr sz="1400">
                <a:solidFill>
                  <a:srgbClr val="888888"/>
                </a:solidFill>
              </a:defRPr>
            </a:lvl5pPr>
            <a:lvl6pPr rtl="0">
              <a:defRPr/>
            </a:lvl6pPr>
            <a:lvl7pPr rtl="0">
              <a:defRPr/>
            </a:lvl7pPr>
            <a:lvl8pPr rtl="0">
              <a:defRPr/>
            </a:lvl8pPr>
            <a:lvl9pPr rtl="0">
              <a:defRPr/>
            </a:lvl9pPr>
          </a:lstStyle>
          <a:p>
            <a:endParaRPr/>
          </a:p>
        </p:txBody>
      </p:sp>
      <p:sp>
        <p:nvSpPr>
          <p:cNvPr id="49" name="Shape 49"/>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50" name="Shape 50"/>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51" name="Shape 51"/>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1143000"/>
            <a:ext cx="8229600" cy="1066799"/>
          </a:xfrm>
          <a:prstGeom prst="rect">
            <a:avLst/>
          </a:prstGeom>
          <a:noFill/>
          <a:ln>
            <a:noFill/>
          </a:ln>
        </p:spPr>
        <p:txBody>
          <a:bodyPr lIns="91425" tIns="91425" rIns="91425" bIns="91425" anchor="ctr" anchorCtr="0"/>
          <a:lstStyle>
            <a:lvl1pPr algn="l" rtl="0">
              <a:spcBef>
                <a:spcPts val="0"/>
              </a:spcBef>
              <a:buClr>
                <a:schemeClr val="dk2"/>
              </a:buClr>
              <a:buFont typeface="Trebuchet MS"/>
              <a:buNone/>
              <a:defRPr sz="4000">
                <a:solidFill>
                  <a:schemeClr val="dk2"/>
                </a:solidFill>
                <a:latin typeface="Trebuchet MS"/>
                <a:ea typeface="Trebuchet MS"/>
                <a:cs typeface="Trebuchet MS"/>
                <a:sym typeface="Trebuchet M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2249424"/>
            <a:ext cx="4038599" cy="4525963"/>
          </a:xfrm>
          <a:prstGeom prst="rect">
            <a:avLst/>
          </a:prstGeom>
          <a:noFill/>
          <a:ln>
            <a:noFill/>
          </a:ln>
        </p:spPr>
        <p:txBody>
          <a:bodyPr lIns="91425" tIns="91425" rIns="91425" bIns="91425" anchor="t" anchorCtr="0"/>
          <a:lstStyle>
            <a:lvl1pPr rtl="0">
              <a:defRPr sz="2000"/>
            </a:lvl1pPr>
            <a:lvl2pPr rtl="0">
              <a:defRPr sz="1900"/>
            </a:lvl2pPr>
            <a:lvl3pPr rtl="0">
              <a:defRPr sz="1800"/>
            </a:lvl3pPr>
            <a:lvl4pPr rtl="0">
              <a:defRPr sz="1800"/>
            </a:lvl4pPr>
            <a:lvl5pPr rtl="0">
              <a:defRPr sz="1800"/>
            </a:lvl5pPr>
            <a:lvl6pPr rtl="0">
              <a:defRPr/>
            </a:lvl6pPr>
            <a:lvl7pPr rtl="0">
              <a:defRPr/>
            </a:lvl7pPr>
            <a:lvl8pPr rtl="0">
              <a:defRPr/>
            </a:lvl8pPr>
            <a:lvl9pPr rtl="0">
              <a:defRPr/>
            </a:lvl9pPr>
          </a:lstStyle>
          <a:p>
            <a:endParaRPr/>
          </a:p>
        </p:txBody>
      </p:sp>
      <p:sp>
        <p:nvSpPr>
          <p:cNvPr id="55" name="Shape 55"/>
          <p:cNvSpPr txBox="1">
            <a:spLocks noGrp="1"/>
          </p:cNvSpPr>
          <p:nvPr>
            <p:ph type="body" idx="2"/>
          </p:nvPr>
        </p:nvSpPr>
        <p:spPr>
          <a:xfrm>
            <a:off x="4648200" y="2249424"/>
            <a:ext cx="4038599" cy="4525963"/>
          </a:xfrm>
          <a:prstGeom prst="rect">
            <a:avLst/>
          </a:prstGeom>
          <a:noFill/>
          <a:ln>
            <a:noFill/>
          </a:ln>
        </p:spPr>
        <p:txBody>
          <a:bodyPr lIns="91425" tIns="91425" rIns="91425" bIns="91425" anchor="t" anchorCtr="0"/>
          <a:lstStyle>
            <a:lvl1pPr rtl="0">
              <a:defRPr sz="2000"/>
            </a:lvl1pPr>
            <a:lvl2pPr rtl="0">
              <a:defRPr sz="1900"/>
            </a:lvl2pPr>
            <a:lvl3pPr rtl="0">
              <a:defRPr sz="1800"/>
            </a:lvl3pPr>
            <a:lvl4pPr rtl="0">
              <a:defRPr sz="1800"/>
            </a:lvl4pPr>
            <a:lvl5pPr rtl="0">
              <a:defRPr sz="1800"/>
            </a:lvl5pPr>
            <a:lvl6pPr rtl="0">
              <a:defRPr/>
            </a:lvl6pPr>
            <a:lvl7pPr rtl="0">
              <a:defRPr/>
            </a:lvl7pPr>
            <a:lvl8pPr rtl="0">
              <a:defRPr/>
            </a:lvl8pPr>
            <a:lvl9pPr rtl="0">
              <a:defRPr/>
            </a:lvl9pPr>
          </a:lstStyle>
          <a:p>
            <a:endParaRPr/>
          </a:p>
        </p:txBody>
      </p:sp>
      <p:sp>
        <p:nvSpPr>
          <p:cNvPr id="56" name="Shape 56"/>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57" name="Shape 57"/>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58" name="Shape 58"/>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81000" y="1143000"/>
            <a:ext cx="8381999" cy="1069847"/>
          </a:xfrm>
          <a:prstGeom prst="rect">
            <a:avLst/>
          </a:prstGeom>
          <a:noFill/>
          <a:ln>
            <a:noFill/>
          </a:ln>
        </p:spPr>
        <p:txBody>
          <a:bodyPr lIns="91425" tIns="91425" rIns="91425" bIns="91425" anchor="ctr" anchorCtr="0"/>
          <a:lstStyle>
            <a:lvl1pPr rtl="0">
              <a:defRPr sz="4000" b="0" i="0" cap="none"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381000" y="2244969"/>
            <a:ext cx="4041648" cy="457200"/>
          </a:xfrm>
          <a:prstGeom prst="rect">
            <a:avLst/>
          </a:prstGeom>
          <a:solidFill>
            <a:srgbClr val="328D96">
              <a:alpha val="24705"/>
            </a:srgbClr>
          </a:solidFill>
          <a:ln w="12700" cap="flat">
            <a:solidFill>
              <a:schemeClr val="accent2"/>
            </a:solidFill>
            <a:prstDash val="solid"/>
            <a:round/>
            <a:headEnd type="none" w="med" len="med"/>
            <a:tailEnd type="none" w="med" len="med"/>
          </a:ln>
        </p:spPr>
        <p:txBody>
          <a:bodyPr lIns="91425" tIns="91425" rIns="91425" bIns="91425" anchor="ctr" anchorCtr="0"/>
          <a:lstStyle>
            <a:lvl1pPr marL="45720" indent="-7619" rtl="0">
              <a:buClr>
                <a:srgbClr val="414141"/>
              </a:buClr>
              <a:buFont typeface="Georgia"/>
              <a:buNone/>
              <a:defRPr sz="1900" b="1">
                <a:solidFill>
                  <a:srgbClr val="414141"/>
                </a:solidFill>
              </a:defRPr>
            </a:lvl1pPr>
            <a:lvl2pPr rtl="0">
              <a:buFont typeface="Georgia"/>
              <a:buNone/>
              <a:defRPr sz="2000" b="1"/>
            </a:lvl2pPr>
            <a:lvl3pPr rtl="0">
              <a:buFont typeface="Georgia"/>
              <a:buNone/>
              <a:defRPr sz="1800" b="1"/>
            </a:lvl3pPr>
            <a:lvl4pPr rtl="0">
              <a:buFont typeface="Georgia"/>
              <a:buNone/>
              <a:defRPr sz="1600" b="1"/>
            </a:lvl4pPr>
            <a:lvl5pPr rtl="0">
              <a:buFont typeface="Georgia"/>
              <a:buNone/>
              <a:defRPr sz="1600" b="1"/>
            </a:lvl5pPr>
            <a:lvl6pPr rtl="0">
              <a:defRPr/>
            </a:lvl6pPr>
            <a:lvl7pPr rtl="0">
              <a:defRPr/>
            </a:lvl7pPr>
            <a:lvl8pPr rtl="0">
              <a:defRPr/>
            </a:lvl8pPr>
            <a:lvl9pPr rtl="0">
              <a:defRPr/>
            </a:lvl9pPr>
          </a:lstStyle>
          <a:p>
            <a:endParaRPr/>
          </a:p>
        </p:txBody>
      </p:sp>
      <p:sp>
        <p:nvSpPr>
          <p:cNvPr id="62" name="Shape 62"/>
          <p:cNvSpPr txBox="1">
            <a:spLocks noGrp="1"/>
          </p:cNvSpPr>
          <p:nvPr>
            <p:ph type="body" idx="2"/>
          </p:nvPr>
        </p:nvSpPr>
        <p:spPr>
          <a:xfrm>
            <a:off x="4721225" y="2244969"/>
            <a:ext cx="4041774" cy="457200"/>
          </a:xfrm>
          <a:prstGeom prst="rect">
            <a:avLst/>
          </a:prstGeom>
          <a:solidFill>
            <a:srgbClr val="328D96">
              <a:alpha val="24705"/>
            </a:srgbClr>
          </a:solidFill>
          <a:ln w="12700" cap="flat">
            <a:solidFill>
              <a:schemeClr val="accent2"/>
            </a:solidFill>
            <a:prstDash val="solid"/>
            <a:round/>
            <a:headEnd type="none" w="med" len="med"/>
            <a:tailEnd type="none" w="med" len="med"/>
          </a:ln>
        </p:spPr>
        <p:txBody>
          <a:bodyPr lIns="91425" tIns="91425" rIns="91425" bIns="91425" anchor="ctr" anchorCtr="0"/>
          <a:lstStyle>
            <a:lvl1pPr marL="45720" indent="-7619" rtl="0">
              <a:buClr>
                <a:srgbClr val="414141"/>
              </a:buClr>
              <a:buFont typeface="Georgia"/>
              <a:buNone/>
              <a:defRPr sz="1900" b="1">
                <a:solidFill>
                  <a:srgbClr val="414141"/>
                </a:solidFill>
              </a:defRPr>
            </a:lvl1pPr>
            <a:lvl2pPr rtl="0">
              <a:buFont typeface="Georgia"/>
              <a:buNone/>
              <a:defRPr sz="2000" b="1"/>
            </a:lvl2pPr>
            <a:lvl3pPr rtl="0">
              <a:buFont typeface="Georgia"/>
              <a:buNone/>
              <a:defRPr sz="1800" b="1"/>
            </a:lvl3pPr>
            <a:lvl4pPr rtl="0">
              <a:buFont typeface="Georgia"/>
              <a:buNone/>
              <a:defRPr sz="1600" b="1"/>
            </a:lvl4pPr>
            <a:lvl5pPr rtl="0">
              <a:buFont typeface="Georgia"/>
              <a:buNone/>
              <a:defRPr sz="1600" b="1"/>
            </a:lvl5pPr>
            <a:lvl6pPr rtl="0">
              <a:defRPr/>
            </a:lvl6pPr>
            <a:lvl7pPr rtl="0">
              <a:defRPr/>
            </a:lvl7pPr>
            <a:lvl8pPr rtl="0">
              <a:defRPr/>
            </a:lvl8pPr>
            <a:lvl9pPr rtl="0">
              <a:defRPr/>
            </a:lvl9pPr>
          </a:lstStyle>
          <a:p>
            <a:endParaRPr/>
          </a:p>
        </p:txBody>
      </p:sp>
      <p:sp>
        <p:nvSpPr>
          <p:cNvPr id="63" name="Shape 63"/>
          <p:cNvSpPr txBox="1">
            <a:spLocks noGrp="1"/>
          </p:cNvSpPr>
          <p:nvPr>
            <p:ph type="body" idx="3"/>
          </p:nvPr>
        </p:nvSpPr>
        <p:spPr>
          <a:xfrm>
            <a:off x="381000" y="2708518"/>
            <a:ext cx="4041648" cy="3886200"/>
          </a:xfrm>
          <a:prstGeom prst="rect">
            <a:avLst/>
          </a:prstGeom>
          <a:noFill/>
          <a:ln>
            <a:noFill/>
          </a:ln>
        </p:spPr>
        <p:txBody>
          <a:bodyPr lIns="91425" tIns="91425" rIns="91425" bIns="91425" anchor="t" anchorCtr="0"/>
          <a:lstStyle>
            <a:lvl1pPr rtl="0">
              <a:defRPr sz="20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a:endParaRPr/>
          </a:p>
        </p:txBody>
      </p:sp>
      <p:sp>
        <p:nvSpPr>
          <p:cNvPr id="64" name="Shape 64"/>
          <p:cNvSpPr txBox="1">
            <a:spLocks noGrp="1"/>
          </p:cNvSpPr>
          <p:nvPr>
            <p:ph type="body" idx="4"/>
          </p:nvPr>
        </p:nvSpPr>
        <p:spPr>
          <a:xfrm>
            <a:off x="4718303" y="2708518"/>
            <a:ext cx="4041774" cy="3886200"/>
          </a:xfrm>
          <a:prstGeom prst="rect">
            <a:avLst/>
          </a:prstGeom>
          <a:noFill/>
          <a:ln>
            <a:noFill/>
          </a:ln>
        </p:spPr>
        <p:txBody>
          <a:bodyPr lIns="91425" tIns="91425" rIns="91425" bIns="91425" anchor="t" anchorCtr="0"/>
          <a:lstStyle>
            <a:lvl1pPr rtl="0">
              <a:defRPr sz="20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a:endParaRPr/>
          </a:p>
        </p:txBody>
      </p:sp>
      <p:sp>
        <p:nvSpPr>
          <p:cNvPr id="65" name="Shape 65"/>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66" name="Shape 66"/>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67" name="Shape 67"/>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1143000"/>
            <a:ext cx="8229600" cy="1069847"/>
          </a:xfrm>
          <a:prstGeom prst="rect">
            <a:avLst/>
          </a:prstGeom>
          <a:noFill/>
          <a:ln>
            <a:noFill/>
          </a:ln>
        </p:spPr>
        <p:txBody>
          <a:bodyPr lIns="91425" tIns="91425" rIns="91425" bIns="91425" anchor="ctr" anchorCtr="0"/>
          <a:lstStyle>
            <a:lvl1pPr rtl="0">
              <a:defRPr sz="400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6583679"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71" name="Shape 71"/>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72" name="Shape 72"/>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75" name="Shape 75"/>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76" name="Shape 76"/>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353496" y="1101970"/>
            <a:ext cx="3383280" cy="877823"/>
          </a:xfrm>
          <a:prstGeom prst="rect">
            <a:avLst/>
          </a:prstGeom>
          <a:noFill/>
          <a:ln>
            <a:noFill/>
          </a:ln>
        </p:spPr>
        <p:txBody>
          <a:bodyPr lIns="91425" tIns="91425" rIns="91425" bIns="91425" anchor="b" anchorCtr="0"/>
          <a:lstStyle>
            <a:lvl1pPr algn="l" rtl="0">
              <a:buFont typeface="Trebuchet MS"/>
              <a:buNone/>
              <a:defRPr sz="18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5353496" y="2010726"/>
            <a:ext cx="3383280" cy="4617720"/>
          </a:xfrm>
          <a:prstGeom prst="rect">
            <a:avLst/>
          </a:prstGeom>
          <a:noFill/>
          <a:ln>
            <a:noFill/>
          </a:ln>
        </p:spPr>
        <p:txBody>
          <a:bodyPr lIns="91425" tIns="91425" rIns="91425" bIns="91425" anchor="t" anchorCtr="0"/>
          <a:lstStyle>
            <a:lvl1pPr marL="9144" indent="-9144" rtl="0">
              <a:buFont typeface="Georgia"/>
              <a:buNone/>
              <a:defRPr sz="1400"/>
            </a:lvl1pPr>
            <a:lvl2pPr rtl="0">
              <a:buFont typeface="Georgia"/>
              <a:buNone/>
              <a:defRPr sz="1200"/>
            </a:lvl2pPr>
            <a:lvl3pPr rtl="0">
              <a:buFont typeface="Georgia"/>
              <a:buNone/>
              <a:defRPr sz="1000"/>
            </a:lvl3pPr>
            <a:lvl4pPr rtl="0">
              <a:buFont typeface="Georgia"/>
              <a:buNone/>
              <a:defRPr sz="900"/>
            </a:lvl4pPr>
            <a:lvl5pPr rtl="0">
              <a:buFont typeface="Georgia"/>
              <a:buNone/>
              <a:defRPr sz="900"/>
            </a:lvl5pPr>
            <a:lvl6pPr rtl="0">
              <a:defRPr/>
            </a:lvl6pPr>
            <a:lvl7pPr rtl="0">
              <a:defRPr/>
            </a:lvl7pPr>
            <a:lvl8pPr rtl="0">
              <a:defRPr/>
            </a:lvl8pPr>
            <a:lvl9pPr rtl="0">
              <a:defRPr/>
            </a:lvl9pPr>
          </a:lstStyle>
          <a:p>
            <a:endParaRPr/>
          </a:p>
        </p:txBody>
      </p:sp>
      <p:sp>
        <p:nvSpPr>
          <p:cNvPr id="80" name="Shape 80"/>
          <p:cNvSpPr txBox="1">
            <a:spLocks noGrp="1"/>
          </p:cNvSpPr>
          <p:nvPr>
            <p:ph type="body" idx="2"/>
          </p:nvPr>
        </p:nvSpPr>
        <p:spPr>
          <a:xfrm>
            <a:off x="152400" y="776287"/>
            <a:ext cx="5102351" cy="585215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a:lvl6pPr>
            <a:lvl7pPr rtl="0">
              <a:defRPr/>
            </a:lvl7pPr>
            <a:lvl8pPr rtl="0">
              <a:defRPr/>
            </a:lvl8pPr>
            <a:lvl9pPr rtl="0">
              <a:defRPr/>
            </a:lvl9pPr>
          </a:lstStyle>
          <a:p>
            <a:endParaRPr/>
          </a:p>
        </p:txBody>
      </p:sp>
      <p:sp>
        <p:nvSpPr>
          <p:cNvPr id="81" name="Shape 81"/>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82" name="Shape 82"/>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83" name="Shape 83"/>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3393016" y="3156576"/>
            <a:ext cx="4681637" cy="586803"/>
          </a:xfrm>
          <a:prstGeom prst="rect">
            <a:avLst/>
          </a:prstGeom>
          <a:noFill/>
          <a:ln>
            <a:noFill/>
          </a:ln>
        </p:spPr>
        <p:txBody>
          <a:bodyPr lIns="91425" tIns="91425" rIns="91425" bIns="91425" anchor="t" anchorCtr="0"/>
          <a:lstStyle>
            <a:lvl1pPr algn="ctr" rtl="0">
              <a:buFont typeface="Trebuchet MS"/>
              <a:buNone/>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403670" y="1143000"/>
            <a:ext cx="4572000" cy="4572000"/>
          </a:xfrm>
          <a:prstGeom prst="rect">
            <a:avLst/>
          </a:prstGeom>
          <a:solidFill>
            <a:srgbClr val="EAEAEA"/>
          </a:solidFill>
          <a:ln w="50800" cap="flat">
            <a:solidFill>
              <a:srgbClr val="FFFFFF"/>
            </a:solidFill>
            <a:prstDash val="solid"/>
            <a:miter/>
            <a:headEnd type="none" w="med" len="med"/>
            <a:tailEnd type="none" w="med" len="med"/>
          </a:ln>
        </p:spPr>
        <p:txBody>
          <a:bodyPr lIns="91425" tIns="91425" rIns="91425" bIns="91425" anchor="t" anchorCtr="0"/>
          <a:lstStyle>
            <a:lvl1pPr marL="0" marR="0" indent="0" algn="l" rtl="0">
              <a:buClr>
                <a:schemeClr val="accent2"/>
              </a:buClr>
              <a:buFont typeface="Georgia"/>
              <a:buNone/>
              <a:defRPr sz="32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87" name="Shape 87"/>
          <p:cNvSpPr txBox="1">
            <a:spLocks noGrp="1"/>
          </p:cNvSpPr>
          <p:nvPr>
            <p:ph type="body" idx="1"/>
          </p:nvPr>
        </p:nvSpPr>
        <p:spPr>
          <a:xfrm>
            <a:off x="6088442" y="3274308"/>
            <a:ext cx="2590800" cy="2516489"/>
          </a:xfrm>
          <a:prstGeom prst="rect">
            <a:avLst/>
          </a:prstGeom>
          <a:noFill/>
          <a:ln>
            <a:noFill/>
          </a:ln>
        </p:spPr>
        <p:txBody>
          <a:bodyPr lIns="91425" tIns="91425" rIns="91425" bIns="91425" anchor="t" anchorCtr="0"/>
          <a:lstStyle>
            <a:lvl1pPr marL="0" indent="0" rtl="0">
              <a:lnSpc>
                <a:spcPct val="100000"/>
              </a:lnSpc>
              <a:spcBef>
                <a:spcPts val="0"/>
              </a:spcBef>
              <a:buFont typeface="Georgia"/>
              <a:buNone/>
              <a:defRPr sz="1300"/>
            </a:lvl1pPr>
            <a:lvl2pPr rtl="0">
              <a:buFont typeface="Georgia"/>
              <a:buNone/>
              <a:defRPr sz="1200"/>
            </a:lvl2pPr>
            <a:lvl3pPr rtl="0">
              <a:buFont typeface="Georgia"/>
              <a:buNone/>
              <a:defRPr sz="1000"/>
            </a:lvl3pPr>
            <a:lvl4pPr rtl="0">
              <a:buFont typeface="Georgia"/>
              <a:buNone/>
              <a:defRPr sz="900"/>
            </a:lvl4pPr>
            <a:lvl5pPr rtl="0">
              <a:buFont typeface="Georgia"/>
              <a:buNone/>
              <a:defRPr sz="900"/>
            </a:lvl5pPr>
            <a:lvl6pPr rtl="0">
              <a:defRPr/>
            </a:lvl6pPr>
            <a:lvl7pPr rtl="0">
              <a:defRPr/>
            </a:lvl7pPr>
            <a:lvl8pPr rtl="0">
              <a:defRPr/>
            </a:lvl8pPr>
            <a:lvl9pPr rtl="0">
              <a:defRPr/>
            </a:lvl9pPr>
          </a:lstStyle>
          <a:p>
            <a:endParaRPr/>
          </a:p>
        </p:txBody>
      </p:sp>
      <p:sp>
        <p:nvSpPr>
          <p:cNvPr id="88" name="Shape 88"/>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89" name="Shape 89"/>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90" name="Shape 90"/>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366817"/>
            <a:ext cx="9144000" cy="84406"/>
          </a:xfrm>
          <a:prstGeom prst="rect">
            <a:avLst/>
          </a:prstGeom>
          <a:solidFill>
            <a:schemeClr val="accent2">
              <a:alpha val="49803"/>
            </a:schemeClr>
          </a:solidFill>
          <a:ln>
            <a:noFill/>
          </a:ln>
        </p:spPr>
        <p:txBody>
          <a:bodyPr lIns="91425" tIns="45700" rIns="91425" bIns="45700" anchor="ctr" anchorCtr="0">
            <a:noAutofit/>
          </a:bodyPr>
          <a:lstStyle/>
          <a:p>
            <a:endParaRPr/>
          </a:p>
        </p:txBody>
      </p:sp>
      <p:sp>
        <p:nvSpPr>
          <p:cNvPr id="6" name="Shape 6"/>
          <p:cNvSpPr/>
          <p:nvPr/>
        </p:nvSpPr>
        <p:spPr>
          <a:xfrm>
            <a:off x="0" y="0"/>
            <a:ext cx="9144000" cy="310662"/>
          </a:xfrm>
          <a:prstGeom prst="rect">
            <a:avLst/>
          </a:prstGeom>
          <a:solidFill>
            <a:schemeClr val="dk2"/>
          </a:solidFill>
          <a:ln>
            <a:noFill/>
          </a:ln>
        </p:spPr>
        <p:txBody>
          <a:bodyPr lIns="91425" tIns="45700" rIns="91425" bIns="45700" anchor="ctr" anchorCtr="0">
            <a:noAutofit/>
          </a:bodyPr>
          <a:lstStyle/>
          <a:p>
            <a:endParaRPr/>
          </a:p>
        </p:txBody>
      </p:sp>
      <p:sp>
        <p:nvSpPr>
          <p:cNvPr id="7" name="Shape 7"/>
          <p:cNvSpPr/>
          <p:nvPr/>
        </p:nvSpPr>
        <p:spPr>
          <a:xfrm>
            <a:off x="0" y="308276"/>
            <a:ext cx="9144001" cy="91440"/>
          </a:xfrm>
          <a:prstGeom prst="rect">
            <a:avLst/>
          </a:prstGeom>
          <a:solidFill>
            <a:schemeClr val="accent2"/>
          </a:solidFill>
          <a:ln>
            <a:noFill/>
          </a:ln>
        </p:spPr>
        <p:txBody>
          <a:bodyPr lIns="91425" tIns="45700" rIns="91425" bIns="45700" anchor="ctr" anchorCtr="0">
            <a:noAutofit/>
          </a:bodyPr>
          <a:lstStyle/>
          <a:p>
            <a:endParaRPr/>
          </a:p>
        </p:txBody>
      </p:sp>
      <p:sp>
        <p:nvSpPr>
          <p:cNvPr id="8" name="Shape 8"/>
          <p:cNvSpPr/>
          <p:nvPr/>
        </p:nvSpPr>
        <p:spPr>
          <a:xfrm rot="10800000" flipH="1">
            <a:off x="5410182" y="360246"/>
            <a:ext cx="3733819" cy="91087"/>
          </a:xfrm>
          <a:prstGeom prst="rect">
            <a:avLst/>
          </a:prstGeom>
          <a:solidFill>
            <a:schemeClr val="accent2"/>
          </a:solidFill>
          <a:ln>
            <a:noFill/>
          </a:ln>
        </p:spPr>
        <p:txBody>
          <a:bodyPr lIns="91425" tIns="45700" rIns="91425" bIns="45700" anchor="ctr" anchorCtr="0">
            <a:noAutofit/>
          </a:bodyPr>
          <a:lstStyle/>
          <a:p>
            <a:endParaRPr/>
          </a:p>
        </p:txBody>
      </p:sp>
      <p:sp>
        <p:nvSpPr>
          <p:cNvPr id="9" name="Shape 9"/>
          <p:cNvSpPr/>
          <p:nvPr/>
        </p:nvSpPr>
        <p:spPr>
          <a:xfrm rot="10800000" flipH="1">
            <a:off x="5410200" y="440112"/>
            <a:ext cx="3733800" cy="180034"/>
          </a:xfrm>
          <a:prstGeom prst="rect">
            <a:avLst/>
          </a:prstGeom>
          <a:solidFill>
            <a:schemeClr val="accent2">
              <a:alpha val="49803"/>
            </a:schemeClr>
          </a:solidFill>
          <a:ln>
            <a:noFill/>
          </a:ln>
        </p:spPr>
        <p:txBody>
          <a:bodyPr lIns="91425" tIns="45700" rIns="91425" bIns="45700" anchor="ctr" anchorCtr="0">
            <a:noAutofit/>
          </a:bodyPr>
          <a:lstStyle/>
          <a:p>
            <a:endParaRPr/>
          </a:p>
        </p:txBody>
      </p:sp>
      <p:sp>
        <p:nvSpPr>
          <p:cNvPr id="10" name="Shape 10"/>
          <p:cNvSpPr/>
          <p:nvPr/>
        </p:nvSpPr>
        <p:spPr>
          <a:xfrm>
            <a:off x="5407339" y="497504"/>
            <a:ext cx="3063240" cy="27431"/>
          </a:xfrm>
          <a:prstGeom prst="roundRect">
            <a:avLst>
              <a:gd name="adj" fmla="val 16667"/>
            </a:avLst>
          </a:prstGeom>
          <a:solidFill>
            <a:schemeClr val="accent1"/>
          </a:solidFill>
          <a:ln>
            <a:noFill/>
          </a:ln>
        </p:spPr>
        <p:txBody>
          <a:bodyPr lIns="91425" tIns="45700" rIns="91425" bIns="45700" anchor="ctr" anchorCtr="0">
            <a:noAutofit/>
          </a:bodyPr>
          <a:lstStyle/>
          <a:p>
            <a:endParaRPr/>
          </a:p>
        </p:txBody>
      </p:sp>
      <p:sp>
        <p:nvSpPr>
          <p:cNvPr id="11" name="Shape 11"/>
          <p:cNvSpPr/>
          <p:nvPr/>
        </p:nvSpPr>
        <p:spPr>
          <a:xfrm>
            <a:off x="7373646" y="588943"/>
            <a:ext cx="1600199" cy="36575"/>
          </a:xfrm>
          <a:prstGeom prst="roundRect">
            <a:avLst>
              <a:gd name="adj" fmla="val 16667"/>
            </a:avLst>
          </a:prstGeom>
          <a:solidFill>
            <a:schemeClr val="accent1"/>
          </a:solidFill>
          <a:ln>
            <a:noFill/>
          </a:ln>
        </p:spPr>
        <p:txBody>
          <a:bodyPr lIns="91425" tIns="45700" rIns="91425" bIns="45700" anchor="ctr" anchorCtr="0">
            <a:noAutofit/>
          </a:bodyPr>
          <a:lstStyle/>
          <a:p>
            <a:endParaRPr/>
          </a:p>
        </p:txBody>
      </p:sp>
      <p:sp>
        <p:nvSpPr>
          <p:cNvPr id="12" name="Shape 12"/>
          <p:cNvSpPr/>
          <p:nvPr/>
        </p:nvSpPr>
        <p:spPr>
          <a:xfrm>
            <a:off x="9084965" y="-2001"/>
            <a:ext cx="57625" cy="621792"/>
          </a:xfrm>
          <a:prstGeom prst="rect">
            <a:avLst/>
          </a:prstGeom>
          <a:solidFill>
            <a:srgbClr val="FFFFFF">
              <a:alpha val="64705"/>
            </a:srgbClr>
          </a:solidFill>
          <a:ln>
            <a:noFill/>
          </a:ln>
        </p:spPr>
        <p:txBody>
          <a:bodyPr lIns="91425" tIns="45700" rIns="91425" bIns="45700" anchor="ctr" anchorCtr="0">
            <a:noAutofit/>
          </a:bodyPr>
          <a:lstStyle/>
          <a:p>
            <a:endParaRPr/>
          </a:p>
        </p:txBody>
      </p:sp>
      <p:sp>
        <p:nvSpPr>
          <p:cNvPr id="13" name="Shape 13"/>
          <p:cNvSpPr/>
          <p:nvPr/>
        </p:nvSpPr>
        <p:spPr>
          <a:xfrm>
            <a:off x="9044481" y="-2001"/>
            <a:ext cx="27431" cy="621792"/>
          </a:xfrm>
          <a:prstGeom prst="rect">
            <a:avLst/>
          </a:prstGeom>
          <a:solidFill>
            <a:srgbClr val="FFFFFF">
              <a:alpha val="64705"/>
            </a:srgbClr>
          </a:solidFill>
          <a:ln>
            <a:noFill/>
          </a:ln>
        </p:spPr>
        <p:txBody>
          <a:bodyPr lIns="91425" tIns="45700" rIns="91425" bIns="45700" anchor="ctr" anchorCtr="0">
            <a:noAutofit/>
          </a:bodyPr>
          <a:lstStyle/>
          <a:p>
            <a:endParaRPr/>
          </a:p>
        </p:txBody>
      </p:sp>
      <p:sp>
        <p:nvSpPr>
          <p:cNvPr id="14" name="Shape 14"/>
          <p:cNvSpPr/>
          <p:nvPr/>
        </p:nvSpPr>
        <p:spPr>
          <a:xfrm>
            <a:off x="9025428" y="-2001"/>
            <a:ext cx="9143" cy="621792"/>
          </a:xfrm>
          <a:prstGeom prst="rect">
            <a:avLst/>
          </a:prstGeom>
          <a:solidFill>
            <a:srgbClr val="FFFFFF">
              <a:alpha val="60000"/>
            </a:srgbClr>
          </a:solidFill>
          <a:ln>
            <a:noFill/>
          </a:ln>
        </p:spPr>
        <p:txBody>
          <a:bodyPr lIns="91425" tIns="45700" rIns="91425" bIns="45700" anchor="ctr" anchorCtr="0">
            <a:noAutofit/>
          </a:bodyPr>
          <a:lstStyle/>
          <a:p>
            <a:endParaRPr/>
          </a:p>
        </p:txBody>
      </p:sp>
      <p:sp>
        <p:nvSpPr>
          <p:cNvPr id="15" name="Shape 15"/>
          <p:cNvSpPr/>
          <p:nvPr/>
        </p:nvSpPr>
        <p:spPr>
          <a:xfrm>
            <a:off x="8975422" y="-2001"/>
            <a:ext cx="27431" cy="621792"/>
          </a:xfrm>
          <a:prstGeom prst="rect">
            <a:avLst/>
          </a:prstGeom>
          <a:solidFill>
            <a:srgbClr val="FFFFFF">
              <a:alpha val="40000"/>
            </a:srgbClr>
          </a:solidFill>
          <a:ln>
            <a:noFill/>
          </a:ln>
        </p:spPr>
        <p:txBody>
          <a:bodyPr lIns="91425" tIns="45700" rIns="91425" bIns="45700" anchor="ctr" anchorCtr="0">
            <a:noAutofit/>
          </a:bodyPr>
          <a:lstStyle/>
          <a:p>
            <a:endParaRPr/>
          </a:p>
        </p:txBody>
      </p:sp>
      <p:sp>
        <p:nvSpPr>
          <p:cNvPr id="16" name="Shape 16"/>
          <p:cNvSpPr/>
          <p:nvPr/>
        </p:nvSpPr>
        <p:spPr>
          <a:xfrm>
            <a:off x="8915677" y="379"/>
            <a:ext cx="54863" cy="585215"/>
          </a:xfrm>
          <a:prstGeom prst="rect">
            <a:avLst/>
          </a:prstGeom>
          <a:solidFill>
            <a:srgbClr val="FFFFFF">
              <a:alpha val="20000"/>
            </a:srgbClr>
          </a:solidFill>
          <a:ln>
            <a:noFill/>
          </a:ln>
        </p:spPr>
        <p:txBody>
          <a:bodyPr lIns="91425" tIns="45700" rIns="91425" bIns="45700" anchor="ctr" anchorCtr="0">
            <a:noAutofit/>
          </a:bodyPr>
          <a:lstStyle/>
          <a:p>
            <a:endParaRPr/>
          </a:p>
        </p:txBody>
      </p:sp>
      <p:sp>
        <p:nvSpPr>
          <p:cNvPr id="17" name="Shape 17"/>
          <p:cNvSpPr/>
          <p:nvPr/>
        </p:nvSpPr>
        <p:spPr>
          <a:xfrm>
            <a:off x="8873475" y="379"/>
            <a:ext cx="9143" cy="585215"/>
          </a:xfrm>
          <a:prstGeom prst="rect">
            <a:avLst/>
          </a:prstGeom>
          <a:solidFill>
            <a:srgbClr val="FFFFFF">
              <a:alpha val="29803"/>
            </a:srgbClr>
          </a:solidFill>
          <a:ln>
            <a:noFill/>
          </a:ln>
        </p:spPr>
        <p:txBody>
          <a:bodyPr lIns="91425" tIns="45700" rIns="91425" bIns="45700" anchor="ctr" anchorCtr="0">
            <a:noAutofit/>
          </a:bodyPr>
          <a:lstStyle/>
          <a:p>
            <a:endParaRPr/>
          </a:p>
        </p:txBody>
      </p:sp>
      <p:sp>
        <p:nvSpPr>
          <p:cNvPr id="18" name="Shape 18"/>
          <p:cNvSpPr txBox="1">
            <a:spLocks noGrp="1"/>
          </p:cNvSpPr>
          <p:nvPr>
            <p:ph type="title"/>
          </p:nvPr>
        </p:nvSpPr>
        <p:spPr>
          <a:xfrm>
            <a:off x="457200" y="1143000"/>
            <a:ext cx="8229600" cy="1066799"/>
          </a:xfrm>
          <a:prstGeom prst="rect">
            <a:avLst/>
          </a:prstGeom>
          <a:noFill/>
          <a:ln>
            <a:noFill/>
          </a:ln>
        </p:spPr>
        <p:txBody>
          <a:bodyPr lIns="91425" tIns="91425" rIns="91425" bIns="91425" anchor="ctr" anchorCtr="0"/>
          <a:lstStyle>
            <a:lvl1pPr marL="0" marR="0" indent="0" algn="l" rtl="0">
              <a:spcBef>
                <a:spcPts val="0"/>
              </a:spcBef>
              <a:buClr>
                <a:schemeClr val="dk2"/>
              </a:buClr>
              <a:buFont typeface="Trebuchet MS"/>
              <a:buNone/>
              <a:defRPr sz="4000" b="0" i="0" u="none" strike="noStrike" cap="none" baseline="0">
                <a:solidFill>
                  <a:schemeClr val="dk2"/>
                </a:solidFill>
                <a:latin typeface="Trebuchet MS"/>
                <a:ea typeface="Trebuchet MS"/>
                <a:cs typeface="Trebuchet MS"/>
                <a:sym typeface="Trebuchet MS"/>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9" name="Shape 19"/>
          <p:cNvSpPr txBox="1">
            <a:spLocks noGrp="1"/>
          </p:cNvSpPr>
          <p:nvPr>
            <p:ph type="body" idx="1"/>
          </p:nvPr>
        </p:nvSpPr>
        <p:spPr>
          <a:xfrm>
            <a:off x="457200" y="2249424"/>
            <a:ext cx="8229600" cy="4325112"/>
          </a:xfrm>
          <a:prstGeom prst="rect">
            <a:avLst/>
          </a:prstGeom>
          <a:noFill/>
          <a:ln>
            <a:noFill/>
          </a:ln>
        </p:spPr>
        <p:txBody>
          <a:bodyPr lIns="91425" tIns="91425" rIns="91425" bIns="91425" anchor="t" anchorCtr="0"/>
          <a:lstStyle>
            <a:lvl1pPr marL="365760" marR="0" indent="-156209" algn="l" rtl="0">
              <a:spcBef>
                <a:spcPts val="300"/>
              </a:spcBef>
              <a:buClr>
                <a:schemeClr val="accent3"/>
              </a:buClr>
              <a:buFont typeface="Arial"/>
              <a:buChar char="•"/>
              <a:defRPr sz="2800" b="0" i="0" u="none" strike="noStrike" cap="none" baseline="0">
                <a:solidFill>
                  <a:schemeClr val="dk1"/>
                </a:solidFill>
                <a:latin typeface="Georgia"/>
                <a:ea typeface="Georgia"/>
                <a:cs typeface="Georgia"/>
                <a:sym typeface="Georgia"/>
              </a:defRPr>
            </a:lvl1pPr>
            <a:lvl2pPr marL="658368" marR="0" indent="-153543" algn="l" rtl="0">
              <a:spcBef>
                <a:spcPts val="300"/>
              </a:spcBef>
              <a:buClr>
                <a:schemeClr val="accent2"/>
              </a:buClr>
              <a:buFont typeface="Arial"/>
              <a:buChar char="•"/>
              <a:defRPr sz="2600" b="0" i="0" u="none" strike="noStrike" cap="none" baseline="0">
                <a:solidFill>
                  <a:schemeClr val="accent2"/>
                </a:solidFill>
                <a:latin typeface="Georgia"/>
                <a:ea typeface="Georgia"/>
                <a:cs typeface="Georgia"/>
                <a:sym typeface="Georgia"/>
              </a:defRPr>
            </a:lvl2pPr>
            <a:lvl3pPr marL="923544" marR="0" indent="-132969" algn="l" rtl="0">
              <a:spcBef>
                <a:spcPts val="300"/>
              </a:spcBef>
              <a:buClr>
                <a:schemeClr val="accent1"/>
              </a:buClr>
              <a:buFont typeface="Arial"/>
              <a:buChar char="•"/>
              <a:defRPr sz="2400" b="0" i="0" u="none" strike="noStrike" cap="none" baseline="0">
                <a:solidFill>
                  <a:schemeClr val="accent1"/>
                </a:solidFill>
                <a:latin typeface="Georgia"/>
                <a:ea typeface="Georgia"/>
                <a:cs typeface="Georgia"/>
                <a:sym typeface="Georgia"/>
              </a:defRPr>
            </a:lvl3pPr>
            <a:lvl4pPr marL="1179576" marR="0" indent="-119125" algn="l" rtl="0">
              <a:spcBef>
                <a:spcPts val="300"/>
              </a:spcBef>
              <a:buClr>
                <a:schemeClr val="accent1"/>
              </a:buClr>
              <a:buFont typeface="Arial"/>
              <a:buChar char="•"/>
              <a:defRPr sz="2200" b="0" i="0" u="none" strike="noStrike" cap="none" baseline="0">
                <a:solidFill>
                  <a:schemeClr val="accent1"/>
                </a:solidFill>
                <a:latin typeface="Georgia"/>
                <a:ea typeface="Georgia"/>
                <a:cs typeface="Georgia"/>
                <a:sym typeface="Georgia"/>
              </a:defRPr>
            </a:lvl4pPr>
            <a:lvl5pPr marL="1389888" marR="0" indent="-107188" algn="l" rtl="0">
              <a:spcBef>
                <a:spcPts val="300"/>
              </a:spcBef>
              <a:buClr>
                <a:schemeClr val="accent3"/>
              </a:buClr>
              <a:buFont typeface="Arial"/>
              <a:buChar char="•"/>
              <a:defRPr sz="2000" b="0" i="0" u="none" strike="noStrike" cap="none" baseline="0">
                <a:solidFill>
                  <a:schemeClr val="accent3"/>
                </a:solidFill>
                <a:latin typeface="Georgia"/>
                <a:ea typeface="Georgia"/>
                <a:cs typeface="Georgia"/>
                <a:sym typeface="Georgia"/>
              </a:defRPr>
            </a:lvl5pPr>
            <a:lvl6pPr marL="1609344" marR="0" indent="-117094" algn="l" rtl="0">
              <a:spcBef>
                <a:spcPts val="300"/>
              </a:spcBef>
              <a:buClr>
                <a:schemeClr val="accent3"/>
              </a:buClr>
              <a:buFont typeface="Arial"/>
              <a:buChar char="•"/>
              <a:defRPr sz="1800" b="0" i="0" u="none" strike="noStrike" cap="none" baseline="0">
                <a:solidFill>
                  <a:schemeClr val="accent3"/>
                </a:solidFill>
                <a:latin typeface="Georgia"/>
                <a:ea typeface="Georgia"/>
                <a:cs typeface="Georgia"/>
                <a:sym typeface="Georgia"/>
              </a:defRPr>
            </a:lvl6pPr>
            <a:lvl7pPr marL="1828800" marR="0" indent="-130175" algn="l" rtl="0">
              <a:spcBef>
                <a:spcPts val="300"/>
              </a:spcBef>
              <a:buClr>
                <a:schemeClr val="accent3"/>
              </a:buClr>
              <a:buFont typeface="Arial"/>
              <a:buChar char="•"/>
              <a:defRPr sz="1600" b="0" i="0" u="none" strike="noStrike" cap="none" baseline="0">
                <a:solidFill>
                  <a:schemeClr val="accent3"/>
                </a:solidFill>
                <a:latin typeface="Georgia"/>
                <a:ea typeface="Georgia"/>
                <a:cs typeface="Georgia"/>
                <a:sym typeface="Georgia"/>
              </a:defRPr>
            </a:lvl7pPr>
            <a:lvl8pPr marL="2029968" marR="0" indent="-131317" algn="l" rtl="0">
              <a:spcBef>
                <a:spcPts val="300"/>
              </a:spcBef>
              <a:buClr>
                <a:schemeClr val="accent3"/>
              </a:buClr>
              <a:buFont typeface="Arial"/>
              <a:buChar char="•"/>
              <a:defRPr sz="1500" b="0" i="0" u="none" strike="noStrike" cap="none" baseline="0">
                <a:solidFill>
                  <a:schemeClr val="accent3"/>
                </a:solidFill>
                <a:latin typeface="Georgia"/>
                <a:ea typeface="Georgia"/>
                <a:cs typeface="Georgia"/>
                <a:sym typeface="Georgia"/>
              </a:defRPr>
            </a:lvl8pPr>
            <a:lvl9pPr marL="2240280" marR="0" indent="-128904" algn="l" rtl="0">
              <a:spcBef>
                <a:spcPts val="300"/>
              </a:spcBef>
              <a:buClr>
                <a:schemeClr val="accent3"/>
              </a:buClr>
              <a:buFont typeface="Arial"/>
              <a:buChar char="•"/>
              <a:defRPr sz="1400" b="0" i="0" u="none" strike="noStrike" cap="none" baseline="0">
                <a:solidFill>
                  <a:schemeClr val="accent3"/>
                </a:solidFill>
                <a:latin typeface="Georgia"/>
                <a:ea typeface="Georgia"/>
                <a:cs typeface="Georgia"/>
                <a:sym typeface="Georgia"/>
              </a:defRPr>
            </a:lvl9pPr>
          </a:lstStyle>
          <a:p>
            <a:endParaRPr/>
          </a:p>
        </p:txBody>
      </p:sp>
      <p:sp>
        <p:nvSpPr>
          <p:cNvPr id="20" name="Shape 20"/>
          <p:cNvSpPr txBox="1">
            <a:spLocks noGrp="1"/>
          </p:cNvSpPr>
          <p:nvPr>
            <p:ph type="dt" idx="10"/>
          </p:nvPr>
        </p:nvSpPr>
        <p:spPr>
          <a:xfrm>
            <a:off x="6586535" y="612647"/>
            <a:ext cx="957264" cy="457200"/>
          </a:xfrm>
          <a:prstGeom prst="rect">
            <a:avLst/>
          </a:prstGeom>
          <a:noFill/>
          <a:ln>
            <a:noFill/>
          </a:ln>
        </p:spPr>
        <p:txBody>
          <a:bodyPr lIns="91425" tIns="91425" rIns="91425" bIns="91425" anchor="t" anchorCtr="0"/>
          <a:lstStyle>
            <a:lvl1pPr marL="0" marR="0" indent="0" algn="l"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21" name="Shape 21"/>
          <p:cNvSpPr txBox="1">
            <a:spLocks noGrp="1"/>
          </p:cNvSpPr>
          <p:nvPr>
            <p:ph type="ftr" idx="11"/>
          </p:nvPr>
        </p:nvSpPr>
        <p:spPr>
          <a:xfrm>
            <a:off x="5257800" y="612647"/>
            <a:ext cx="1325880" cy="457200"/>
          </a:xfrm>
          <a:prstGeom prst="rect">
            <a:avLst/>
          </a:prstGeom>
          <a:noFill/>
          <a:ln>
            <a:noFill/>
          </a:ln>
        </p:spPr>
        <p:txBody>
          <a:bodyPr lIns="91425" tIns="91425" rIns="91425" bIns="91425" anchor="t" anchorCtr="0"/>
          <a:lstStyle>
            <a:lvl1pPr marL="0" marR="0" indent="0" algn="r" rtl="0">
              <a:defRPr sz="800" b="0" i="0" u="none" strike="noStrike" cap="none" baseline="0">
                <a:solidFill>
                  <a:schemeClr val="accent2"/>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174735" y="2271"/>
            <a:ext cx="762000" cy="365759"/>
          </a:xfrm>
          <a:prstGeom prst="rect">
            <a:avLst/>
          </a:prstGeom>
          <a:noFill/>
          <a:ln>
            <a:noFill/>
          </a:ln>
        </p:spPr>
        <p:txBody>
          <a:bodyPr lIns="91425" tIns="91425" rIns="91425" bIns="91425" anchor="b" anchorCtr="0"/>
          <a:lstStyle>
            <a:lvl1pPr marL="0" marR="0" indent="0" algn="r" rtl="0">
              <a:defRPr sz="1800" b="0" i="0" u="none" strike="noStrike" cap="none" baseline="0">
                <a:solidFill>
                  <a:srgbClr val="FFFFFF"/>
                </a:solidFill>
                <a:latin typeface="Georgia"/>
                <a:ea typeface="Georgia"/>
                <a:cs typeface="Georgia"/>
                <a:sym typeface="Georgia"/>
              </a:defRPr>
            </a:lvl1pPr>
            <a:lvl2pPr marL="457200" marR="0" indent="0" algn="l" rtl="0">
              <a:defRPr sz="1800" b="0" i="0" u="none" strike="noStrike" cap="none" baseline="0">
                <a:solidFill>
                  <a:schemeClr val="dk1"/>
                </a:solidFill>
                <a:latin typeface="Georgia"/>
                <a:ea typeface="Georgia"/>
                <a:cs typeface="Georgia"/>
                <a:sym typeface="Georgia"/>
              </a:defRPr>
            </a:lvl2pPr>
            <a:lvl3pPr marL="914400" marR="0" indent="0" algn="l" rtl="0">
              <a:defRPr sz="1800" b="0" i="0" u="none" strike="noStrike" cap="none" baseline="0">
                <a:solidFill>
                  <a:schemeClr val="dk1"/>
                </a:solidFill>
                <a:latin typeface="Georgia"/>
                <a:ea typeface="Georgia"/>
                <a:cs typeface="Georgia"/>
                <a:sym typeface="Georgia"/>
              </a:defRPr>
            </a:lvl3pPr>
            <a:lvl4pPr marL="1371600" marR="0" indent="0" algn="l" rtl="0">
              <a:defRPr sz="1800" b="0" i="0" u="none" strike="noStrike" cap="none" baseline="0">
                <a:solidFill>
                  <a:schemeClr val="dk1"/>
                </a:solidFill>
                <a:latin typeface="Georgia"/>
                <a:ea typeface="Georgia"/>
                <a:cs typeface="Georgia"/>
                <a:sym typeface="Georgia"/>
              </a:defRPr>
            </a:lvl4pPr>
            <a:lvl5pPr marL="1828800" marR="0" indent="0" algn="l" rtl="0">
              <a:defRPr sz="1800" b="0" i="0" u="none" strike="noStrike" cap="none" baseline="0">
                <a:solidFill>
                  <a:schemeClr val="dk1"/>
                </a:solidFill>
                <a:latin typeface="Georgia"/>
                <a:ea typeface="Georgia"/>
                <a:cs typeface="Georgia"/>
                <a:sym typeface="Georgia"/>
              </a:defRPr>
            </a:lvl5pPr>
            <a:lvl6pPr marL="2286000" marR="0" indent="0" algn="l" rtl="0">
              <a:defRPr sz="1800" b="0" i="0" u="none" strike="noStrike" cap="none" baseline="0">
                <a:solidFill>
                  <a:schemeClr val="dk1"/>
                </a:solidFill>
                <a:latin typeface="Georgia"/>
                <a:ea typeface="Georgia"/>
                <a:cs typeface="Georgia"/>
                <a:sym typeface="Georgia"/>
              </a:defRPr>
            </a:lvl6pPr>
            <a:lvl7pPr marL="2743200" marR="0" indent="0" algn="l" rtl="0">
              <a:defRPr sz="1800" b="0" i="0" u="none" strike="noStrike" cap="none" baseline="0">
                <a:solidFill>
                  <a:schemeClr val="dk1"/>
                </a:solidFill>
                <a:latin typeface="Georgia"/>
                <a:ea typeface="Georgia"/>
                <a:cs typeface="Georgia"/>
                <a:sym typeface="Georgia"/>
              </a:defRPr>
            </a:lvl7pPr>
            <a:lvl8pPr marL="3200400" marR="0" indent="0" algn="l" rtl="0">
              <a:defRPr sz="1800" b="0" i="0" u="none" strike="noStrike" cap="none" baseline="0">
                <a:solidFill>
                  <a:schemeClr val="dk1"/>
                </a:solidFill>
                <a:latin typeface="Georgia"/>
                <a:ea typeface="Georgia"/>
                <a:cs typeface="Georgia"/>
                <a:sym typeface="Georgia"/>
              </a:defRPr>
            </a:lvl8pPr>
            <a:lvl9pPr marL="3657600" marR="0" indent="0" algn="l" rtl="0">
              <a:defRPr sz="1800" b="0" i="0" u="none" strike="noStrike" cap="none" baseline="0">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mailto:secretary@brandeis.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mailto:clubfinance@brandeis.ed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457200" y="2401886"/>
            <a:ext cx="8458200" cy="1470024"/>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Trebuchet MS"/>
              <a:buNone/>
            </a:pPr>
            <a:r>
              <a:rPr lang="en-US" sz="5400" b="0" i="0" u="none" strike="noStrike" cap="none" baseline="0" dirty="0" smtClean="0">
                <a:solidFill>
                  <a:schemeClr val="lt1"/>
                </a:solidFill>
                <a:latin typeface="Trebuchet MS"/>
                <a:ea typeface="Trebuchet MS"/>
                <a:cs typeface="Trebuchet MS"/>
                <a:sym typeface="Trebuchet MS"/>
              </a:rPr>
              <a:t>How to Get Money!</a:t>
            </a:r>
            <a:endParaRPr lang="en-US" sz="5400" b="0" i="0" u="none" strike="noStrike" cap="none" baseline="0" dirty="0">
              <a:solidFill>
                <a:schemeClr val="lt1"/>
              </a:solidFill>
              <a:latin typeface="Trebuchet MS"/>
              <a:ea typeface="Trebuchet MS"/>
              <a:cs typeface="Trebuchet MS"/>
              <a:sym typeface="Trebuchet MS"/>
            </a:endParaRPr>
          </a:p>
        </p:txBody>
      </p:sp>
      <p:sp>
        <p:nvSpPr>
          <p:cNvPr id="105" name="Shape 105"/>
          <p:cNvSpPr txBox="1"/>
          <p:nvPr/>
        </p:nvSpPr>
        <p:spPr>
          <a:xfrm>
            <a:off x="5766503" y="5638800"/>
            <a:ext cx="3225299" cy="523200"/>
          </a:xfrm>
          <a:prstGeom prst="rect">
            <a:avLst/>
          </a:prstGeom>
          <a:noFill/>
          <a:ln>
            <a:noFill/>
          </a:ln>
        </p:spPr>
        <p:txBody>
          <a:bodyPr lIns="91425" tIns="45700" rIns="91425" bIns="45700" anchor="t" anchorCtr="0">
            <a:noAutofit/>
          </a:bodyPr>
          <a:lstStyle/>
          <a:p>
            <a:pPr marL="0" marR="0" lvl="0" indent="0" algn="r" rtl="0">
              <a:buSzPct val="25000"/>
              <a:buNone/>
            </a:pPr>
            <a:r>
              <a:rPr lang="en-US" sz="2800" b="0" i="0" u="none" strike="noStrike" cap="none" baseline="0">
                <a:solidFill>
                  <a:schemeClr val="dk1"/>
                </a:solidFill>
                <a:latin typeface="Georgia"/>
                <a:ea typeface="Georgia"/>
                <a:cs typeface="Georgia"/>
                <a:sym typeface="Georgia"/>
              </a:rPr>
              <a:t>By: Finance</a:t>
            </a:r>
            <a:r>
              <a:rPr lang="en-US" sz="2800">
                <a:solidFill>
                  <a:schemeClr val="dk1"/>
                </a:solidFill>
                <a:latin typeface="Georgia"/>
                <a:ea typeface="Georgia"/>
                <a:cs typeface="Georgia"/>
                <a:sym typeface="Georgia"/>
              </a:rPr>
              <a:t> </a:t>
            </a:r>
            <a:r>
              <a:rPr lang="en-US" sz="2800" b="0" i="0" u="none" strike="noStrike" cap="none" baseline="0">
                <a:solidFill>
                  <a:schemeClr val="dk1"/>
                </a:solidFill>
                <a:latin typeface="Georgia"/>
                <a:ea typeface="Georgia"/>
                <a:cs typeface="Georgia"/>
                <a:sym typeface="Georgia"/>
              </a:rPr>
              <a:t>Board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85800" y="685800"/>
            <a:ext cx="75438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Marathons Only Items</a:t>
            </a:r>
          </a:p>
        </p:txBody>
      </p:sp>
      <p:sp>
        <p:nvSpPr>
          <p:cNvPr id="172" name="Shape 172"/>
          <p:cNvSpPr txBox="1">
            <a:spLocks noGrp="1"/>
          </p:cNvSpPr>
          <p:nvPr>
            <p:ph type="body" idx="1"/>
          </p:nvPr>
        </p:nvSpPr>
        <p:spPr>
          <a:xfrm>
            <a:off x="0" y="1828800"/>
            <a:ext cx="9144000" cy="5013900"/>
          </a:xfrm>
          <a:prstGeom prst="rect">
            <a:avLst/>
          </a:prstGeom>
          <a:noFill/>
          <a:ln>
            <a:noFill/>
          </a:ln>
        </p:spPr>
        <p:txBody>
          <a:bodyPr lIns="91425" tIns="45700" rIns="91425" bIns="45700" anchor="t" anchorCtr="0">
            <a:noAutofit/>
          </a:bodyPr>
          <a:lstStyle/>
          <a:p>
            <a:pPr marL="109728" marR="0" lvl="0" indent="-8128" algn="l" rtl="0">
              <a:spcBef>
                <a:spcPts val="300"/>
              </a:spcBef>
              <a:buClr>
                <a:schemeClr val="accent3"/>
              </a:buClr>
              <a:buSzPct val="25000"/>
              <a:buFont typeface="Georgia"/>
              <a:buNone/>
            </a:pPr>
            <a:r>
              <a:rPr lang="en-US" sz="1600" b="0" i="0" u="none" strike="noStrike" cap="none" baseline="0" dirty="0">
                <a:solidFill>
                  <a:schemeClr val="dk1"/>
                </a:solidFill>
                <a:latin typeface="Georgia"/>
                <a:ea typeface="Georgia"/>
                <a:cs typeface="Georgia"/>
                <a:sym typeface="Georgia"/>
              </a:rPr>
              <a:t>Except in extenuating circumstances, the following items will ONLY be funded during Early and Regular Marathon, not during Emergency Request (ER) meetings:  </a:t>
            </a:r>
          </a:p>
          <a:p>
            <a:pPr marL="365760" marR="0" lvl="0" indent="-264160" algn="l" rtl="0">
              <a:spcBef>
                <a:spcPts val="300"/>
              </a:spcBef>
              <a:buClr>
                <a:schemeClr val="accent3"/>
              </a:buClr>
              <a:buSzPct val="98958"/>
              <a:buFont typeface="Arial"/>
              <a:buChar char="•"/>
            </a:pPr>
            <a:r>
              <a:rPr lang="en-US" sz="1600" b="1" i="0" u="none" strike="noStrike" cap="none" baseline="0" dirty="0">
                <a:solidFill>
                  <a:schemeClr val="dk1"/>
                </a:solidFill>
                <a:latin typeface="Georgia"/>
                <a:ea typeface="Georgia"/>
                <a:cs typeface="Georgia"/>
                <a:sym typeface="Georgia"/>
              </a:rPr>
              <a:t>Theater rights</a:t>
            </a:r>
          </a:p>
          <a:p>
            <a:pPr marL="365760" marR="0" lvl="0" indent="-264160" algn="l" rtl="0">
              <a:spcBef>
                <a:spcPts val="300"/>
              </a:spcBef>
              <a:buClr>
                <a:schemeClr val="accent3"/>
              </a:buClr>
              <a:buSzPct val="98958"/>
              <a:buFont typeface="Arial"/>
              <a:buChar char="•"/>
            </a:pPr>
            <a:r>
              <a:rPr lang="en-US" sz="1600" b="1" i="0" u="none" strike="noStrike" cap="none" baseline="0" dirty="0">
                <a:solidFill>
                  <a:schemeClr val="dk1"/>
                </a:solidFill>
                <a:latin typeface="Georgia"/>
                <a:ea typeface="Georgia"/>
                <a:cs typeface="Georgia"/>
                <a:sym typeface="Georgia"/>
              </a:rPr>
              <a:t>Publishing/printing costs – </a:t>
            </a:r>
            <a:r>
              <a:rPr lang="en-US" sz="1600" b="0" i="0" u="none" strike="noStrike" cap="none" baseline="0" dirty="0">
                <a:solidFill>
                  <a:schemeClr val="dk1"/>
                </a:solidFill>
                <a:latin typeface="Georgia"/>
                <a:ea typeface="Georgia"/>
                <a:cs typeface="Georgia"/>
                <a:sym typeface="Georgia"/>
              </a:rPr>
              <a:t>at least two bids from different companies</a:t>
            </a:r>
          </a:p>
          <a:p>
            <a:pPr marL="365760" marR="0" lvl="0" indent="-264160" algn="l" rtl="0">
              <a:spcBef>
                <a:spcPts val="300"/>
              </a:spcBef>
              <a:buClr>
                <a:schemeClr val="accent3"/>
              </a:buClr>
              <a:buSzPct val="98958"/>
              <a:buFont typeface="Arial"/>
              <a:buChar char="•"/>
            </a:pPr>
            <a:r>
              <a:rPr lang="en-US" sz="1600" b="1" i="0" u="none" strike="noStrike" cap="none" baseline="0" dirty="0">
                <a:solidFill>
                  <a:schemeClr val="dk1"/>
                </a:solidFill>
                <a:latin typeface="Georgia"/>
                <a:ea typeface="Georgia"/>
                <a:cs typeface="Georgia"/>
                <a:sym typeface="Georgia"/>
              </a:rPr>
              <a:t>Individual contractors and hire (honorariums, speakers, etc.)</a:t>
            </a:r>
          </a:p>
          <a:p>
            <a:pPr marL="658368" marR="0" lvl="1" indent="-251968" algn="l" rtl="0">
              <a:spcBef>
                <a:spcPts val="300"/>
              </a:spcBef>
              <a:buClr>
                <a:schemeClr val="accent2"/>
              </a:buClr>
              <a:buSzPct val="98958"/>
              <a:buFont typeface="Arial"/>
              <a:buChar char="•"/>
            </a:pPr>
            <a:r>
              <a:rPr lang="en-US" sz="1600" b="0" i="0" u="none" strike="noStrike" cap="none" baseline="0" dirty="0">
                <a:solidFill>
                  <a:srgbClr val="351C75"/>
                </a:solidFill>
                <a:latin typeface="Georgia"/>
                <a:ea typeface="Georgia"/>
                <a:cs typeface="Georgia"/>
                <a:sym typeface="Georgia"/>
              </a:rPr>
              <a:t>Must be competitively priced</a:t>
            </a:r>
          </a:p>
          <a:p>
            <a:pPr marL="658368" marR="0" lvl="1" indent="-251968" algn="l" rtl="0">
              <a:spcBef>
                <a:spcPts val="300"/>
              </a:spcBef>
              <a:buClr>
                <a:schemeClr val="accent2"/>
              </a:buClr>
              <a:buSzPct val="98958"/>
              <a:buFont typeface="Arial"/>
              <a:buChar char="•"/>
            </a:pPr>
            <a:r>
              <a:rPr lang="en-US" sz="1600" dirty="0">
                <a:solidFill>
                  <a:srgbClr val="351C75"/>
                </a:solidFill>
              </a:rPr>
              <a:t>Honorariums &amp; Speakers Only:</a:t>
            </a:r>
          </a:p>
          <a:p>
            <a:pPr marL="923544" marR="0" lvl="2" indent="-193294" algn="l" rtl="0">
              <a:spcBef>
                <a:spcPts val="300"/>
              </a:spcBef>
              <a:buClr>
                <a:schemeClr val="accent2"/>
              </a:buClr>
              <a:buSzPct val="98958"/>
              <a:buFont typeface="Arial"/>
              <a:buChar char="•"/>
            </a:pPr>
            <a:r>
              <a:rPr lang="en-US" sz="1600" b="0" i="0" u="none" strike="noStrike" cap="none" baseline="0" dirty="0">
                <a:solidFill>
                  <a:srgbClr val="351C75"/>
                </a:solidFill>
                <a:latin typeface="Georgia"/>
                <a:ea typeface="Georgia"/>
                <a:cs typeface="Georgia"/>
                <a:sym typeface="Georgia"/>
              </a:rPr>
              <a:t>Average low price is $450 (25 percent). The average high is $1050(75 percent). This means that 75% of all speakers approved cost less than $1050.</a:t>
            </a:r>
          </a:p>
          <a:p>
            <a:pPr marL="365760" marR="0" lvl="0" indent="-264160" algn="l" rtl="0">
              <a:spcBef>
                <a:spcPts val="300"/>
              </a:spcBef>
              <a:buClr>
                <a:schemeClr val="accent3"/>
              </a:buClr>
              <a:buSzPct val="98958"/>
              <a:buFont typeface="Arial"/>
              <a:buChar char="•"/>
            </a:pPr>
            <a:r>
              <a:rPr lang="en-US" sz="1600" b="1" i="0" u="none" strike="noStrike" cap="none" baseline="0" dirty="0">
                <a:solidFill>
                  <a:schemeClr val="dk1"/>
                </a:solidFill>
                <a:latin typeface="Georgia"/>
                <a:ea typeface="Georgia"/>
                <a:cs typeface="Georgia"/>
                <a:sym typeface="Georgia"/>
              </a:rPr>
              <a:t>Coaches and Instructors</a:t>
            </a:r>
          </a:p>
          <a:p>
            <a:pPr marL="658368" marR="0" lvl="1" indent="-251968" algn="l" rtl="0">
              <a:spcBef>
                <a:spcPts val="300"/>
              </a:spcBef>
              <a:buClr>
                <a:schemeClr val="accent2"/>
              </a:buClr>
              <a:buSzPct val="98958"/>
              <a:buFont typeface="Arial"/>
              <a:buChar char="•"/>
            </a:pPr>
            <a:r>
              <a:rPr lang="en-US" sz="1600" b="0" i="0" u="none" strike="noStrike" cap="none" baseline="0" dirty="0">
                <a:solidFill>
                  <a:srgbClr val="351C75"/>
                </a:solidFill>
                <a:latin typeface="Georgia"/>
                <a:ea typeface="Georgia"/>
                <a:cs typeface="Georgia"/>
                <a:sym typeface="Georgia"/>
              </a:rPr>
              <a:t>Must be competitively priced and must also cater to enough of the student body to allow for such an expense  </a:t>
            </a:r>
          </a:p>
          <a:p>
            <a:pPr marL="658368" marR="0" lvl="1" indent="-251968" algn="l" rtl="0">
              <a:spcBef>
                <a:spcPts val="300"/>
              </a:spcBef>
              <a:buClr>
                <a:schemeClr val="accent2"/>
              </a:buClr>
              <a:buSzPct val="98958"/>
              <a:buFont typeface="Arial"/>
              <a:buChar char="•"/>
            </a:pPr>
            <a:r>
              <a:rPr lang="en-US" sz="1600" b="0" i="0" u="none" strike="noStrike" cap="none" baseline="0" dirty="0">
                <a:solidFill>
                  <a:srgbClr val="351C75"/>
                </a:solidFill>
                <a:latin typeface="Georgia"/>
                <a:ea typeface="Georgia"/>
                <a:cs typeface="Georgia"/>
                <a:sym typeface="Georgia"/>
              </a:rPr>
              <a:t>All costs must be described prior to the lessons, and should be listed on a per lesson basis</a:t>
            </a:r>
          </a:p>
          <a:p>
            <a:pPr marL="658368" marR="0" lvl="1" indent="-251968" algn="l" rtl="0">
              <a:spcBef>
                <a:spcPts val="300"/>
              </a:spcBef>
              <a:buClr>
                <a:schemeClr val="accent2"/>
              </a:buClr>
              <a:buSzPct val="98958"/>
              <a:buFont typeface="Arial"/>
              <a:buChar char="•"/>
            </a:pPr>
            <a:r>
              <a:rPr lang="en-US" sz="1600" b="0" i="0" u="none" strike="noStrike" cap="none" baseline="0" dirty="0">
                <a:solidFill>
                  <a:srgbClr val="351C75"/>
                </a:solidFill>
                <a:latin typeface="Georgia"/>
                <a:ea typeface="Georgia"/>
                <a:cs typeface="Georgia"/>
                <a:sym typeface="Georgia"/>
              </a:rPr>
              <a:t>The Finance Board calculates the total semester cost for lessons by multiplying the cost per lesson by the number of lessons we will fund (EX: $100 per </a:t>
            </a:r>
            <a:r>
              <a:rPr lang="en-US" sz="1600" dirty="0">
                <a:solidFill>
                  <a:srgbClr val="351C75"/>
                </a:solidFill>
              </a:rPr>
              <a:t>lesson x 10 lessons = $1,000</a:t>
            </a:r>
            <a:r>
              <a:rPr lang="en-US" sz="1600" b="0" i="0" u="none" strike="noStrike" cap="none" baseline="0" dirty="0">
                <a:solidFill>
                  <a:srgbClr val="351C75"/>
                </a:solidFill>
                <a:latin typeface="Georgia"/>
                <a:ea typeface="Georgia"/>
                <a:cs typeface="Georgia"/>
                <a:sym typeface="Georgia"/>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5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5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2" end="2"/>
                                            </p:txEl>
                                          </p:spTgt>
                                        </p:tgtEl>
                                        <p:attrNameLst>
                                          <p:attrName>style.visibility</p:attrName>
                                        </p:attrNameLst>
                                      </p:cBhvr>
                                      <p:to>
                                        <p:strVal val="visible"/>
                                      </p:to>
                                    </p:set>
                                    <p:animEffect transition="in" filter="fade">
                                      <p:cBhvr>
                                        <p:cTn id="17" dur="500"/>
                                        <p:tgtEl>
                                          <p:spTgt spid="1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3" end="3"/>
                                            </p:txEl>
                                          </p:spTgt>
                                        </p:tgtEl>
                                        <p:attrNameLst>
                                          <p:attrName>style.visibility</p:attrName>
                                        </p:attrNameLst>
                                      </p:cBhvr>
                                      <p:to>
                                        <p:strVal val="visible"/>
                                      </p:to>
                                    </p:set>
                                    <p:animEffect transition="in" filter="fade">
                                      <p:cBhvr>
                                        <p:cTn id="22" dur="500"/>
                                        <p:tgtEl>
                                          <p:spTgt spid="172">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72">
                                            <p:txEl>
                                              <p:pRg st="4" end="4"/>
                                            </p:txEl>
                                          </p:spTgt>
                                        </p:tgtEl>
                                        <p:attrNameLst>
                                          <p:attrName>style.visibility</p:attrName>
                                        </p:attrNameLst>
                                      </p:cBhvr>
                                      <p:to>
                                        <p:strVal val="visible"/>
                                      </p:to>
                                    </p:set>
                                    <p:animEffect transition="in" filter="fade">
                                      <p:cBhvr>
                                        <p:cTn id="26" dur="1000"/>
                                        <p:tgtEl>
                                          <p:spTgt spid="172">
                                            <p:txEl>
                                              <p:pRg st="4" end="4"/>
                                            </p:txEl>
                                          </p:spTgt>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172">
                                            <p:txEl>
                                              <p:pRg st="5" end="5"/>
                                            </p:txEl>
                                          </p:spTgt>
                                        </p:tgtEl>
                                        <p:attrNameLst>
                                          <p:attrName>style.visibility</p:attrName>
                                        </p:attrNameLst>
                                      </p:cBhvr>
                                      <p:to>
                                        <p:strVal val="visible"/>
                                      </p:to>
                                    </p:set>
                                    <p:animEffect transition="in" filter="fade">
                                      <p:cBhvr>
                                        <p:cTn id="30" dur="1000"/>
                                        <p:tgtEl>
                                          <p:spTgt spid="17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72">
                                            <p:txEl>
                                              <p:pRg st="6" end="6"/>
                                            </p:txEl>
                                          </p:spTgt>
                                        </p:tgtEl>
                                        <p:attrNameLst>
                                          <p:attrName>style.visibility</p:attrName>
                                        </p:attrNameLst>
                                      </p:cBhvr>
                                      <p:to>
                                        <p:strVal val="visible"/>
                                      </p:to>
                                    </p:set>
                                    <p:animEffect transition="in" filter="fade">
                                      <p:cBhvr>
                                        <p:cTn id="33" dur="2000"/>
                                        <p:tgtEl>
                                          <p:spTgt spid="17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2">
                                            <p:txEl>
                                              <p:pRg st="7" end="7"/>
                                            </p:txEl>
                                          </p:spTgt>
                                        </p:tgtEl>
                                        <p:attrNameLst>
                                          <p:attrName>style.visibility</p:attrName>
                                        </p:attrNameLst>
                                      </p:cBhvr>
                                      <p:to>
                                        <p:strVal val="visible"/>
                                      </p:to>
                                    </p:set>
                                    <p:animEffect transition="in" filter="fade">
                                      <p:cBhvr>
                                        <p:cTn id="38" dur="500"/>
                                        <p:tgtEl>
                                          <p:spTgt spid="172">
                                            <p:txEl>
                                              <p:pRg st="7" end="7"/>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72">
                                            <p:txEl>
                                              <p:pRg st="8" end="8"/>
                                            </p:txEl>
                                          </p:spTgt>
                                        </p:tgtEl>
                                        <p:attrNameLst>
                                          <p:attrName>style.visibility</p:attrName>
                                        </p:attrNameLst>
                                      </p:cBhvr>
                                      <p:to>
                                        <p:strVal val="visible"/>
                                      </p:to>
                                    </p:set>
                                    <p:animEffect transition="in" filter="fade">
                                      <p:cBhvr>
                                        <p:cTn id="42" dur="1000"/>
                                        <p:tgtEl>
                                          <p:spTgt spid="172">
                                            <p:txEl>
                                              <p:pRg st="8" end="8"/>
                                            </p:txEl>
                                          </p:spTgt>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172">
                                            <p:txEl>
                                              <p:pRg st="9" end="9"/>
                                            </p:txEl>
                                          </p:spTgt>
                                        </p:tgtEl>
                                        <p:attrNameLst>
                                          <p:attrName>style.visibility</p:attrName>
                                        </p:attrNameLst>
                                      </p:cBhvr>
                                      <p:to>
                                        <p:strVal val="visible"/>
                                      </p:to>
                                    </p:set>
                                    <p:animEffect transition="in" filter="fade">
                                      <p:cBhvr>
                                        <p:cTn id="46" dur="1000"/>
                                        <p:tgtEl>
                                          <p:spTgt spid="172">
                                            <p:txEl>
                                              <p:pRg st="9" end="9"/>
                                            </p:txEl>
                                          </p:spTgt>
                                        </p:tgtEl>
                                      </p:cBhvr>
                                    </p:animEffect>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172">
                                            <p:txEl>
                                              <p:pRg st="10" end="10"/>
                                            </p:txEl>
                                          </p:spTgt>
                                        </p:tgtEl>
                                        <p:attrNameLst>
                                          <p:attrName>style.visibility</p:attrName>
                                        </p:attrNameLst>
                                      </p:cBhvr>
                                      <p:to>
                                        <p:strVal val="visible"/>
                                      </p:to>
                                    </p:set>
                                    <p:animEffect transition="in" filter="fade">
                                      <p:cBhvr>
                                        <p:cTn id="50" dur="1000"/>
                                        <p:tgtEl>
                                          <p:spTgt spid="17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09600" y="533400"/>
            <a:ext cx="76200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Marathon Only Items Continued</a:t>
            </a:r>
          </a:p>
        </p:txBody>
      </p:sp>
      <p:sp>
        <p:nvSpPr>
          <p:cNvPr id="178" name="Shape 178"/>
          <p:cNvSpPr txBox="1">
            <a:spLocks noGrp="1"/>
          </p:cNvSpPr>
          <p:nvPr>
            <p:ph type="body" idx="1"/>
          </p:nvPr>
        </p:nvSpPr>
        <p:spPr>
          <a:xfrm>
            <a:off x="13866" y="1524000"/>
            <a:ext cx="9113099" cy="4325099"/>
          </a:xfrm>
          <a:prstGeom prst="rect">
            <a:avLst/>
          </a:prstGeom>
          <a:noFill/>
          <a:ln>
            <a:noFill/>
          </a:ln>
        </p:spPr>
        <p:txBody>
          <a:bodyPr lIns="91425" tIns="45700" rIns="91425" bIns="45700" anchor="t" anchorCtr="0">
            <a:noAutofit/>
          </a:bodyPr>
          <a:lstStyle/>
          <a:p>
            <a:pPr marL="365760" marR="0" lvl="0" indent="-264160" algn="l" rtl="0">
              <a:spcBef>
                <a:spcPts val="300"/>
              </a:spcBef>
              <a:buClr>
                <a:srgbClr val="A04DA3"/>
              </a:buClr>
              <a:buSzPct val="98958"/>
              <a:buFont typeface="Arial"/>
              <a:buChar char="•"/>
            </a:pPr>
            <a:r>
              <a:rPr lang="en-US" sz="1600" b="1" i="0" u="none" strike="noStrike" cap="none" baseline="0" dirty="0">
                <a:solidFill>
                  <a:srgbClr val="000000"/>
                </a:solidFill>
                <a:latin typeface="Georgia"/>
                <a:ea typeface="Georgia"/>
                <a:cs typeface="Georgia"/>
                <a:sym typeface="Georgia"/>
              </a:rPr>
              <a:t>Transportation</a:t>
            </a:r>
          </a:p>
          <a:p>
            <a:pPr marL="688086" marR="0" lvl="1" indent="-294386" algn="l" rtl="0">
              <a:spcBef>
                <a:spcPts val="300"/>
              </a:spcBef>
              <a:buClr>
                <a:srgbClr val="438086"/>
              </a:buClr>
              <a:buSzPct val="98958"/>
              <a:buFont typeface="Arial"/>
              <a:buChar char="•"/>
            </a:pPr>
            <a:r>
              <a:rPr lang="en-US" sz="1600" b="1" i="0" u="none" strike="noStrike" cap="none" baseline="0" dirty="0">
                <a:solidFill>
                  <a:srgbClr val="351C75"/>
                </a:solidFill>
                <a:latin typeface="Georgia"/>
                <a:ea typeface="Georgia"/>
                <a:cs typeface="Georgia"/>
                <a:sym typeface="Georgia"/>
              </a:rPr>
              <a:t>Car:</a:t>
            </a:r>
          </a:p>
          <a:p>
            <a:pPr marL="923544" marR="0" lvl="2" indent="-225044" algn="l" rtl="0">
              <a:spcBef>
                <a:spcPts val="300"/>
              </a:spcBef>
              <a:buClr>
                <a:srgbClr val="438086"/>
              </a:buClr>
              <a:buSzPct val="98958"/>
              <a:buFont typeface="Arial"/>
              <a:buChar char="•"/>
            </a:pPr>
            <a:r>
              <a:rPr lang="en-US" sz="1600" b="0" i="0" u="none" strike="noStrike" cap="none" baseline="0" dirty="0">
                <a:solidFill>
                  <a:srgbClr val="351C75"/>
                </a:solidFill>
                <a:latin typeface="Georgia"/>
                <a:ea typeface="Georgia"/>
                <a:cs typeface="Georgia"/>
                <a:sym typeface="Georgia"/>
              </a:rPr>
              <a:t>A maximum subsidy of $</a:t>
            </a:r>
            <a:r>
              <a:rPr lang="en-US" sz="1600" b="0" i="0" u="none" strike="noStrike" cap="none" baseline="0" dirty="0" smtClean="0">
                <a:solidFill>
                  <a:srgbClr val="351C75"/>
                </a:solidFill>
                <a:latin typeface="Georgia"/>
                <a:ea typeface="Georgia"/>
                <a:cs typeface="Georgia"/>
                <a:sym typeface="Georgia"/>
              </a:rPr>
              <a:t>0.20 </a:t>
            </a:r>
            <a:r>
              <a:rPr lang="en-US" sz="1600" b="0" i="0" u="none" strike="noStrike" cap="none" baseline="0" dirty="0">
                <a:solidFill>
                  <a:srgbClr val="351C75"/>
                </a:solidFill>
                <a:latin typeface="Georgia"/>
                <a:ea typeface="Georgia"/>
                <a:cs typeface="Georgia"/>
                <a:sym typeface="Georgia"/>
              </a:rPr>
              <a:t>per mile per vehicle may be granted on trips based on timing and location of trip</a:t>
            </a:r>
          </a:p>
          <a:p>
            <a:pPr marL="923544" marR="0" lvl="2" indent="-225044" algn="l" rtl="0">
              <a:spcBef>
                <a:spcPts val="300"/>
              </a:spcBef>
              <a:buClr>
                <a:srgbClr val="438086"/>
              </a:buClr>
              <a:buSzPct val="98958"/>
              <a:buFont typeface="Arial"/>
              <a:buChar char="•"/>
            </a:pPr>
            <a:r>
              <a:rPr lang="en-US" sz="1600" b="0" i="0" u="none" strike="noStrike" cap="none" baseline="0" dirty="0">
                <a:solidFill>
                  <a:srgbClr val="351C75"/>
                </a:solidFill>
                <a:latin typeface="Georgia"/>
                <a:ea typeface="Georgia"/>
                <a:cs typeface="Georgia"/>
                <a:sym typeface="Georgia"/>
              </a:rPr>
              <a:t> Parking costs must be researched and then requested prior to a trip (Competitively priced) </a:t>
            </a:r>
          </a:p>
          <a:p>
            <a:pPr marL="923544" marR="0" lvl="2" indent="-225044" algn="l" rtl="0">
              <a:spcBef>
                <a:spcPts val="300"/>
              </a:spcBef>
              <a:buClr>
                <a:srgbClr val="438086"/>
              </a:buClr>
              <a:buSzPct val="98958"/>
              <a:buFont typeface="Arial"/>
              <a:buChar char="•"/>
            </a:pPr>
            <a:r>
              <a:rPr lang="en-US" sz="1600" b="0" i="0" u="none" strike="noStrike" cap="none" baseline="0" dirty="0">
                <a:solidFill>
                  <a:srgbClr val="351C75"/>
                </a:solidFill>
                <a:latin typeface="Georgia"/>
                <a:ea typeface="Georgia"/>
                <a:cs typeface="Georgia"/>
                <a:sym typeface="Georgia"/>
              </a:rPr>
              <a:t>Clubs must fill their cars to full capacity</a:t>
            </a:r>
          </a:p>
          <a:p>
            <a:pPr marL="658368" marR="0" lvl="1" indent="-251968" algn="l" rtl="0">
              <a:spcBef>
                <a:spcPts val="300"/>
              </a:spcBef>
              <a:buClr>
                <a:srgbClr val="438086"/>
              </a:buClr>
              <a:buSzPct val="98958"/>
              <a:buFont typeface="Arial"/>
              <a:buChar char="•"/>
            </a:pPr>
            <a:r>
              <a:rPr lang="en-US" sz="1600" b="1" dirty="0" err="1">
                <a:solidFill>
                  <a:srgbClr val="351C75"/>
                </a:solidFill>
              </a:rPr>
              <a:t>Zipcar</a:t>
            </a:r>
            <a:r>
              <a:rPr lang="en-US" sz="1600" b="1" dirty="0">
                <a:solidFill>
                  <a:srgbClr val="351C75"/>
                </a:solidFill>
              </a:rPr>
              <a:t>:</a:t>
            </a:r>
          </a:p>
          <a:p>
            <a:pPr marL="923544" marR="0" lvl="2" indent="-225044" algn="l" rtl="0">
              <a:spcBef>
                <a:spcPts val="300"/>
              </a:spcBef>
              <a:buClr>
                <a:srgbClr val="438086"/>
              </a:buClr>
              <a:buSzPct val="98958"/>
              <a:buFont typeface="Arial"/>
              <a:buChar char="•"/>
            </a:pPr>
            <a:r>
              <a:rPr lang="en-US" sz="1600" dirty="0">
                <a:solidFill>
                  <a:srgbClr val="351C75"/>
                </a:solidFill>
              </a:rPr>
              <a:t>There is a </a:t>
            </a:r>
            <a:r>
              <a:rPr lang="en-US" sz="1600" dirty="0" smtClean="0">
                <a:solidFill>
                  <a:srgbClr val="351C75"/>
                </a:solidFill>
              </a:rPr>
              <a:t>$25 annual </a:t>
            </a:r>
            <a:r>
              <a:rPr lang="en-US" sz="1600" dirty="0">
                <a:solidFill>
                  <a:srgbClr val="351C75"/>
                </a:solidFill>
              </a:rPr>
              <a:t>fee –which we will NOT cover. The Board will however </a:t>
            </a:r>
            <a:r>
              <a:rPr lang="en-US" sz="1600" dirty="0" smtClean="0">
                <a:solidFill>
                  <a:srgbClr val="351C75"/>
                </a:solidFill>
              </a:rPr>
              <a:t>consider costs </a:t>
            </a:r>
            <a:r>
              <a:rPr lang="en-US" sz="1600" dirty="0">
                <a:solidFill>
                  <a:srgbClr val="351C75"/>
                </a:solidFill>
              </a:rPr>
              <a:t>associated with club use of the car. ($8.5/hour or $69/day)</a:t>
            </a:r>
          </a:p>
          <a:p>
            <a:pPr marL="688086" marR="0" lvl="1" indent="-294386" algn="l" rtl="0">
              <a:spcBef>
                <a:spcPts val="300"/>
              </a:spcBef>
              <a:buClr>
                <a:srgbClr val="438086"/>
              </a:buClr>
              <a:buSzPct val="98958"/>
              <a:buFont typeface="Arial"/>
              <a:buChar char="•"/>
            </a:pPr>
            <a:r>
              <a:rPr lang="en-US" sz="1600" b="1" dirty="0" err="1">
                <a:solidFill>
                  <a:srgbClr val="351C75"/>
                </a:solidFill>
              </a:rPr>
              <a:t>BranVan</a:t>
            </a:r>
            <a:r>
              <a:rPr lang="en-US" sz="1600" b="1" dirty="0">
                <a:solidFill>
                  <a:srgbClr val="351C75"/>
                </a:solidFill>
              </a:rPr>
              <a:t> Rental:</a:t>
            </a:r>
          </a:p>
          <a:p>
            <a:pPr marL="923544" marR="0" lvl="2" indent="-225044" algn="l" rtl="0">
              <a:spcBef>
                <a:spcPts val="300"/>
              </a:spcBef>
              <a:buClr>
                <a:srgbClr val="438086"/>
              </a:buClr>
              <a:buSzPct val="98958"/>
              <a:buFont typeface="Arial"/>
              <a:buChar char="•"/>
            </a:pPr>
            <a:r>
              <a:rPr lang="en-US" sz="1600" dirty="0">
                <a:solidFill>
                  <a:srgbClr val="351C75"/>
                </a:solidFill>
              </a:rPr>
              <a:t>Fill out Escort Safety Services Rental Request </a:t>
            </a:r>
            <a:r>
              <a:rPr lang="en-US" sz="1600" dirty="0" smtClean="0">
                <a:solidFill>
                  <a:srgbClr val="351C75"/>
                </a:solidFill>
              </a:rPr>
              <a:t>Form (union.brandeis.com/treasury)</a:t>
            </a:r>
            <a:endParaRPr lang="en-US" sz="1600" dirty="0">
              <a:solidFill>
                <a:srgbClr val="351C75"/>
              </a:solidFill>
            </a:endParaRPr>
          </a:p>
          <a:p>
            <a:pPr lvl="2" indent="-225044">
              <a:buClr>
                <a:srgbClr val="438086"/>
              </a:buClr>
              <a:buSzPct val="98958"/>
            </a:pPr>
            <a:r>
              <a:rPr lang="en-US" sz="1600" dirty="0">
                <a:solidFill>
                  <a:srgbClr val="351C75"/>
                </a:solidFill>
              </a:rPr>
              <a:t>Clubs must email F-Board Chair  or hand in a cost estimate signed, and dated, from Escort Services Event Manager, </a:t>
            </a:r>
            <a:r>
              <a:rPr lang="en-US" sz="1600" b="1" dirty="0" smtClean="0">
                <a:solidFill>
                  <a:srgbClr val="351C75"/>
                </a:solidFill>
              </a:rPr>
              <a:t>Rupert Thomas Jr.</a:t>
            </a:r>
            <a:r>
              <a:rPr lang="en-US" sz="1600" dirty="0" smtClean="0">
                <a:solidFill>
                  <a:srgbClr val="351C75"/>
                </a:solidFill>
              </a:rPr>
              <a:t>, </a:t>
            </a:r>
            <a:r>
              <a:rPr lang="en-US" sz="1600" dirty="0">
                <a:solidFill>
                  <a:srgbClr val="351C75"/>
                </a:solidFill>
              </a:rPr>
              <a:t>if clubs expect to rent a </a:t>
            </a:r>
            <a:r>
              <a:rPr lang="en-US" sz="1600" dirty="0" err="1">
                <a:solidFill>
                  <a:srgbClr val="351C75"/>
                </a:solidFill>
              </a:rPr>
              <a:t>BranVan</a:t>
            </a:r>
            <a:r>
              <a:rPr lang="en-US" sz="1600" dirty="0">
                <a:solidFill>
                  <a:srgbClr val="351C75"/>
                </a:solidFill>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
                                        <p:tgtEl>
                                          <p:spTgt spid="17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8">
                                            <p:txEl>
                                              <p:pRg st="1" end="1"/>
                                            </p:txEl>
                                          </p:spTgt>
                                        </p:tgtEl>
                                        <p:attrNameLst>
                                          <p:attrName>style.visibility</p:attrName>
                                        </p:attrNameLst>
                                      </p:cBhvr>
                                      <p:to>
                                        <p:strVal val="visible"/>
                                      </p:to>
                                    </p:set>
                                    <p:animEffect transition="in" filter="fade">
                                      <p:cBhvr>
                                        <p:cTn id="10" dur="1"/>
                                        <p:tgtEl>
                                          <p:spTgt spid="178">
                                            <p:txEl>
                                              <p:pRg st="1" end="1"/>
                                            </p:txEl>
                                          </p:spTgt>
                                        </p:tgtEl>
                                      </p:cBhvr>
                                    </p:animEffec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1999"/>
                                          </p:stCondLst>
                                        </p:cTn>
                                        <p:tgtEl>
                                          <p:spTgt spid="178">
                                            <p:txEl>
                                              <p:pRg st="2" end="2"/>
                                            </p:txEl>
                                          </p:spTgt>
                                        </p:tgtEl>
                                        <p:attrNameLst>
                                          <p:attrName>style.visibility</p:attrName>
                                        </p:attrNameLst>
                                      </p:cBhvr>
                                      <p:to>
                                        <p:strVal val="visible"/>
                                      </p:to>
                                    </p:set>
                                    <p:animEffect transition="in" filter="fade">
                                      <p:cBhvr>
                                        <p:cTn id="14" dur="1"/>
                                        <p:tgtEl>
                                          <p:spTgt spid="178">
                                            <p:txEl>
                                              <p:pRg st="2" end="2"/>
                                            </p:txEl>
                                          </p:spTgt>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1999"/>
                                          </p:stCondLst>
                                        </p:cTn>
                                        <p:tgtEl>
                                          <p:spTgt spid="178">
                                            <p:txEl>
                                              <p:pRg st="3" end="3"/>
                                            </p:txEl>
                                          </p:spTgt>
                                        </p:tgtEl>
                                        <p:attrNameLst>
                                          <p:attrName>style.visibility</p:attrName>
                                        </p:attrNameLst>
                                      </p:cBhvr>
                                      <p:to>
                                        <p:strVal val="visible"/>
                                      </p:to>
                                    </p:set>
                                    <p:animEffect transition="in" filter="fade">
                                      <p:cBhvr>
                                        <p:cTn id="18" dur="1"/>
                                        <p:tgtEl>
                                          <p:spTgt spid="178">
                                            <p:txEl>
                                              <p:pRg st="3" end="3"/>
                                            </p:txEl>
                                          </p:spTgt>
                                        </p:tgtEl>
                                      </p:cBhvr>
                                    </p:animEffect>
                                  </p:childTnLst>
                                </p:cTn>
                              </p:par>
                            </p:childTnLst>
                          </p:cTn>
                        </p:par>
                        <p:par>
                          <p:cTn id="19" fill="hold">
                            <p:stCondLst>
                              <p:cond delay="4000"/>
                            </p:stCondLst>
                            <p:childTnLst>
                              <p:par>
                                <p:cTn id="20" presetID="10" presetClass="entr" presetSubtype="0" fill="hold" nodeType="afterEffect">
                                  <p:stCondLst>
                                    <p:cond delay="0"/>
                                  </p:stCondLst>
                                  <p:childTnLst>
                                    <p:set>
                                      <p:cBhvr>
                                        <p:cTn id="21" dur="1" fill="hold">
                                          <p:stCondLst>
                                            <p:cond delay="1999"/>
                                          </p:stCondLst>
                                        </p:cTn>
                                        <p:tgtEl>
                                          <p:spTgt spid="178">
                                            <p:txEl>
                                              <p:pRg st="4" end="4"/>
                                            </p:txEl>
                                          </p:spTgt>
                                        </p:tgtEl>
                                        <p:attrNameLst>
                                          <p:attrName>style.visibility</p:attrName>
                                        </p:attrNameLst>
                                      </p:cBhvr>
                                      <p:to>
                                        <p:strVal val="visible"/>
                                      </p:to>
                                    </p:set>
                                    <p:animEffect transition="in" filter="fade">
                                      <p:cBhvr>
                                        <p:cTn id="22" dur="1"/>
                                        <p:tgtEl>
                                          <p:spTgt spid="17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5" end="5"/>
                                            </p:txEl>
                                          </p:spTgt>
                                        </p:tgtEl>
                                        <p:attrNameLst>
                                          <p:attrName>style.visibility</p:attrName>
                                        </p:attrNameLst>
                                      </p:cBhvr>
                                      <p:to>
                                        <p:strVal val="visible"/>
                                      </p:to>
                                    </p:set>
                                    <p:animEffect transition="in" filter="fade">
                                      <p:cBhvr>
                                        <p:cTn id="27" dur="1"/>
                                        <p:tgtEl>
                                          <p:spTgt spid="178">
                                            <p:txEl>
                                              <p:pRg st="5" end="5"/>
                                            </p:txEl>
                                          </p:spTgt>
                                        </p:tgtEl>
                                      </p:cBhvr>
                                    </p:animEffec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1999"/>
                                          </p:stCondLst>
                                        </p:cTn>
                                        <p:tgtEl>
                                          <p:spTgt spid="178">
                                            <p:txEl>
                                              <p:pRg st="6" end="6"/>
                                            </p:txEl>
                                          </p:spTgt>
                                        </p:tgtEl>
                                        <p:attrNameLst>
                                          <p:attrName>style.visibility</p:attrName>
                                        </p:attrNameLst>
                                      </p:cBhvr>
                                      <p:to>
                                        <p:strVal val="visible"/>
                                      </p:to>
                                    </p:set>
                                    <p:animEffect transition="in" filter="fade">
                                      <p:cBhvr>
                                        <p:cTn id="31" dur="1"/>
                                        <p:tgtEl>
                                          <p:spTgt spid="17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8">
                                            <p:txEl>
                                              <p:pRg st="7" end="7"/>
                                            </p:txEl>
                                          </p:spTgt>
                                        </p:tgtEl>
                                        <p:attrNameLst>
                                          <p:attrName>style.visibility</p:attrName>
                                        </p:attrNameLst>
                                      </p:cBhvr>
                                      <p:to>
                                        <p:strVal val="visible"/>
                                      </p:to>
                                    </p:set>
                                    <p:animEffect transition="in" filter="fade">
                                      <p:cBhvr>
                                        <p:cTn id="36" dur="1"/>
                                        <p:tgtEl>
                                          <p:spTgt spid="178">
                                            <p:txEl>
                                              <p:pRg st="7" end="7"/>
                                            </p:txEl>
                                          </p:spTgt>
                                        </p:tgtEl>
                                      </p:cBhvr>
                                    </p:animEffect>
                                  </p:childTnLst>
                                </p:cTn>
                              </p:par>
                            </p:childTnLst>
                          </p:cTn>
                        </p:par>
                        <p:par>
                          <p:cTn id="37" fill="hold">
                            <p:stCondLst>
                              <p:cond delay="0"/>
                            </p:stCondLst>
                            <p:childTnLst>
                              <p:par>
                                <p:cTn id="38" presetID="10" presetClass="entr" presetSubtype="0" fill="hold" nodeType="afterEffect">
                                  <p:stCondLst>
                                    <p:cond delay="0"/>
                                  </p:stCondLst>
                                  <p:childTnLst>
                                    <p:set>
                                      <p:cBhvr>
                                        <p:cTn id="39" dur="1" fill="hold">
                                          <p:stCondLst>
                                            <p:cond delay="1999"/>
                                          </p:stCondLst>
                                        </p:cTn>
                                        <p:tgtEl>
                                          <p:spTgt spid="178">
                                            <p:txEl>
                                              <p:pRg st="8" end="8"/>
                                            </p:txEl>
                                          </p:spTgt>
                                        </p:tgtEl>
                                        <p:attrNameLst>
                                          <p:attrName>style.visibility</p:attrName>
                                        </p:attrNameLst>
                                      </p:cBhvr>
                                      <p:to>
                                        <p:strVal val="visible"/>
                                      </p:to>
                                    </p:set>
                                    <p:animEffect transition="in" filter="fade">
                                      <p:cBhvr>
                                        <p:cTn id="40" dur="1"/>
                                        <p:tgtEl>
                                          <p:spTgt spid="178">
                                            <p:txEl>
                                              <p:pRg st="8" end="8"/>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1999"/>
                                          </p:stCondLst>
                                        </p:cTn>
                                        <p:tgtEl>
                                          <p:spTgt spid="178">
                                            <p:txEl>
                                              <p:pRg st="9" end="9"/>
                                            </p:txEl>
                                          </p:spTgt>
                                        </p:tgtEl>
                                        <p:attrNameLst>
                                          <p:attrName>style.visibility</p:attrName>
                                        </p:attrNameLst>
                                      </p:cBhvr>
                                      <p:to>
                                        <p:strVal val="visible"/>
                                      </p:to>
                                    </p:set>
                                    <p:animEffect transition="in" filter="fade">
                                      <p:cBhvr>
                                        <p:cTn id="44" dur="1"/>
                                        <p:tgtEl>
                                          <p:spTgt spid="1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38200" y="533400"/>
            <a:ext cx="73914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Marathon Only Items Continued</a:t>
            </a:r>
          </a:p>
        </p:txBody>
      </p:sp>
      <p:sp>
        <p:nvSpPr>
          <p:cNvPr id="184" name="Shape 184"/>
          <p:cNvSpPr txBox="1">
            <a:spLocks noGrp="1"/>
          </p:cNvSpPr>
          <p:nvPr>
            <p:ph type="body" idx="1"/>
          </p:nvPr>
        </p:nvSpPr>
        <p:spPr>
          <a:xfrm>
            <a:off x="0" y="1524000"/>
            <a:ext cx="9193141" cy="4325099"/>
          </a:xfrm>
          <a:prstGeom prst="rect">
            <a:avLst/>
          </a:prstGeom>
          <a:noFill/>
          <a:ln>
            <a:noFill/>
          </a:ln>
        </p:spPr>
        <p:txBody>
          <a:bodyPr lIns="91425" tIns="45700" rIns="91425" bIns="45700" anchor="t" anchorCtr="0">
            <a:noAutofit/>
          </a:bodyPr>
          <a:lstStyle/>
          <a:p>
            <a:pPr marL="365760" marR="0" lvl="0" indent="-264160" algn="l" rtl="0">
              <a:spcBef>
                <a:spcPts val="300"/>
              </a:spcBef>
              <a:buClr>
                <a:srgbClr val="A04DA3"/>
              </a:buClr>
              <a:buSzPct val="93137"/>
              <a:buFont typeface="Arial"/>
              <a:buChar char="•"/>
            </a:pPr>
            <a:r>
              <a:rPr lang="en-US" sz="1700" b="1" i="0" u="none" strike="noStrike" cap="none" baseline="0" dirty="0">
                <a:solidFill>
                  <a:srgbClr val="000000"/>
                </a:solidFill>
                <a:latin typeface="Georgia"/>
                <a:ea typeface="Georgia"/>
                <a:cs typeface="Georgia"/>
                <a:sym typeface="Georgia"/>
              </a:rPr>
              <a:t>Tran</a:t>
            </a:r>
            <a:r>
              <a:rPr lang="en-US" sz="1700" b="1" i="0" u="none" strike="noStrike" cap="none" baseline="0" dirty="0">
                <a:solidFill>
                  <a:srgbClr val="000000"/>
                </a:solidFill>
              </a:rPr>
              <a:t>sportation</a:t>
            </a:r>
            <a:r>
              <a:rPr lang="en-US" sz="1700" dirty="0"/>
              <a:t> (cont.)</a:t>
            </a:r>
          </a:p>
          <a:p>
            <a:pPr marL="658368" marR="0" lvl="1" indent="-251968" algn="l" rtl="0">
              <a:spcBef>
                <a:spcPts val="300"/>
              </a:spcBef>
              <a:buClr>
                <a:srgbClr val="438086"/>
              </a:buClr>
              <a:buSzPct val="93137"/>
              <a:buFont typeface="Arial"/>
              <a:buChar char="•"/>
            </a:pPr>
            <a:r>
              <a:rPr lang="en-US" sz="1700" b="0" i="0" u="none" strike="noStrike" cap="none" baseline="0" dirty="0">
                <a:solidFill>
                  <a:srgbClr val="351C75"/>
                </a:solidFill>
                <a:latin typeface="Georgia"/>
                <a:ea typeface="Georgia"/>
                <a:cs typeface="Georgia"/>
                <a:sym typeface="Georgia"/>
              </a:rPr>
              <a:t>Any other transportation:</a:t>
            </a:r>
          </a:p>
          <a:p>
            <a:pPr marL="923544" marR="0" lvl="2" indent="-225044" algn="l" rtl="0">
              <a:spcBef>
                <a:spcPts val="300"/>
              </a:spcBef>
              <a:buClr>
                <a:srgbClr val="438086"/>
              </a:buClr>
              <a:buSzPct val="93137"/>
              <a:buFont typeface="Arial"/>
              <a:buChar char="•"/>
            </a:pPr>
            <a:r>
              <a:rPr lang="en-US" sz="1700" b="0" i="0" u="none" strike="noStrike" cap="none" baseline="0" dirty="0">
                <a:solidFill>
                  <a:srgbClr val="351C75"/>
                </a:solidFill>
                <a:latin typeface="Georgia"/>
                <a:ea typeface="Georgia"/>
                <a:cs typeface="Georgia"/>
                <a:sym typeface="Georgia"/>
              </a:rPr>
              <a:t>In all cases, clubs must research the cheapest cost available and bring proof of research to the Finance Board</a:t>
            </a:r>
          </a:p>
          <a:p>
            <a:pPr marL="923544" marR="0" lvl="2" indent="-225044" algn="l" rtl="0">
              <a:spcBef>
                <a:spcPts val="300"/>
              </a:spcBef>
              <a:buClr>
                <a:srgbClr val="438086"/>
              </a:buClr>
              <a:buSzPct val="93137"/>
              <a:buFont typeface="Arial"/>
              <a:buChar char="•"/>
            </a:pPr>
            <a:r>
              <a:rPr lang="en-US" sz="1700" dirty="0">
                <a:solidFill>
                  <a:srgbClr val="351C75"/>
                </a:solidFill>
              </a:rPr>
              <a:t>All other forms of transportation (train, plane, subway, etc.)  are funded at the full discretion of the F-Board</a:t>
            </a:r>
          </a:p>
          <a:p>
            <a:pPr marL="285750" marR="0" lvl="0" indent="-285750" algn="l" rtl="0">
              <a:lnSpc>
                <a:spcPct val="105000"/>
              </a:lnSpc>
              <a:spcBef>
                <a:spcPts val="300"/>
              </a:spcBef>
              <a:buClr>
                <a:schemeClr val="accent3"/>
              </a:buClr>
              <a:buSzPct val="93137"/>
              <a:buFont typeface="Arial"/>
              <a:buChar char="•"/>
            </a:pPr>
            <a:r>
              <a:rPr lang="en-US" sz="1700" b="1" i="0" u="none" strike="noStrike" cap="none" baseline="0" dirty="0">
                <a:solidFill>
                  <a:srgbClr val="252B37"/>
                </a:solidFill>
                <a:latin typeface="Georgia"/>
                <a:ea typeface="Georgia"/>
                <a:cs typeface="Georgia"/>
                <a:sym typeface="Georgia"/>
              </a:rPr>
              <a:t>Lodging</a:t>
            </a:r>
          </a:p>
          <a:p>
            <a:pPr marL="742950" marR="0" lvl="1" indent="-285750" algn="l" rtl="0">
              <a:lnSpc>
                <a:spcPct val="105000"/>
              </a:lnSpc>
              <a:spcBef>
                <a:spcPts val="300"/>
              </a:spcBef>
              <a:buClr>
                <a:schemeClr val="accent2"/>
              </a:buClr>
              <a:buSzPct val="93137"/>
              <a:buFont typeface="Arial"/>
              <a:buChar char="•"/>
            </a:pPr>
            <a:r>
              <a:rPr lang="en-US" sz="1700" dirty="0">
                <a:solidFill>
                  <a:srgbClr val="351C75"/>
                </a:solidFill>
              </a:rPr>
              <a:t>Speak with Conference and Events Services to use the Faculty Lodge </a:t>
            </a:r>
          </a:p>
          <a:p>
            <a:pPr marL="742950" marR="0" lvl="1" indent="-285750" algn="l" rtl="0">
              <a:lnSpc>
                <a:spcPct val="105000"/>
              </a:lnSpc>
              <a:spcBef>
                <a:spcPts val="300"/>
              </a:spcBef>
              <a:buClr>
                <a:schemeClr val="accent2"/>
              </a:buClr>
              <a:buSzPct val="93137"/>
              <a:buFont typeface="Arial"/>
              <a:buChar char="•"/>
            </a:pPr>
            <a:r>
              <a:rPr lang="en-US" sz="1700" dirty="0">
                <a:solidFill>
                  <a:srgbClr val="351C75"/>
                </a:solidFill>
              </a:rPr>
              <a:t>In all cases, clubs must research the cheapest cost per person (total cost divided by room occupancy) available and bring proof of research</a:t>
            </a:r>
          </a:p>
          <a:p>
            <a:pPr marL="742950" marR="0" lvl="1" indent="-285750" algn="l" rtl="0">
              <a:lnSpc>
                <a:spcPct val="105000"/>
              </a:lnSpc>
              <a:spcBef>
                <a:spcPts val="300"/>
              </a:spcBef>
              <a:buClr>
                <a:schemeClr val="accent2"/>
              </a:buClr>
              <a:buSzPct val="93137"/>
              <a:buFont typeface="Arial"/>
              <a:buChar char="•"/>
            </a:pPr>
            <a:r>
              <a:rPr lang="en-US" sz="1700" b="0" i="0" u="none" strike="noStrike" cap="none" baseline="0" dirty="0" smtClean="0">
                <a:solidFill>
                  <a:srgbClr val="351C75"/>
                </a:solidFill>
              </a:rPr>
              <a:t>Clubs </a:t>
            </a:r>
            <a:r>
              <a:rPr lang="en-US" sz="1700" b="0" i="0" u="none" strike="noStrike" cap="none" baseline="0" dirty="0">
                <a:solidFill>
                  <a:srgbClr val="351C75"/>
                </a:solidFill>
              </a:rPr>
              <a:t>are expected to fill lodging spaces to full capacity </a:t>
            </a:r>
          </a:p>
          <a:p>
            <a:pPr marL="742950" marR="0" lvl="1" indent="-285750" algn="l" rtl="0">
              <a:lnSpc>
                <a:spcPct val="105000"/>
              </a:lnSpc>
              <a:spcBef>
                <a:spcPts val="300"/>
              </a:spcBef>
              <a:buClr>
                <a:schemeClr val="accent2"/>
              </a:buClr>
              <a:buSzPct val="93137"/>
              <a:buFont typeface="Arial"/>
              <a:buChar char="•"/>
            </a:pPr>
            <a:r>
              <a:rPr lang="en-US" sz="1700" dirty="0">
                <a:solidFill>
                  <a:srgbClr val="351C75"/>
                </a:solidFill>
              </a:rPr>
              <a:t>Lodgings will only be </a:t>
            </a:r>
            <a:r>
              <a:rPr lang="en-US" sz="1700" dirty="0" smtClean="0">
                <a:solidFill>
                  <a:srgbClr val="351C75"/>
                </a:solidFill>
              </a:rPr>
              <a:t>funded, </a:t>
            </a:r>
            <a:r>
              <a:rPr lang="en-US" sz="1700" dirty="0">
                <a:solidFill>
                  <a:srgbClr val="351C75"/>
                </a:solidFill>
              </a:rPr>
              <a:t>if it is necessary for a club to fulfill its purpose.</a:t>
            </a:r>
            <a:r>
              <a:rPr lang="en-US" sz="1700" dirty="0"/>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499"/>
                                          </p:stCondLst>
                                        </p:cTn>
                                        <p:tgtEl>
                                          <p:spTgt spid="184">
                                            <p:txEl>
                                              <p:pRg st="0" end="0"/>
                                            </p:txEl>
                                          </p:spTgt>
                                        </p:tgtEl>
                                        <p:attrNameLst>
                                          <p:attrName>style.visibility</p:attrName>
                                        </p:attrNameLst>
                                      </p:cBhvr>
                                      <p:to>
                                        <p:strVal val="visible"/>
                                      </p:to>
                                    </p:set>
                                    <p:animEffect transition="in" filter="fade">
                                      <p:cBhvr>
                                        <p:cTn id="7" dur="1"/>
                                        <p:tgtEl>
                                          <p:spTgt spid="18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499"/>
                                          </p:stCondLst>
                                        </p:cTn>
                                        <p:tgtEl>
                                          <p:spTgt spid="184">
                                            <p:txEl>
                                              <p:pRg st="1" end="1"/>
                                            </p:txEl>
                                          </p:spTgt>
                                        </p:tgtEl>
                                        <p:attrNameLst>
                                          <p:attrName>style.visibility</p:attrName>
                                        </p:attrNameLst>
                                      </p:cBhvr>
                                      <p:to>
                                        <p:strVal val="visible"/>
                                      </p:to>
                                    </p:set>
                                    <p:animEffect transition="in" filter="fade">
                                      <p:cBhvr>
                                        <p:cTn id="11" dur="1"/>
                                        <p:tgtEl>
                                          <p:spTgt spid="18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1999"/>
                                          </p:stCondLst>
                                        </p:cTn>
                                        <p:tgtEl>
                                          <p:spTgt spid="184">
                                            <p:txEl>
                                              <p:pRg st="2" end="2"/>
                                            </p:txEl>
                                          </p:spTgt>
                                        </p:tgtEl>
                                        <p:attrNameLst>
                                          <p:attrName>style.visibility</p:attrName>
                                        </p:attrNameLst>
                                      </p:cBhvr>
                                      <p:to>
                                        <p:strVal val="visible"/>
                                      </p:to>
                                    </p:set>
                                    <p:animEffect transition="in" filter="fade">
                                      <p:cBhvr>
                                        <p:cTn id="15" dur="1"/>
                                        <p:tgtEl>
                                          <p:spTgt spid="184">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1999"/>
                                          </p:stCondLst>
                                        </p:cTn>
                                        <p:tgtEl>
                                          <p:spTgt spid="184">
                                            <p:txEl>
                                              <p:pRg st="3" end="3"/>
                                            </p:txEl>
                                          </p:spTgt>
                                        </p:tgtEl>
                                        <p:attrNameLst>
                                          <p:attrName>style.visibility</p:attrName>
                                        </p:attrNameLst>
                                      </p:cBhvr>
                                      <p:to>
                                        <p:strVal val="visible"/>
                                      </p:to>
                                    </p:set>
                                    <p:animEffect transition="in" filter="fade">
                                      <p:cBhvr>
                                        <p:cTn id="19" dur="1"/>
                                        <p:tgtEl>
                                          <p:spTgt spid="18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499"/>
                                          </p:stCondLst>
                                        </p:cTn>
                                        <p:tgtEl>
                                          <p:spTgt spid="184">
                                            <p:txEl>
                                              <p:pRg st="4" end="4"/>
                                            </p:txEl>
                                          </p:spTgt>
                                        </p:tgtEl>
                                        <p:attrNameLst>
                                          <p:attrName>style.visibility</p:attrName>
                                        </p:attrNameLst>
                                      </p:cBhvr>
                                      <p:to>
                                        <p:strVal val="visible"/>
                                      </p:to>
                                    </p:set>
                                    <p:animEffect transition="in" filter="fade">
                                      <p:cBhvr>
                                        <p:cTn id="24" dur="1"/>
                                        <p:tgtEl>
                                          <p:spTgt spid="184">
                                            <p:txEl>
                                              <p:pRg st="4" end="4"/>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1999"/>
                                          </p:stCondLst>
                                        </p:cTn>
                                        <p:tgtEl>
                                          <p:spTgt spid="184">
                                            <p:txEl>
                                              <p:pRg st="5" end="5"/>
                                            </p:txEl>
                                          </p:spTgt>
                                        </p:tgtEl>
                                        <p:attrNameLst>
                                          <p:attrName>style.visibility</p:attrName>
                                        </p:attrNameLst>
                                      </p:cBhvr>
                                      <p:to>
                                        <p:strVal val="visible"/>
                                      </p:to>
                                    </p:set>
                                    <p:animEffect transition="in" filter="fade">
                                      <p:cBhvr>
                                        <p:cTn id="28" dur="1"/>
                                        <p:tgtEl>
                                          <p:spTgt spid="184">
                                            <p:txEl>
                                              <p:pRg st="5" end="5"/>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1999"/>
                                          </p:stCondLst>
                                        </p:cTn>
                                        <p:tgtEl>
                                          <p:spTgt spid="184">
                                            <p:txEl>
                                              <p:pRg st="6" end="6"/>
                                            </p:txEl>
                                          </p:spTgt>
                                        </p:tgtEl>
                                        <p:attrNameLst>
                                          <p:attrName>style.visibility</p:attrName>
                                        </p:attrNameLst>
                                      </p:cBhvr>
                                      <p:to>
                                        <p:strVal val="visible"/>
                                      </p:to>
                                    </p:set>
                                    <p:animEffect transition="in" filter="fade">
                                      <p:cBhvr>
                                        <p:cTn id="32" dur="1"/>
                                        <p:tgtEl>
                                          <p:spTgt spid="184">
                                            <p:txEl>
                                              <p:pRg st="6" end="6"/>
                                            </p:txEl>
                                          </p:spTgt>
                                        </p:tgtEl>
                                      </p:cBhvr>
                                    </p:animEffect>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1999"/>
                                          </p:stCondLst>
                                        </p:cTn>
                                        <p:tgtEl>
                                          <p:spTgt spid="184">
                                            <p:txEl>
                                              <p:pRg st="7" end="7"/>
                                            </p:txEl>
                                          </p:spTgt>
                                        </p:tgtEl>
                                        <p:attrNameLst>
                                          <p:attrName>style.visibility</p:attrName>
                                        </p:attrNameLst>
                                      </p:cBhvr>
                                      <p:to>
                                        <p:strVal val="visible"/>
                                      </p:to>
                                    </p:set>
                                    <p:animEffect transition="in" filter="fade">
                                      <p:cBhvr>
                                        <p:cTn id="36" dur="1"/>
                                        <p:tgtEl>
                                          <p:spTgt spid="184">
                                            <p:txEl>
                                              <p:pRg st="7" end="7"/>
                                            </p:txEl>
                                          </p:spTgt>
                                        </p:tgtEl>
                                      </p:cBhvr>
                                    </p:animEffect>
                                  </p:childTnLst>
                                </p:cTn>
                              </p:par>
                            </p:childTnLst>
                          </p:cTn>
                        </p:par>
                        <p:par>
                          <p:cTn id="37" fill="hold">
                            <p:stCondLst>
                              <p:cond delay="6500"/>
                            </p:stCondLst>
                            <p:childTnLst>
                              <p:par>
                                <p:cTn id="38" presetID="10" presetClass="entr" presetSubtype="0" fill="hold" nodeType="afterEffect">
                                  <p:stCondLst>
                                    <p:cond delay="0"/>
                                  </p:stCondLst>
                                  <p:childTnLst>
                                    <p:set>
                                      <p:cBhvr>
                                        <p:cTn id="39" dur="1" fill="hold">
                                          <p:stCondLst>
                                            <p:cond delay="1999"/>
                                          </p:stCondLst>
                                        </p:cTn>
                                        <p:tgtEl>
                                          <p:spTgt spid="184">
                                            <p:txEl>
                                              <p:pRg st="8" end="8"/>
                                            </p:txEl>
                                          </p:spTgt>
                                        </p:tgtEl>
                                        <p:attrNameLst>
                                          <p:attrName>style.visibility</p:attrName>
                                        </p:attrNameLst>
                                      </p:cBhvr>
                                      <p:to>
                                        <p:strVal val="visible"/>
                                      </p:to>
                                    </p:set>
                                    <p:animEffect transition="in" filter="fade">
                                      <p:cBhvr>
                                        <p:cTn id="40" dur="1"/>
                                        <p:tgtEl>
                                          <p:spTgt spid="1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62000" y="457200"/>
            <a:ext cx="74676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Discretionary Items</a:t>
            </a:r>
          </a:p>
        </p:txBody>
      </p:sp>
      <p:sp>
        <p:nvSpPr>
          <p:cNvPr id="190" name="Shape 190"/>
          <p:cNvSpPr txBox="1">
            <a:spLocks noGrp="1"/>
          </p:cNvSpPr>
          <p:nvPr>
            <p:ph type="body" idx="1"/>
          </p:nvPr>
        </p:nvSpPr>
        <p:spPr>
          <a:xfrm>
            <a:off x="0" y="1371600"/>
            <a:ext cx="9144000" cy="4325112"/>
          </a:xfrm>
          <a:prstGeom prst="rect">
            <a:avLst/>
          </a:prstGeom>
          <a:noFill/>
          <a:ln>
            <a:noFill/>
          </a:ln>
        </p:spPr>
        <p:txBody>
          <a:bodyPr lIns="91425" tIns="45700" rIns="91425" bIns="45700" anchor="t" anchorCtr="0">
            <a:noAutofit/>
          </a:bodyPr>
          <a:lstStyle/>
          <a:p>
            <a:pPr marL="457200" marR="0" lvl="0" indent="-317500" algn="l" rtl="0">
              <a:spcBef>
                <a:spcPts val="300"/>
              </a:spcBef>
              <a:buClr>
                <a:schemeClr val="accent3"/>
              </a:buClr>
              <a:buSzPct val="145833"/>
              <a:buFont typeface="Arial"/>
              <a:buChar char="•"/>
            </a:pPr>
            <a:r>
              <a:rPr lang="en-US" sz="1600" b="1" i="0" u="none" strike="noStrike" cap="none" baseline="0" dirty="0">
                <a:solidFill>
                  <a:schemeClr val="dk1"/>
                </a:solidFill>
                <a:latin typeface="Georgia"/>
                <a:ea typeface="Georgia"/>
                <a:cs typeface="Georgia"/>
                <a:sym typeface="Georgia"/>
              </a:rPr>
              <a:t>Retreats/</a:t>
            </a:r>
            <a:r>
              <a:rPr lang="en-US" sz="1600" b="1" dirty="0"/>
              <a:t>Training (when legally required for clubs operations)</a:t>
            </a:r>
            <a:r>
              <a:rPr lang="en-US" sz="1600" b="1" i="0" u="none" strike="noStrike" cap="none" baseline="0" dirty="0">
                <a:solidFill>
                  <a:schemeClr val="dk1"/>
                </a:solidFill>
                <a:latin typeface="Georgia"/>
                <a:ea typeface="Georgia"/>
                <a:cs typeface="Georgia"/>
                <a:sym typeface="Georgia"/>
              </a:rPr>
              <a:t>: </a:t>
            </a:r>
          </a:p>
          <a:p>
            <a:pPr marL="914400" marR="0" lvl="1" indent="-317500" algn="l" rtl="0">
              <a:spcBef>
                <a:spcPts val="300"/>
              </a:spcBef>
              <a:buClr>
                <a:schemeClr val="accent2"/>
              </a:buClr>
              <a:buSzPct val="87500"/>
              <a:buFont typeface="Arial" pitchFamily="34" charset="0"/>
              <a:buChar char="•"/>
            </a:pPr>
            <a:r>
              <a:rPr lang="en-US" sz="1600" dirty="0">
                <a:solidFill>
                  <a:srgbClr val="351C75"/>
                </a:solidFill>
              </a:rPr>
              <a:t>All training must be held on campus and during the academic year. It must be open for any interested students to attend. However, the instructor may  set aside time to work exclusively with club leaders in addition to the public </a:t>
            </a:r>
            <a:r>
              <a:rPr lang="en-US" sz="1600" dirty="0" smtClean="0">
                <a:solidFill>
                  <a:srgbClr val="351C75"/>
                </a:solidFill>
              </a:rPr>
              <a:t>session.</a:t>
            </a:r>
          </a:p>
          <a:p>
            <a:pPr marL="914400" marR="0" lvl="1" indent="-317500" algn="l" rtl="0">
              <a:spcBef>
                <a:spcPts val="300"/>
              </a:spcBef>
              <a:buClr>
                <a:schemeClr val="accent2"/>
              </a:buClr>
              <a:buSzPct val="87500"/>
              <a:buFont typeface="Arial" pitchFamily="34" charset="0"/>
              <a:buChar char="•"/>
            </a:pPr>
            <a:r>
              <a:rPr lang="en-US" sz="1600" b="0" i="0" u="none" strike="noStrike" cap="none" baseline="0" dirty="0" smtClean="0">
                <a:solidFill>
                  <a:srgbClr val="351C75"/>
                </a:solidFill>
                <a:latin typeface="Georgia"/>
                <a:ea typeface="Georgia"/>
                <a:cs typeface="Georgia"/>
                <a:sym typeface="Georgia"/>
              </a:rPr>
              <a:t>Retreats </a:t>
            </a:r>
            <a:r>
              <a:rPr lang="en-US" sz="1600" b="0" i="0" u="none" strike="noStrike" cap="none" baseline="0" dirty="0">
                <a:solidFill>
                  <a:srgbClr val="351C75"/>
                </a:solidFill>
                <a:latin typeface="Georgia"/>
                <a:ea typeface="Georgia"/>
                <a:cs typeface="Georgia"/>
                <a:sym typeface="Georgia"/>
              </a:rPr>
              <a:t>are defined as off-campus, overnight trips that are intended to promote team bonding and understanding of the purpose of the </a:t>
            </a:r>
            <a:r>
              <a:rPr lang="en-US" sz="1600" b="0" i="0" u="none" strike="noStrike" cap="none" baseline="0" dirty="0" smtClean="0">
                <a:solidFill>
                  <a:srgbClr val="351C75"/>
                </a:solidFill>
                <a:latin typeface="Georgia"/>
                <a:ea typeface="Georgia"/>
                <a:cs typeface="Georgia"/>
                <a:sym typeface="Georgia"/>
              </a:rPr>
              <a:t>club</a:t>
            </a:r>
          </a:p>
          <a:p>
            <a:pPr marL="914400" marR="0" lvl="1" indent="-317500" algn="l" rtl="0">
              <a:spcBef>
                <a:spcPts val="300"/>
              </a:spcBef>
              <a:buClr>
                <a:schemeClr val="accent2"/>
              </a:buClr>
              <a:buSzPct val="87500"/>
              <a:buFont typeface="Arial" pitchFamily="34" charset="0"/>
              <a:buChar char="•"/>
            </a:pPr>
            <a:r>
              <a:rPr lang="en-US" sz="1600" b="0" i="0" u="none" strike="noStrike" cap="none" baseline="0" dirty="0" smtClean="0">
                <a:solidFill>
                  <a:srgbClr val="351C75"/>
                </a:solidFill>
                <a:latin typeface="Georgia"/>
                <a:ea typeface="Georgia"/>
                <a:cs typeface="Georgia"/>
                <a:sym typeface="Georgia"/>
              </a:rPr>
              <a:t>The </a:t>
            </a:r>
            <a:r>
              <a:rPr lang="en-US" sz="1600" b="0" i="0" u="none" strike="noStrike" cap="none" baseline="0" dirty="0">
                <a:solidFill>
                  <a:srgbClr val="351C75"/>
                </a:solidFill>
                <a:latin typeface="Georgia"/>
                <a:ea typeface="Georgia"/>
                <a:cs typeface="Georgia"/>
                <a:sym typeface="Georgia"/>
              </a:rPr>
              <a:t>Finance Board will not fund retreats that are reserved for specific individuals (ex: </a:t>
            </a:r>
            <a:r>
              <a:rPr lang="en-US" sz="1600" b="0" i="0" u="none" strike="noStrike" cap="none" baseline="0" dirty="0">
                <a:solidFill>
                  <a:srgbClr val="351C75"/>
                </a:solidFill>
              </a:rPr>
              <a:t>e-board) within the club</a:t>
            </a:r>
          </a:p>
          <a:p>
            <a:pPr marL="457200" marR="0" lvl="0" indent="-317500" algn="l" rtl="0">
              <a:spcBef>
                <a:spcPts val="300"/>
              </a:spcBef>
              <a:buClr>
                <a:schemeClr val="accent3"/>
              </a:buClr>
              <a:buSzPct val="145833"/>
              <a:buFont typeface="Arial"/>
              <a:buChar char="•"/>
            </a:pPr>
            <a:r>
              <a:rPr lang="en-US" sz="1600" b="1" i="0" u="none" strike="noStrike" cap="none" baseline="0" dirty="0">
                <a:solidFill>
                  <a:schemeClr val="dk1"/>
                </a:solidFill>
                <a:latin typeface="Georgia"/>
                <a:ea typeface="Georgia"/>
                <a:cs typeface="Georgia"/>
                <a:sym typeface="Georgia"/>
              </a:rPr>
              <a:t>Office Supplies (Publici</a:t>
            </a:r>
            <a:r>
              <a:rPr lang="en-US" sz="1600" b="1" dirty="0"/>
              <a:t>ty/Advertising)</a:t>
            </a:r>
          </a:p>
          <a:p>
            <a:pPr marL="914400" lvl="1" indent="-317500">
              <a:buSzPct val="87500"/>
            </a:pPr>
            <a:r>
              <a:rPr lang="en-US" sz="1600" b="0" i="0" u="none" strike="noStrike" cap="none" baseline="0" dirty="0" smtClean="0">
                <a:solidFill>
                  <a:srgbClr val="351C75"/>
                </a:solidFill>
                <a:latin typeface="Georgia"/>
                <a:ea typeface="Georgia"/>
                <a:cs typeface="Georgia"/>
                <a:sym typeface="Georgia"/>
              </a:rPr>
              <a:t>The </a:t>
            </a:r>
            <a:r>
              <a:rPr lang="en-US" sz="1600" b="0" i="0" u="none" strike="noStrike" cap="none" baseline="0" dirty="0">
                <a:solidFill>
                  <a:srgbClr val="351C75"/>
                </a:solidFill>
                <a:latin typeface="Georgia"/>
                <a:ea typeface="Georgia"/>
                <a:cs typeface="Georgia"/>
                <a:sym typeface="Georgia"/>
              </a:rPr>
              <a:t>Finance Board strongly recommends that all clubs take advantage of the resources available in the </a:t>
            </a:r>
            <a:r>
              <a:rPr lang="en-US" sz="1600" b="0" i="1" u="none" strike="noStrike" cap="none" baseline="0" dirty="0">
                <a:solidFill>
                  <a:srgbClr val="351C75"/>
                </a:solidFill>
                <a:latin typeface="Georgia"/>
                <a:ea typeface="Georgia"/>
                <a:cs typeface="Georgia"/>
                <a:sym typeface="Georgia"/>
              </a:rPr>
              <a:t>Club Resource Center</a:t>
            </a:r>
            <a:r>
              <a:rPr lang="en-US" sz="1600" b="0" i="0" u="none" strike="noStrike" cap="none" baseline="0" dirty="0">
                <a:solidFill>
                  <a:srgbClr val="351C75"/>
                </a:solidFill>
                <a:latin typeface="Georgia"/>
                <a:ea typeface="Georgia"/>
                <a:cs typeface="Georgia"/>
                <a:sym typeface="Georgia"/>
              </a:rPr>
              <a:t> (CRC), commonly known as the Romper Room, and in the Student Union </a:t>
            </a:r>
            <a:r>
              <a:rPr lang="en-US" sz="1600" b="0" i="0" u="none" strike="noStrike" cap="none" baseline="0" dirty="0" smtClean="0">
                <a:solidFill>
                  <a:srgbClr val="351C75"/>
                </a:solidFill>
                <a:latin typeface="Georgia"/>
                <a:ea typeface="Georgia"/>
                <a:cs typeface="Georgia"/>
                <a:sym typeface="Georgia"/>
              </a:rPr>
              <a:t>office</a:t>
            </a:r>
          </a:p>
          <a:p>
            <a:pPr marL="914400" lvl="1" indent="-317500">
              <a:buSzPct val="87500"/>
            </a:pPr>
            <a:r>
              <a:rPr lang="en-US" sz="1600" b="0" i="0" u="none" strike="noStrike" cap="none" baseline="0" dirty="0" smtClean="0">
                <a:solidFill>
                  <a:srgbClr val="351C75"/>
                </a:solidFill>
                <a:latin typeface="Georgia"/>
                <a:ea typeface="Georgia"/>
                <a:cs typeface="Georgia"/>
                <a:sym typeface="Georgia"/>
              </a:rPr>
              <a:t>For </a:t>
            </a:r>
            <a:r>
              <a:rPr lang="en-US" sz="1600" b="0" i="0" u="none" strike="noStrike" cap="none" baseline="0" dirty="0">
                <a:solidFill>
                  <a:srgbClr val="351C75"/>
                </a:solidFill>
                <a:latin typeface="Georgia"/>
                <a:ea typeface="Georgia"/>
                <a:cs typeface="Georgia"/>
                <a:sym typeface="Georgia"/>
              </a:rPr>
              <a:t>questions about office supplies or the </a:t>
            </a:r>
            <a:r>
              <a:rPr lang="en-US" sz="1600" b="0" i="0" u="none" strike="noStrike" cap="none" baseline="0" dirty="0" smtClean="0">
                <a:solidFill>
                  <a:srgbClr val="351C75"/>
                </a:solidFill>
                <a:latin typeface="Georgia"/>
                <a:ea typeface="Georgia"/>
                <a:cs typeface="Georgia"/>
                <a:sym typeface="Georgia"/>
              </a:rPr>
              <a:t>CRC or</a:t>
            </a:r>
            <a:r>
              <a:rPr lang="en-US" sz="1600" b="0" i="0" u="none" strike="noStrike" cap="none" dirty="0" smtClean="0">
                <a:solidFill>
                  <a:srgbClr val="351C75"/>
                </a:solidFill>
                <a:latin typeface="Georgia"/>
                <a:ea typeface="Georgia"/>
                <a:cs typeface="Georgia"/>
                <a:sym typeface="Georgia"/>
              </a:rPr>
              <a:t> to get access</a:t>
            </a:r>
            <a:r>
              <a:rPr lang="en-US" sz="1600" b="0" i="0" u="none" strike="noStrike" cap="none" baseline="0" dirty="0" smtClean="0">
                <a:solidFill>
                  <a:srgbClr val="351C75"/>
                </a:solidFill>
                <a:latin typeface="Georgia"/>
                <a:ea typeface="Georgia"/>
                <a:cs typeface="Georgia"/>
                <a:sym typeface="Georgia"/>
              </a:rPr>
              <a:t>, </a:t>
            </a:r>
            <a:r>
              <a:rPr lang="en-US" sz="1600" b="0" i="0" u="none" strike="noStrike" cap="none" baseline="0" dirty="0">
                <a:solidFill>
                  <a:srgbClr val="351C75"/>
                </a:solidFill>
                <a:latin typeface="Georgia"/>
                <a:ea typeface="Georgia"/>
                <a:cs typeface="Georgia"/>
                <a:sym typeface="Georgia"/>
              </a:rPr>
              <a:t>please contact the Student Union Secretary through </a:t>
            </a:r>
            <a:r>
              <a:rPr lang="en-US" sz="1600" b="0" i="0" u="sng" strike="noStrike" cap="none" baseline="0" dirty="0">
                <a:solidFill>
                  <a:srgbClr val="351C75"/>
                </a:solidFill>
                <a:latin typeface="Georgia"/>
                <a:ea typeface="Georgia"/>
                <a:cs typeface="Georgia"/>
                <a:sym typeface="Georgia"/>
                <a:hlinkClick r:id="rId3"/>
              </a:rPr>
              <a:t>secretary@brandeis.edu</a:t>
            </a:r>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500"/>
                                        <p:tgtEl>
                                          <p:spTgt spid="19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0">
                                            <p:txEl>
                                              <p:pRg st="1" end="1"/>
                                            </p:txEl>
                                          </p:spTgt>
                                        </p:tgtEl>
                                        <p:attrNameLst>
                                          <p:attrName>style.visibility</p:attrName>
                                        </p:attrNameLst>
                                      </p:cBhvr>
                                      <p:to>
                                        <p:strVal val="visible"/>
                                      </p:to>
                                    </p:set>
                                    <p:animEffect transition="in" filter="fade">
                                      <p:cBhvr>
                                        <p:cTn id="11" dur="2000"/>
                                        <p:tgtEl>
                                          <p:spTgt spid="190">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190">
                                            <p:txEl>
                                              <p:pRg st="2" end="2"/>
                                            </p:txEl>
                                          </p:spTgt>
                                        </p:tgtEl>
                                        <p:attrNameLst>
                                          <p:attrName>style.visibility</p:attrName>
                                        </p:attrNameLst>
                                      </p:cBhvr>
                                      <p:to>
                                        <p:strVal val="visible"/>
                                      </p:to>
                                    </p:set>
                                    <p:animEffect transition="in" filter="fade">
                                      <p:cBhvr>
                                        <p:cTn id="15" dur="2000"/>
                                        <p:tgtEl>
                                          <p:spTgt spid="190">
                                            <p:txEl>
                                              <p:pRg st="2" end="2"/>
                                            </p:txEl>
                                          </p:spTgt>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190">
                                            <p:txEl>
                                              <p:pRg st="3" end="3"/>
                                            </p:txEl>
                                          </p:spTgt>
                                        </p:tgtEl>
                                        <p:attrNameLst>
                                          <p:attrName>style.visibility</p:attrName>
                                        </p:attrNameLst>
                                      </p:cBhvr>
                                      <p:to>
                                        <p:strVal val="visible"/>
                                      </p:to>
                                    </p:set>
                                    <p:animEffect transition="in" filter="fade">
                                      <p:cBhvr>
                                        <p:cTn id="19" dur="2000"/>
                                        <p:tgtEl>
                                          <p:spTgt spid="190">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0">
                                            <p:txEl>
                                              <p:pRg st="4" end="4"/>
                                            </p:txEl>
                                          </p:spTgt>
                                        </p:tgtEl>
                                        <p:attrNameLst>
                                          <p:attrName>style.visibility</p:attrName>
                                        </p:attrNameLst>
                                      </p:cBhvr>
                                      <p:to>
                                        <p:strVal val="visible"/>
                                      </p:to>
                                    </p:set>
                                    <p:animEffect transition="in" filter="fade">
                                      <p:cBhvr>
                                        <p:cTn id="24" dur="500"/>
                                        <p:tgtEl>
                                          <p:spTgt spid="190">
                                            <p:txEl>
                                              <p:pRg st="4" end="4"/>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90">
                                            <p:txEl>
                                              <p:pRg st="5" end="5"/>
                                            </p:txEl>
                                          </p:spTgt>
                                        </p:tgtEl>
                                        <p:attrNameLst>
                                          <p:attrName>style.visibility</p:attrName>
                                        </p:attrNameLst>
                                      </p:cBhvr>
                                      <p:to>
                                        <p:strVal val="visible"/>
                                      </p:to>
                                    </p:set>
                                    <p:animEffect transition="in" filter="fade">
                                      <p:cBhvr>
                                        <p:cTn id="28" dur="2000"/>
                                        <p:tgtEl>
                                          <p:spTgt spid="190">
                                            <p:txEl>
                                              <p:pRg st="5" end="5"/>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90">
                                            <p:txEl>
                                              <p:pRg st="6" end="6"/>
                                            </p:txEl>
                                          </p:spTgt>
                                        </p:tgtEl>
                                        <p:attrNameLst>
                                          <p:attrName>style.visibility</p:attrName>
                                        </p:attrNameLst>
                                      </p:cBhvr>
                                      <p:to>
                                        <p:strVal val="visible"/>
                                      </p:to>
                                    </p:set>
                                    <p:animEffect transition="in" filter="fade">
                                      <p:cBhvr>
                                        <p:cTn id="32" dur="2000"/>
                                        <p:tgtEl>
                                          <p:spTgt spid="1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85800" y="426125"/>
            <a:ext cx="75438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Discretionary Items Continued</a:t>
            </a:r>
          </a:p>
        </p:txBody>
      </p:sp>
      <p:sp>
        <p:nvSpPr>
          <p:cNvPr id="196" name="Shape 196"/>
          <p:cNvSpPr txBox="1">
            <a:spLocks noGrp="1"/>
          </p:cNvSpPr>
          <p:nvPr>
            <p:ph type="body" idx="1"/>
          </p:nvPr>
        </p:nvSpPr>
        <p:spPr>
          <a:xfrm>
            <a:off x="0" y="1266450"/>
            <a:ext cx="9097799" cy="4903500"/>
          </a:xfrm>
          <a:prstGeom prst="rect">
            <a:avLst/>
          </a:prstGeom>
          <a:noFill/>
          <a:ln>
            <a:noFill/>
          </a:ln>
        </p:spPr>
        <p:txBody>
          <a:bodyPr lIns="91425" tIns="45700" rIns="91425" bIns="45700" anchor="t" anchorCtr="0">
            <a:noAutofit/>
          </a:bodyPr>
          <a:lstStyle/>
          <a:p>
            <a:pPr marL="457200" lvl="0" indent="-317500" rtl="0">
              <a:buClr>
                <a:schemeClr val="accent3"/>
              </a:buClr>
              <a:buSzPct val="145833"/>
              <a:buFont typeface="Arial"/>
              <a:buChar char="•"/>
            </a:pPr>
            <a:r>
              <a:rPr lang="en-US" sz="1600" b="1" dirty="0"/>
              <a:t>Admission Fee</a:t>
            </a:r>
          </a:p>
          <a:p>
            <a:pPr marL="914400" lvl="1" indent="-317500" rtl="0">
              <a:buClr>
                <a:srgbClr val="351C75"/>
              </a:buClr>
              <a:buSzPct val="87500"/>
              <a:buFont typeface="Courier New"/>
              <a:buChar char="o"/>
            </a:pPr>
            <a:r>
              <a:rPr lang="en-US" sz="1600" dirty="0">
                <a:solidFill>
                  <a:srgbClr val="351C75"/>
                </a:solidFill>
              </a:rPr>
              <a:t>Clubs </a:t>
            </a:r>
            <a:r>
              <a:rPr lang="en-US" sz="1600" b="1" dirty="0">
                <a:solidFill>
                  <a:srgbClr val="FF0000"/>
                </a:solidFill>
              </a:rPr>
              <a:t>CANNOT</a:t>
            </a:r>
            <a:r>
              <a:rPr lang="en-US" sz="1600" b="1" dirty="0">
                <a:solidFill>
                  <a:srgbClr val="351C75"/>
                </a:solidFill>
              </a:rPr>
              <a:t> </a:t>
            </a:r>
            <a:r>
              <a:rPr lang="en-US" sz="1600" dirty="0">
                <a:solidFill>
                  <a:srgbClr val="351C75"/>
                </a:solidFill>
              </a:rPr>
              <a:t>require that Brandeis undergraduate students pay admission into any Finance Board-funded events or for any Finance Board funded item </a:t>
            </a:r>
            <a:r>
              <a:rPr lang="en-US" sz="1600" b="1" dirty="0">
                <a:solidFill>
                  <a:srgbClr val="351C75"/>
                </a:solidFill>
              </a:rPr>
              <a:t>without prior Finance Board approval</a:t>
            </a:r>
          </a:p>
          <a:p>
            <a:pPr marL="914400" lvl="1" indent="-317500" rtl="0">
              <a:buClr>
                <a:srgbClr val="351C75"/>
              </a:buClr>
              <a:buSzPct val="87500"/>
              <a:buFont typeface="Courier New"/>
              <a:buChar char="o"/>
            </a:pPr>
            <a:r>
              <a:rPr lang="en-US" sz="1600" dirty="0">
                <a:solidFill>
                  <a:srgbClr val="351C75"/>
                </a:solidFill>
              </a:rPr>
              <a:t>Approval must be granted at the Marathon meeting.  Failure to comply will result in sanctions by the Finance </a:t>
            </a:r>
            <a:r>
              <a:rPr lang="en-US" sz="1600" dirty="0" smtClean="0">
                <a:solidFill>
                  <a:srgbClr val="351C75"/>
                </a:solidFill>
              </a:rPr>
              <a:t>Board.</a:t>
            </a:r>
            <a:endParaRPr lang="en-US" sz="1600" dirty="0">
              <a:solidFill>
                <a:srgbClr val="351C75"/>
              </a:solidFill>
            </a:endParaRPr>
          </a:p>
          <a:p>
            <a:pPr marL="914400" lvl="1" indent="-317500" rtl="0">
              <a:buClr>
                <a:srgbClr val="351C75"/>
              </a:buClr>
              <a:buSzPct val="87500"/>
              <a:buFont typeface="Courier New"/>
              <a:buChar char="o"/>
            </a:pPr>
            <a:r>
              <a:rPr lang="en-US" sz="1600" b="1" dirty="0">
                <a:solidFill>
                  <a:srgbClr val="351C75"/>
                </a:solidFill>
              </a:rPr>
              <a:t>Clubs may ask for suggested donations, </a:t>
            </a:r>
            <a:r>
              <a:rPr lang="en-US" sz="2000" b="1" u="sng" dirty="0">
                <a:solidFill>
                  <a:srgbClr val="351C75"/>
                </a:solidFill>
              </a:rPr>
              <a:t>but no undergraduate students should be forced to pay.</a:t>
            </a:r>
            <a:r>
              <a:rPr lang="en-US" sz="2000" b="1" dirty="0">
                <a:solidFill>
                  <a:srgbClr val="351C75"/>
                </a:solidFill>
              </a:rPr>
              <a:t> </a:t>
            </a:r>
            <a:r>
              <a:rPr lang="en-US" sz="2000" dirty="0">
                <a:solidFill>
                  <a:srgbClr val="351C75"/>
                </a:solidFill>
              </a:rPr>
              <a:t> </a:t>
            </a:r>
            <a:r>
              <a:rPr lang="en-US" sz="1600" dirty="0">
                <a:solidFill>
                  <a:srgbClr val="351C75"/>
                </a:solidFill>
              </a:rPr>
              <a:t>Non-Brandeis personnel may be charged without approval of the Finance Board for any amount</a:t>
            </a:r>
          </a:p>
          <a:p>
            <a:pPr marL="365760" marR="0" lvl="0" indent="-264160" algn="l" rtl="0">
              <a:spcBef>
                <a:spcPts val="300"/>
              </a:spcBef>
              <a:buClr>
                <a:schemeClr val="accent3"/>
              </a:buClr>
              <a:buSzPct val="127450"/>
              <a:buFont typeface="Arial"/>
              <a:buChar char="•"/>
            </a:pPr>
            <a:r>
              <a:rPr lang="en-US" sz="1700" b="1" i="0" u="none" strike="noStrike" cap="none" baseline="0" dirty="0">
                <a:solidFill>
                  <a:schemeClr val="dk1"/>
                </a:solidFill>
                <a:latin typeface="Georgia"/>
                <a:ea typeface="Georgia"/>
                <a:cs typeface="Georgia"/>
                <a:sym typeface="Georgia"/>
              </a:rPr>
              <a:t>Clothing</a:t>
            </a:r>
          </a:p>
          <a:p>
            <a:pPr marL="658368" marR="0" lvl="1" indent="-251968" algn="l" rtl="0">
              <a:spcBef>
                <a:spcPts val="300"/>
              </a:spcBef>
              <a:buClr>
                <a:schemeClr val="accent2"/>
              </a:buClr>
              <a:buSzPct val="127450"/>
              <a:buFont typeface="Arial"/>
              <a:buChar char="•"/>
            </a:pPr>
            <a:r>
              <a:rPr lang="en-US" sz="1700" dirty="0">
                <a:solidFill>
                  <a:srgbClr val="351C75"/>
                </a:solidFill>
              </a:rPr>
              <a:t>Clothes must be purchased from the "Custom Clothing Club" or a cheaper source</a:t>
            </a:r>
          </a:p>
          <a:p>
            <a:pPr marL="658368" marR="0" lvl="1" indent="-251968" algn="l" rtl="0">
              <a:spcBef>
                <a:spcPts val="300"/>
              </a:spcBef>
              <a:buClr>
                <a:schemeClr val="accent2"/>
              </a:buClr>
              <a:buSzPct val="135416"/>
              <a:buFont typeface="Arial"/>
              <a:buChar char="•"/>
            </a:pPr>
            <a:r>
              <a:rPr lang="en-US" sz="1600" dirty="0" smtClean="0">
                <a:solidFill>
                  <a:srgbClr val="351C75"/>
                </a:solidFill>
              </a:rPr>
              <a:t>T-Shirts </a:t>
            </a:r>
            <a:r>
              <a:rPr lang="en-US" sz="1600" dirty="0">
                <a:solidFill>
                  <a:srgbClr val="351C75"/>
                </a:solidFill>
              </a:rPr>
              <a:t>will ONLY be considered and MUST be distributed to the general Brandeis population</a:t>
            </a:r>
          </a:p>
          <a:p>
            <a:pPr marL="658368" marR="0" lvl="1" indent="-251968" algn="l" rtl="0">
              <a:spcBef>
                <a:spcPts val="300"/>
              </a:spcBef>
              <a:buClr>
                <a:schemeClr val="accent2"/>
              </a:buClr>
              <a:buSzPct val="135416"/>
              <a:buFont typeface="Arial"/>
              <a:buChar char="•"/>
            </a:pPr>
            <a:r>
              <a:rPr lang="en-US" sz="1600" dirty="0">
                <a:solidFill>
                  <a:srgbClr val="351C75"/>
                </a:solidFill>
              </a:rPr>
              <a:t>Designs are welcome, but remember the average designed shirt cost less than $8 per shirt</a:t>
            </a:r>
          </a:p>
          <a:p>
            <a:pPr marL="658368" marR="0" lvl="1" indent="-251968" algn="l" rtl="0">
              <a:spcBef>
                <a:spcPts val="300"/>
              </a:spcBef>
              <a:buClr>
                <a:schemeClr val="accent2"/>
              </a:buClr>
              <a:buSzPct val="127450"/>
              <a:buFont typeface="Arial"/>
              <a:buChar char="•"/>
            </a:pPr>
            <a:r>
              <a:rPr lang="en-US" sz="1700" b="0" i="0" u="none" strike="noStrike" cap="none" baseline="0" dirty="0">
                <a:solidFill>
                  <a:srgbClr val="351C75"/>
                </a:solidFill>
                <a:latin typeface="Georgia"/>
                <a:ea typeface="Georgia"/>
                <a:cs typeface="Georgia"/>
                <a:sym typeface="Georgia"/>
              </a:rPr>
              <a:t>Staff shirts may be considered under the discretion of the Finance Board, if</a:t>
            </a:r>
            <a:r>
              <a:rPr lang="en-US" sz="1700" dirty="0">
                <a:solidFill>
                  <a:srgbClr val="351C75"/>
                </a:solidFill>
              </a:rPr>
              <a:t> </a:t>
            </a:r>
            <a:r>
              <a:rPr lang="en-US" sz="1700" b="0" i="0" u="none" strike="noStrike" cap="none" baseline="0" dirty="0">
                <a:solidFill>
                  <a:srgbClr val="351C75"/>
                </a:solidFill>
                <a:latin typeface="Georgia"/>
                <a:ea typeface="Georgia"/>
                <a:cs typeface="Georgia"/>
                <a:sym typeface="Georgia"/>
              </a:rPr>
              <a:t>imperative to the purpose of the club. AND </a:t>
            </a:r>
            <a:r>
              <a:rPr lang="en-US" sz="1700" dirty="0">
                <a:solidFill>
                  <a:srgbClr val="351C75"/>
                </a:solidFill>
              </a:rPr>
              <a:t>are</a:t>
            </a:r>
            <a:r>
              <a:rPr lang="en-US" sz="1700" b="0" i="0" u="none" strike="noStrike" cap="none" baseline="0" dirty="0">
                <a:solidFill>
                  <a:srgbClr val="351C75"/>
                </a:solidFill>
                <a:latin typeface="Georgia"/>
                <a:ea typeface="Georgia"/>
                <a:cs typeface="Georgia"/>
                <a:sym typeface="Georgia"/>
              </a:rPr>
              <a:t> property of the club n</a:t>
            </a:r>
            <a:r>
              <a:rPr lang="en-US" sz="1700" dirty="0">
                <a:solidFill>
                  <a:srgbClr val="351C75"/>
                </a:solidFill>
              </a:rPr>
              <a:t>o</a:t>
            </a:r>
            <a:r>
              <a:rPr lang="en-US" sz="1700" b="0" i="0" u="none" strike="noStrike" cap="none" baseline="0" dirty="0">
                <a:solidFill>
                  <a:srgbClr val="351C75"/>
                </a:solidFill>
                <a:latin typeface="Georgia"/>
                <a:ea typeface="Georgia"/>
                <a:cs typeface="Georgia"/>
                <a:sym typeface="Georgia"/>
              </a:rPr>
              <a:t>t individuals</a:t>
            </a:r>
          </a:p>
          <a:p>
            <a:endParaRPr dirty="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1"/>
                                        <p:tgtEl>
                                          <p:spTgt spid="196">
                                            <p:txEl>
                                              <p:pRg st="0" end="0"/>
                                            </p:txEl>
                                          </p:spTgt>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1999"/>
                                          </p:stCondLst>
                                        </p:cTn>
                                        <p:tgtEl>
                                          <p:spTgt spid="196">
                                            <p:txEl>
                                              <p:pRg st="1" end="1"/>
                                            </p:txEl>
                                          </p:spTgt>
                                        </p:tgtEl>
                                        <p:attrNameLst>
                                          <p:attrName>style.visibility</p:attrName>
                                        </p:attrNameLst>
                                      </p:cBhvr>
                                      <p:to>
                                        <p:strVal val="visible"/>
                                      </p:to>
                                    </p:set>
                                    <p:animEffect transition="in" filter="fade">
                                      <p:cBhvr>
                                        <p:cTn id="11" dur="1"/>
                                        <p:tgtEl>
                                          <p:spTgt spid="196">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1999"/>
                                          </p:stCondLst>
                                        </p:cTn>
                                        <p:tgtEl>
                                          <p:spTgt spid="196">
                                            <p:txEl>
                                              <p:pRg st="2" end="2"/>
                                            </p:txEl>
                                          </p:spTgt>
                                        </p:tgtEl>
                                        <p:attrNameLst>
                                          <p:attrName>style.visibility</p:attrName>
                                        </p:attrNameLst>
                                      </p:cBhvr>
                                      <p:to>
                                        <p:strVal val="visible"/>
                                      </p:to>
                                    </p:set>
                                    <p:animEffect transition="in" filter="fade">
                                      <p:cBhvr>
                                        <p:cTn id="15" dur="1"/>
                                        <p:tgtEl>
                                          <p:spTgt spid="196">
                                            <p:txEl>
                                              <p:pRg st="2" end="2"/>
                                            </p:txEl>
                                          </p:spTgt>
                                        </p:tgtEl>
                                      </p:cBhvr>
                                    </p:animEffect>
                                  </p:childTnLst>
                                </p:cTn>
                              </p:par>
                            </p:childTnLst>
                          </p:cTn>
                        </p:par>
                        <p:par>
                          <p:cTn id="16" fill="hold">
                            <p:stCondLst>
                              <p:cond delay="4000"/>
                            </p:stCondLst>
                            <p:childTnLst>
                              <p:par>
                                <p:cTn id="17" presetID="10" presetClass="entr" presetSubtype="0" fill="hold" nodeType="afterEffect">
                                  <p:stCondLst>
                                    <p:cond delay="0"/>
                                  </p:stCondLst>
                                  <p:childTnLst>
                                    <p:set>
                                      <p:cBhvr>
                                        <p:cTn id="18" dur="1" fill="hold">
                                          <p:stCondLst>
                                            <p:cond delay="1999"/>
                                          </p:stCondLst>
                                        </p:cTn>
                                        <p:tgtEl>
                                          <p:spTgt spid="196">
                                            <p:txEl>
                                              <p:pRg st="3" end="3"/>
                                            </p:txEl>
                                          </p:spTgt>
                                        </p:tgtEl>
                                        <p:attrNameLst>
                                          <p:attrName>style.visibility</p:attrName>
                                        </p:attrNameLst>
                                      </p:cBhvr>
                                      <p:to>
                                        <p:strVal val="visible"/>
                                      </p:to>
                                    </p:set>
                                    <p:animEffect transition="in" filter="fade">
                                      <p:cBhvr>
                                        <p:cTn id="19" dur="1"/>
                                        <p:tgtEl>
                                          <p:spTgt spid="19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6">
                                            <p:txEl>
                                              <p:pRg st="4" end="4"/>
                                            </p:txEl>
                                          </p:spTgt>
                                        </p:tgtEl>
                                        <p:attrNameLst>
                                          <p:attrName>style.visibility</p:attrName>
                                        </p:attrNameLst>
                                      </p:cBhvr>
                                      <p:to>
                                        <p:strVal val="visible"/>
                                      </p:to>
                                    </p:set>
                                    <p:animEffect transition="in" filter="fade">
                                      <p:cBhvr>
                                        <p:cTn id="24" dur="1"/>
                                        <p:tgtEl>
                                          <p:spTgt spid="196">
                                            <p:txEl>
                                              <p:pRg st="4" end="4"/>
                                            </p:txEl>
                                          </p:spTgt>
                                        </p:tgtEl>
                                      </p:cBhvr>
                                    </p:animEffec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1999"/>
                                          </p:stCondLst>
                                        </p:cTn>
                                        <p:tgtEl>
                                          <p:spTgt spid="196">
                                            <p:txEl>
                                              <p:pRg st="5" end="5"/>
                                            </p:txEl>
                                          </p:spTgt>
                                        </p:tgtEl>
                                        <p:attrNameLst>
                                          <p:attrName>style.visibility</p:attrName>
                                        </p:attrNameLst>
                                      </p:cBhvr>
                                      <p:to>
                                        <p:strVal val="visible"/>
                                      </p:to>
                                    </p:set>
                                    <p:animEffect transition="in" filter="fade">
                                      <p:cBhvr>
                                        <p:cTn id="28" dur="1"/>
                                        <p:tgtEl>
                                          <p:spTgt spid="196">
                                            <p:txEl>
                                              <p:pRg st="5" end="5"/>
                                            </p:txEl>
                                          </p:spTgt>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1999"/>
                                          </p:stCondLst>
                                        </p:cTn>
                                        <p:tgtEl>
                                          <p:spTgt spid="196">
                                            <p:txEl>
                                              <p:pRg st="6" end="6"/>
                                            </p:txEl>
                                          </p:spTgt>
                                        </p:tgtEl>
                                        <p:attrNameLst>
                                          <p:attrName>style.visibility</p:attrName>
                                        </p:attrNameLst>
                                      </p:cBhvr>
                                      <p:to>
                                        <p:strVal val="visible"/>
                                      </p:to>
                                    </p:set>
                                    <p:animEffect transition="in" filter="fade">
                                      <p:cBhvr>
                                        <p:cTn id="32" dur="1"/>
                                        <p:tgtEl>
                                          <p:spTgt spid="196">
                                            <p:txEl>
                                              <p:pRg st="6" end="6"/>
                                            </p:txEl>
                                          </p:spTgt>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1999"/>
                                          </p:stCondLst>
                                        </p:cTn>
                                        <p:tgtEl>
                                          <p:spTgt spid="196">
                                            <p:txEl>
                                              <p:pRg st="7" end="7"/>
                                            </p:txEl>
                                          </p:spTgt>
                                        </p:tgtEl>
                                        <p:attrNameLst>
                                          <p:attrName>style.visibility</p:attrName>
                                        </p:attrNameLst>
                                      </p:cBhvr>
                                      <p:to>
                                        <p:strVal val="visible"/>
                                      </p:to>
                                    </p:set>
                                    <p:animEffect transition="in" filter="fade">
                                      <p:cBhvr>
                                        <p:cTn id="36" dur="1"/>
                                        <p:tgtEl>
                                          <p:spTgt spid="196">
                                            <p:txEl>
                                              <p:pRg st="7" end="7"/>
                                            </p:txEl>
                                          </p:spTgt>
                                        </p:tgtEl>
                                      </p:cBhvr>
                                    </p:animEffect>
                                  </p:childTnLst>
                                </p:cTn>
                              </p:par>
                            </p:childTnLst>
                          </p:cTn>
                        </p:par>
                        <p:par>
                          <p:cTn id="37" fill="hold">
                            <p:stCondLst>
                              <p:cond delay="6000"/>
                            </p:stCondLst>
                            <p:childTnLst>
                              <p:par>
                                <p:cTn id="38" presetID="10" presetClass="entr" presetSubtype="0" fill="hold" nodeType="afterEffect">
                                  <p:stCondLst>
                                    <p:cond delay="0"/>
                                  </p:stCondLst>
                                  <p:childTnLst>
                                    <p:set>
                                      <p:cBhvr>
                                        <p:cTn id="39" dur="1" fill="hold">
                                          <p:stCondLst>
                                            <p:cond delay="1999"/>
                                          </p:stCondLst>
                                        </p:cTn>
                                        <p:tgtEl>
                                          <p:spTgt spid="196">
                                            <p:txEl>
                                              <p:pRg st="8" end="8"/>
                                            </p:txEl>
                                          </p:spTgt>
                                        </p:tgtEl>
                                        <p:attrNameLst>
                                          <p:attrName>style.visibility</p:attrName>
                                        </p:attrNameLst>
                                      </p:cBhvr>
                                      <p:to>
                                        <p:strVal val="visible"/>
                                      </p:to>
                                    </p:set>
                                    <p:animEffect transition="in" filter="fade">
                                      <p:cBhvr>
                                        <p:cTn id="40" dur="1"/>
                                        <p:tgtEl>
                                          <p:spTgt spid="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914400" y="613200"/>
            <a:ext cx="7375050" cy="1066799"/>
          </a:xfrm>
          <a:prstGeom prst="rect">
            <a:avLst/>
          </a:prstGeom>
        </p:spPr>
        <p:txBody>
          <a:bodyPr lIns="91425" tIns="91425" rIns="91425" bIns="91425" anchor="ctr" anchorCtr="0">
            <a:noAutofit/>
          </a:bodyPr>
          <a:lstStyle/>
          <a:p>
            <a:pPr>
              <a:buNone/>
            </a:pPr>
            <a:r>
              <a:rPr lang="en-US" dirty="0"/>
              <a:t>Discretionary Items Continued</a:t>
            </a:r>
          </a:p>
        </p:txBody>
      </p:sp>
      <p:sp>
        <p:nvSpPr>
          <p:cNvPr id="202" name="Shape 202"/>
          <p:cNvSpPr txBox="1">
            <a:spLocks noGrp="1"/>
          </p:cNvSpPr>
          <p:nvPr>
            <p:ph type="body" idx="1"/>
          </p:nvPr>
        </p:nvSpPr>
        <p:spPr>
          <a:xfrm>
            <a:off x="59850" y="1528299"/>
            <a:ext cx="9141900" cy="4325099"/>
          </a:xfrm>
          <a:prstGeom prst="rect">
            <a:avLst/>
          </a:prstGeom>
        </p:spPr>
        <p:txBody>
          <a:bodyPr lIns="91425" tIns="91425" rIns="91425" bIns="91425" anchor="t" anchorCtr="0">
            <a:noAutofit/>
          </a:bodyPr>
          <a:lstStyle/>
          <a:p>
            <a:pPr marL="457200" lvl="0" indent="-336550" rtl="0">
              <a:buClr>
                <a:schemeClr val="accent3"/>
              </a:buClr>
              <a:buSzPct val="166666"/>
              <a:buFont typeface="Arial"/>
              <a:buChar char="•"/>
            </a:pPr>
            <a:r>
              <a:rPr lang="en-US" sz="1700" b="1" dirty="0"/>
              <a:t>Food </a:t>
            </a:r>
          </a:p>
          <a:p>
            <a:pPr marL="658368" lvl="1" indent="-277368" rtl="0">
              <a:buClr>
                <a:schemeClr val="accent2"/>
              </a:buClr>
              <a:buSzPct val="166666"/>
              <a:buFont typeface="Arial"/>
              <a:buChar char="•"/>
            </a:pPr>
            <a:r>
              <a:rPr lang="en-US" sz="1700" dirty="0">
                <a:solidFill>
                  <a:srgbClr val="351C75"/>
                </a:solidFill>
              </a:rPr>
              <a:t>The Finance Board will consider requests of food only when it is:</a:t>
            </a:r>
          </a:p>
          <a:p>
            <a:pPr marL="923544" lvl="2" indent="-250444" rtl="0">
              <a:buClr>
                <a:schemeClr val="accent1"/>
              </a:buClr>
              <a:buSzPct val="166666"/>
              <a:buFont typeface="Arial"/>
              <a:buChar char="•"/>
            </a:pPr>
            <a:r>
              <a:rPr lang="en-US" sz="1700" dirty="0">
                <a:solidFill>
                  <a:srgbClr val="351C75"/>
                </a:solidFill>
              </a:rPr>
              <a:t>Relevant to the purpose of a club</a:t>
            </a:r>
          </a:p>
          <a:p>
            <a:pPr marL="923544" lvl="2" indent="-250444" rtl="0">
              <a:buClr>
                <a:schemeClr val="accent1"/>
              </a:buClr>
              <a:buSzPct val="166666"/>
              <a:buFont typeface="Arial"/>
              <a:buChar char="•"/>
            </a:pPr>
            <a:r>
              <a:rPr lang="en-US" sz="1700" dirty="0">
                <a:solidFill>
                  <a:srgbClr val="351C75"/>
                </a:solidFill>
              </a:rPr>
              <a:t>Integral to the goal and structure of an event</a:t>
            </a:r>
          </a:p>
          <a:p>
            <a:pPr marL="923544" lvl="2" indent="-250444" rtl="0">
              <a:buClr>
                <a:schemeClr val="accent1"/>
              </a:buClr>
              <a:buSzPct val="166666"/>
              <a:buFont typeface="Arial"/>
              <a:buChar char="•"/>
            </a:pPr>
            <a:r>
              <a:rPr lang="en-US" sz="1700" dirty="0">
                <a:solidFill>
                  <a:srgbClr val="351C75"/>
                </a:solidFill>
              </a:rPr>
              <a:t>Must be a reasonable expenditure (avg. snacks $3/person &amp; meals $8/person)</a:t>
            </a:r>
          </a:p>
          <a:p>
            <a:pPr marL="923544" lvl="2" indent="-250444" rtl="0">
              <a:buClr>
                <a:schemeClr val="accent1"/>
              </a:buClr>
              <a:buSzPct val="166666"/>
              <a:buFont typeface="Arial"/>
              <a:buChar char="•"/>
            </a:pPr>
            <a:r>
              <a:rPr lang="en-US" sz="1700" dirty="0">
                <a:solidFill>
                  <a:srgbClr val="351C75"/>
                </a:solidFill>
              </a:rPr>
              <a:t>Must be open and advertised to all Brandeis </a:t>
            </a:r>
            <a:r>
              <a:rPr lang="en-US" sz="1700" dirty="0" smtClean="0">
                <a:solidFill>
                  <a:srgbClr val="351C75"/>
                </a:solidFill>
              </a:rPr>
              <a:t>students</a:t>
            </a:r>
          </a:p>
          <a:p>
            <a:pPr marL="658368" lvl="1" indent="-277368" rtl="0">
              <a:buClr>
                <a:schemeClr val="accent2"/>
              </a:buClr>
              <a:buSzPct val="166666"/>
              <a:buFont typeface="Arial"/>
              <a:buChar char="•"/>
            </a:pPr>
            <a:r>
              <a:rPr lang="en-US" sz="1700" dirty="0" smtClean="0">
                <a:solidFill>
                  <a:srgbClr val="351C75"/>
                </a:solidFill>
              </a:rPr>
              <a:t>The </a:t>
            </a:r>
            <a:r>
              <a:rPr lang="en-US" sz="1700" dirty="0">
                <a:solidFill>
                  <a:srgbClr val="351C75"/>
                </a:solidFill>
              </a:rPr>
              <a:t>relevancy must be conveyed at the Marathon meeting </a:t>
            </a:r>
          </a:p>
          <a:p>
            <a:pPr lvl="1" indent="-277368">
              <a:buSzPct val="166666"/>
            </a:pPr>
            <a:r>
              <a:rPr lang="en-US" sz="1700" dirty="0" smtClean="0">
                <a:solidFill>
                  <a:srgbClr val="351C75"/>
                </a:solidFill>
              </a:rPr>
              <a:t>We </a:t>
            </a:r>
            <a:r>
              <a:rPr lang="en-US" sz="1700" dirty="0">
                <a:solidFill>
                  <a:srgbClr val="351C75"/>
                </a:solidFill>
              </a:rPr>
              <a:t>will NOT fund food for general meetings. </a:t>
            </a:r>
          </a:p>
          <a:p>
            <a:pPr marL="365760" lvl="0" indent="-289560" rtl="0">
              <a:buClr>
                <a:schemeClr val="accent3"/>
              </a:buClr>
              <a:buSzPct val="166666"/>
              <a:buFont typeface="Arial"/>
              <a:buChar char="•"/>
            </a:pPr>
            <a:r>
              <a:rPr lang="en-US" sz="1700" b="1" dirty="0"/>
              <a:t>Other Categories not Mentioned</a:t>
            </a:r>
          </a:p>
          <a:p>
            <a:pPr marL="658368" lvl="1" indent="-277368">
              <a:buClr>
                <a:schemeClr val="accent2"/>
              </a:buClr>
              <a:buSzPct val="166666"/>
              <a:buFont typeface="Arial"/>
              <a:buChar char="•"/>
            </a:pPr>
            <a:r>
              <a:rPr lang="en-US" sz="1700" dirty="0">
                <a:solidFill>
                  <a:srgbClr val="351C75"/>
                </a:solidFill>
              </a:rPr>
              <a:t>The Finance Board will allocate at its own discretion for other </a:t>
            </a:r>
            <a:r>
              <a:rPr lang="en-US" sz="1700" dirty="0" smtClean="0">
                <a:solidFill>
                  <a:srgbClr val="351C75"/>
                </a:solidFill>
              </a:rPr>
              <a:t>categories</a:t>
            </a:r>
          </a:p>
          <a:p>
            <a:pPr lvl="1" indent="-277368">
              <a:buSzPct val="166666"/>
            </a:pPr>
            <a:r>
              <a:rPr lang="en-US" sz="1700" dirty="0" smtClean="0">
                <a:solidFill>
                  <a:srgbClr val="351C75"/>
                </a:solidFill>
              </a:rPr>
              <a:t>The custodial fee has increased to $250 (from last year’s $175). Be mindful of this when picking a location.</a:t>
            </a:r>
          </a:p>
          <a:p>
            <a:pPr lvl="2" indent="-277368">
              <a:buSzPct val="166666"/>
            </a:pPr>
            <a:r>
              <a:rPr lang="en-US" sz="1700" dirty="0" smtClean="0">
                <a:solidFill>
                  <a:srgbClr val="351C75"/>
                </a:solidFill>
              </a:rPr>
              <a:t>Places that MAY not require a custodial fee</a:t>
            </a:r>
            <a:r>
              <a:rPr lang="en-US" sz="1700" dirty="0">
                <a:solidFill>
                  <a:srgbClr val="351C75"/>
                </a:solidFill>
              </a:rPr>
              <a:t> </a:t>
            </a:r>
            <a:r>
              <a:rPr lang="en-US" sz="1700" dirty="0" smtClean="0">
                <a:solidFill>
                  <a:srgbClr val="351C75"/>
                </a:solidFill>
              </a:rPr>
              <a:t>- </a:t>
            </a:r>
            <a:r>
              <a:rPr lang="en-US" sz="1700" dirty="0" smtClean="0"/>
              <a:t>SCC</a:t>
            </a:r>
            <a:r>
              <a:rPr lang="en-US" sz="1700" dirty="0"/>
              <a:t>, Residence Hall Lounges, Intercultural Center</a:t>
            </a:r>
            <a:endParaRPr lang="en-US" sz="1700" dirty="0">
              <a:solidFill>
                <a:srgbClr val="351C75"/>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 calcmode="lin" valueType="num">
                                      <p:cBhvr additive="base">
                                        <p:cTn id="7" dur="500" fill="hold"/>
                                        <p:tgtEl>
                                          <p:spTgt spid="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anim calcmode="lin" valueType="num">
                                      <p:cBhvr additive="base">
                                        <p:cTn id="11" dur="1000" fill="hold"/>
                                        <p:tgtEl>
                                          <p:spTgt spid="202">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02">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202">
                                            <p:txEl>
                                              <p:pRg st="2" end="2"/>
                                            </p:txEl>
                                          </p:spTgt>
                                        </p:tgtEl>
                                        <p:attrNameLst>
                                          <p:attrName>style.visibility</p:attrName>
                                        </p:attrNameLst>
                                      </p:cBhvr>
                                      <p:to>
                                        <p:strVal val="visible"/>
                                      </p:to>
                                    </p:set>
                                    <p:animEffect transition="in" filter="dissolve">
                                      <p:cBhvr>
                                        <p:cTn id="16" dur="1000"/>
                                        <p:tgtEl>
                                          <p:spTgt spid="202">
                                            <p:txEl>
                                              <p:pRg st="2" end="2"/>
                                            </p:txEl>
                                          </p:spTgt>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202">
                                            <p:txEl>
                                              <p:pRg st="3" end="3"/>
                                            </p:txEl>
                                          </p:spTgt>
                                        </p:tgtEl>
                                        <p:attrNameLst>
                                          <p:attrName>style.visibility</p:attrName>
                                        </p:attrNameLst>
                                      </p:cBhvr>
                                      <p:to>
                                        <p:strVal val="visible"/>
                                      </p:to>
                                    </p:set>
                                    <p:animEffect transition="in" filter="dissolve">
                                      <p:cBhvr>
                                        <p:cTn id="20" dur="1000"/>
                                        <p:tgtEl>
                                          <p:spTgt spid="202">
                                            <p:txEl>
                                              <p:pRg st="3" end="3"/>
                                            </p:txEl>
                                          </p:spTgt>
                                        </p:tgtEl>
                                      </p:cBhvr>
                                    </p:animEffect>
                                  </p:childTnLst>
                                </p:cTn>
                              </p:par>
                            </p:childTnLst>
                          </p:cTn>
                        </p:par>
                        <p:par>
                          <p:cTn id="21" fill="hold">
                            <p:stCondLst>
                              <p:cond delay="3000"/>
                            </p:stCondLst>
                            <p:childTnLst>
                              <p:par>
                                <p:cTn id="22" presetID="9" presetClass="entr" presetSubtype="0" fill="hold" nodeType="afterEffect">
                                  <p:stCondLst>
                                    <p:cond delay="0"/>
                                  </p:stCondLst>
                                  <p:childTnLst>
                                    <p:set>
                                      <p:cBhvr>
                                        <p:cTn id="23" dur="1" fill="hold">
                                          <p:stCondLst>
                                            <p:cond delay="0"/>
                                          </p:stCondLst>
                                        </p:cTn>
                                        <p:tgtEl>
                                          <p:spTgt spid="202">
                                            <p:txEl>
                                              <p:pRg st="4" end="4"/>
                                            </p:txEl>
                                          </p:spTgt>
                                        </p:tgtEl>
                                        <p:attrNameLst>
                                          <p:attrName>style.visibility</p:attrName>
                                        </p:attrNameLst>
                                      </p:cBhvr>
                                      <p:to>
                                        <p:strVal val="visible"/>
                                      </p:to>
                                    </p:set>
                                    <p:animEffect transition="in" filter="dissolve">
                                      <p:cBhvr>
                                        <p:cTn id="24" dur="1000"/>
                                        <p:tgtEl>
                                          <p:spTgt spid="202">
                                            <p:txEl>
                                              <p:pRg st="4" end="4"/>
                                            </p:txEl>
                                          </p:spTgt>
                                        </p:tgtEl>
                                      </p:cBhvr>
                                    </p:animEffect>
                                  </p:childTnLst>
                                </p:cTn>
                              </p:par>
                            </p:childTnLst>
                          </p:cTn>
                        </p:par>
                        <p:par>
                          <p:cTn id="25" fill="hold">
                            <p:stCondLst>
                              <p:cond delay="4000"/>
                            </p:stCondLst>
                            <p:childTnLst>
                              <p:par>
                                <p:cTn id="26" presetID="9" presetClass="entr" presetSubtype="0" fill="hold" nodeType="afterEffect">
                                  <p:stCondLst>
                                    <p:cond delay="0"/>
                                  </p:stCondLst>
                                  <p:childTnLst>
                                    <p:set>
                                      <p:cBhvr>
                                        <p:cTn id="27" dur="1" fill="hold">
                                          <p:stCondLst>
                                            <p:cond delay="0"/>
                                          </p:stCondLst>
                                        </p:cTn>
                                        <p:tgtEl>
                                          <p:spTgt spid="202">
                                            <p:txEl>
                                              <p:pRg st="5" end="5"/>
                                            </p:txEl>
                                          </p:spTgt>
                                        </p:tgtEl>
                                        <p:attrNameLst>
                                          <p:attrName>style.visibility</p:attrName>
                                        </p:attrNameLst>
                                      </p:cBhvr>
                                      <p:to>
                                        <p:strVal val="visible"/>
                                      </p:to>
                                    </p:set>
                                    <p:animEffect transition="in" filter="dissolve">
                                      <p:cBhvr>
                                        <p:cTn id="28" dur="1000"/>
                                        <p:tgtEl>
                                          <p:spTgt spid="202">
                                            <p:txEl>
                                              <p:pRg st="5" end="5"/>
                                            </p:txEl>
                                          </p:spTgt>
                                        </p:tgtEl>
                                      </p:cBhvr>
                                    </p:animEffect>
                                  </p:childTnLst>
                                </p:cTn>
                              </p:par>
                            </p:childTnLst>
                          </p:cTn>
                        </p:par>
                        <p:par>
                          <p:cTn id="29" fill="hold">
                            <p:stCondLst>
                              <p:cond delay="5000"/>
                            </p:stCondLst>
                            <p:childTnLst>
                              <p:par>
                                <p:cTn id="30" presetID="9" presetClass="entr" presetSubtype="0" fill="hold" nodeType="afterEffect">
                                  <p:stCondLst>
                                    <p:cond delay="0"/>
                                  </p:stCondLst>
                                  <p:childTnLst>
                                    <p:set>
                                      <p:cBhvr>
                                        <p:cTn id="31" dur="1" fill="hold">
                                          <p:stCondLst>
                                            <p:cond delay="0"/>
                                          </p:stCondLst>
                                        </p:cTn>
                                        <p:tgtEl>
                                          <p:spTgt spid="202">
                                            <p:txEl>
                                              <p:pRg st="6" end="6"/>
                                            </p:txEl>
                                          </p:spTgt>
                                        </p:tgtEl>
                                        <p:attrNameLst>
                                          <p:attrName>style.visibility</p:attrName>
                                        </p:attrNameLst>
                                      </p:cBhvr>
                                      <p:to>
                                        <p:strVal val="visible"/>
                                      </p:to>
                                    </p:set>
                                    <p:animEffect transition="in" filter="dissolve">
                                      <p:cBhvr>
                                        <p:cTn id="32" dur="1000"/>
                                        <p:tgtEl>
                                          <p:spTgt spid="202">
                                            <p:txEl>
                                              <p:pRg st="6" end="6"/>
                                            </p:txEl>
                                          </p:spTgt>
                                        </p:tgtEl>
                                      </p:cBhvr>
                                    </p:animEffect>
                                  </p:childTnLst>
                                </p:cTn>
                              </p:par>
                            </p:childTnLst>
                          </p:cTn>
                        </p:par>
                        <p:par>
                          <p:cTn id="33" fill="hold">
                            <p:stCondLst>
                              <p:cond delay="6000"/>
                            </p:stCondLst>
                            <p:childTnLst>
                              <p:par>
                                <p:cTn id="34" presetID="9" presetClass="entr" presetSubtype="0" fill="hold" nodeType="afterEffect">
                                  <p:stCondLst>
                                    <p:cond delay="0"/>
                                  </p:stCondLst>
                                  <p:childTnLst>
                                    <p:set>
                                      <p:cBhvr>
                                        <p:cTn id="35" dur="1" fill="hold">
                                          <p:stCondLst>
                                            <p:cond delay="0"/>
                                          </p:stCondLst>
                                        </p:cTn>
                                        <p:tgtEl>
                                          <p:spTgt spid="202">
                                            <p:txEl>
                                              <p:pRg st="7" end="7"/>
                                            </p:txEl>
                                          </p:spTgt>
                                        </p:tgtEl>
                                        <p:attrNameLst>
                                          <p:attrName>style.visibility</p:attrName>
                                        </p:attrNameLst>
                                      </p:cBhvr>
                                      <p:to>
                                        <p:strVal val="visible"/>
                                      </p:to>
                                    </p:set>
                                    <p:animEffect transition="in" filter="dissolve">
                                      <p:cBhvr>
                                        <p:cTn id="36" dur="1000"/>
                                        <p:tgtEl>
                                          <p:spTgt spid="20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2">
                                            <p:txEl>
                                              <p:pRg st="8" end="8"/>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02">
                                            <p:txEl>
                                              <p:pRg st="9" end="9"/>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202">
                                            <p:txEl>
                                              <p:pRg st="10" end="10"/>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20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ctrTitle"/>
          </p:nvPr>
        </p:nvSpPr>
        <p:spPr>
          <a:xfrm>
            <a:off x="457200" y="2401886"/>
            <a:ext cx="8458200" cy="1470000"/>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Trebuchet MS"/>
              <a:buNone/>
            </a:pPr>
            <a:r>
              <a:rPr lang="en-US" sz="4400" b="0" i="0" u="none" strike="noStrike" cap="none" baseline="0" dirty="0">
                <a:solidFill>
                  <a:schemeClr val="lt1"/>
                </a:solidFill>
                <a:latin typeface="Trebuchet MS"/>
                <a:ea typeface="Trebuchet MS"/>
                <a:cs typeface="Trebuchet MS"/>
                <a:sym typeface="Trebuchet MS"/>
              </a:rPr>
              <a:t>Everyone Still With US???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down)">
                                      <p:cBhvr>
                                        <p:cTn id="7" dur="580">
                                          <p:stCondLst>
                                            <p:cond delay="0"/>
                                          </p:stCondLst>
                                        </p:cTn>
                                        <p:tgtEl>
                                          <p:spTgt spid="207"/>
                                        </p:tgtEl>
                                      </p:cBhvr>
                                    </p:animEffect>
                                    <p:anim calcmode="lin" valueType="num">
                                      <p:cBhvr>
                                        <p:cTn id="8" dur="1822" tmFilter="0,0; 0.14,0.36; 0.43,0.73; 0.71,0.91; 1.0,1.0">
                                          <p:stCondLst>
                                            <p:cond delay="0"/>
                                          </p:stCondLst>
                                        </p:cTn>
                                        <p:tgtEl>
                                          <p:spTgt spid="20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7"/>
                                        </p:tgtEl>
                                        <p:attrNameLst>
                                          <p:attrName>ppt_y</p:attrName>
                                        </p:attrNameLst>
                                      </p:cBhvr>
                                      <p:tavLst>
                                        <p:tav tm="0" fmla="#ppt_y-sin(pi*$)/81">
                                          <p:val>
                                            <p:fltVal val="0"/>
                                          </p:val>
                                        </p:tav>
                                        <p:tav tm="100000">
                                          <p:val>
                                            <p:fltVal val="1"/>
                                          </p:val>
                                        </p:tav>
                                      </p:tavLst>
                                    </p:anim>
                                    <p:animScale>
                                      <p:cBhvr>
                                        <p:cTn id="13" dur="26">
                                          <p:stCondLst>
                                            <p:cond delay="650"/>
                                          </p:stCondLst>
                                        </p:cTn>
                                        <p:tgtEl>
                                          <p:spTgt spid="207"/>
                                        </p:tgtEl>
                                      </p:cBhvr>
                                      <p:to x="100000" y="60000"/>
                                    </p:animScale>
                                    <p:animScale>
                                      <p:cBhvr>
                                        <p:cTn id="14" dur="166" decel="50000">
                                          <p:stCondLst>
                                            <p:cond delay="676"/>
                                          </p:stCondLst>
                                        </p:cTn>
                                        <p:tgtEl>
                                          <p:spTgt spid="207"/>
                                        </p:tgtEl>
                                      </p:cBhvr>
                                      <p:to x="100000" y="100000"/>
                                    </p:animScale>
                                    <p:animScale>
                                      <p:cBhvr>
                                        <p:cTn id="15" dur="26">
                                          <p:stCondLst>
                                            <p:cond delay="1312"/>
                                          </p:stCondLst>
                                        </p:cTn>
                                        <p:tgtEl>
                                          <p:spTgt spid="207"/>
                                        </p:tgtEl>
                                      </p:cBhvr>
                                      <p:to x="100000" y="80000"/>
                                    </p:animScale>
                                    <p:animScale>
                                      <p:cBhvr>
                                        <p:cTn id="16" dur="166" decel="50000">
                                          <p:stCondLst>
                                            <p:cond delay="1338"/>
                                          </p:stCondLst>
                                        </p:cTn>
                                        <p:tgtEl>
                                          <p:spTgt spid="207"/>
                                        </p:tgtEl>
                                      </p:cBhvr>
                                      <p:to x="100000" y="100000"/>
                                    </p:animScale>
                                    <p:animScale>
                                      <p:cBhvr>
                                        <p:cTn id="17" dur="26">
                                          <p:stCondLst>
                                            <p:cond delay="1642"/>
                                          </p:stCondLst>
                                        </p:cTn>
                                        <p:tgtEl>
                                          <p:spTgt spid="207"/>
                                        </p:tgtEl>
                                      </p:cBhvr>
                                      <p:to x="100000" y="90000"/>
                                    </p:animScale>
                                    <p:animScale>
                                      <p:cBhvr>
                                        <p:cTn id="18" dur="166" decel="50000">
                                          <p:stCondLst>
                                            <p:cond delay="1668"/>
                                          </p:stCondLst>
                                        </p:cTn>
                                        <p:tgtEl>
                                          <p:spTgt spid="207"/>
                                        </p:tgtEl>
                                      </p:cBhvr>
                                      <p:to x="100000" y="100000"/>
                                    </p:animScale>
                                    <p:animScale>
                                      <p:cBhvr>
                                        <p:cTn id="19" dur="26">
                                          <p:stCondLst>
                                            <p:cond delay="1808"/>
                                          </p:stCondLst>
                                        </p:cTn>
                                        <p:tgtEl>
                                          <p:spTgt spid="207"/>
                                        </p:tgtEl>
                                      </p:cBhvr>
                                      <p:to x="100000" y="95000"/>
                                    </p:animScale>
                                    <p:animScale>
                                      <p:cBhvr>
                                        <p:cTn id="20" dur="166" decel="50000">
                                          <p:stCondLst>
                                            <p:cond delay="1834"/>
                                          </p:stCondLst>
                                        </p:cTn>
                                        <p:tgtEl>
                                          <p:spTgt spid="20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85800" y="228600"/>
            <a:ext cx="7580376"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Restricted </a:t>
            </a:r>
            <a:r>
              <a:rPr lang="en-US" sz="4000" b="0" i="0" u="none" strike="noStrike" cap="none" baseline="0" dirty="0" smtClean="0">
                <a:solidFill>
                  <a:schemeClr val="dk2"/>
                </a:solidFill>
                <a:latin typeface="Trebuchet MS"/>
                <a:ea typeface="Trebuchet MS"/>
                <a:cs typeface="Trebuchet MS"/>
                <a:sym typeface="Trebuchet MS"/>
              </a:rPr>
              <a:t>Items</a:t>
            </a:r>
            <a:endParaRPr lang="en-US" sz="4000" b="0" i="0" u="none" strike="noStrike" cap="none" baseline="0" dirty="0">
              <a:solidFill>
                <a:schemeClr val="dk2"/>
              </a:solidFill>
              <a:latin typeface="Trebuchet MS"/>
              <a:ea typeface="Trebuchet MS"/>
              <a:cs typeface="Trebuchet MS"/>
              <a:sym typeface="Trebuchet MS"/>
            </a:endParaRPr>
          </a:p>
        </p:txBody>
      </p:sp>
      <p:sp>
        <p:nvSpPr>
          <p:cNvPr id="213" name="Shape 213"/>
          <p:cNvSpPr txBox="1">
            <a:spLocks noGrp="1"/>
          </p:cNvSpPr>
          <p:nvPr>
            <p:ph type="body" idx="1"/>
          </p:nvPr>
        </p:nvSpPr>
        <p:spPr>
          <a:xfrm>
            <a:off x="76200" y="1371600"/>
            <a:ext cx="9082200" cy="5450099"/>
          </a:xfrm>
          <a:prstGeom prst="rect">
            <a:avLst/>
          </a:prstGeom>
          <a:noFill/>
          <a:ln>
            <a:noFill/>
          </a:ln>
        </p:spPr>
        <p:txBody>
          <a:bodyPr lIns="91425" tIns="45700" rIns="91425" bIns="45700" anchor="t" anchorCtr="0">
            <a:noAutofit/>
          </a:bodyPr>
          <a:lstStyle/>
          <a:p>
            <a:pPr marL="457200" marR="0" lvl="0" indent="-342900" algn="l" rtl="0">
              <a:spcBef>
                <a:spcPts val="300"/>
              </a:spcBef>
              <a:buClr>
                <a:schemeClr val="accent3"/>
              </a:buClr>
              <a:buSzPct val="166666"/>
              <a:buFont typeface="Arial"/>
              <a:buChar char="•"/>
            </a:pPr>
            <a:r>
              <a:rPr lang="en-US" sz="1800" b="1" dirty="0" smtClean="0"/>
              <a:t>Exclusive Events</a:t>
            </a:r>
            <a:endParaRPr lang="en-US" sz="1800" b="1" dirty="0"/>
          </a:p>
          <a:p>
            <a:pPr marL="914400" marR="0" lvl="1" indent="-342900" algn="l" rtl="0">
              <a:spcBef>
                <a:spcPts val="300"/>
              </a:spcBef>
              <a:buClr>
                <a:schemeClr val="accent2"/>
              </a:buClr>
              <a:buSzPct val="100000"/>
              <a:buFont typeface="Arial" pitchFamily="34" charset="0"/>
              <a:buChar char="•"/>
            </a:pPr>
            <a:r>
              <a:rPr lang="en-US" sz="1800" dirty="0">
                <a:solidFill>
                  <a:srgbClr val="351C75"/>
                </a:solidFill>
              </a:rPr>
              <a:t>All events must be open to the </a:t>
            </a:r>
            <a:r>
              <a:rPr lang="en-US" sz="1800" b="1" u="sng" dirty="0">
                <a:solidFill>
                  <a:srgbClr val="351C75"/>
                </a:solidFill>
              </a:rPr>
              <a:t>whole</a:t>
            </a:r>
            <a:r>
              <a:rPr lang="en-US" sz="1800" dirty="0">
                <a:solidFill>
                  <a:srgbClr val="351C75"/>
                </a:solidFill>
              </a:rPr>
              <a:t> Brandeis community</a:t>
            </a:r>
          </a:p>
          <a:p>
            <a:pPr marL="457200" marR="0" lvl="0" indent="-342900" algn="l" rtl="0">
              <a:spcBef>
                <a:spcPts val="300"/>
              </a:spcBef>
              <a:buClr>
                <a:schemeClr val="accent3"/>
              </a:buClr>
              <a:buSzPct val="166666"/>
              <a:buFont typeface="Arial"/>
              <a:buChar char="•"/>
            </a:pPr>
            <a:r>
              <a:rPr lang="en-US" sz="1800" b="1" i="0" u="none" strike="noStrike" cap="none" baseline="0" dirty="0">
                <a:solidFill>
                  <a:schemeClr val="dk1"/>
                </a:solidFill>
                <a:latin typeface="Georgia"/>
                <a:ea typeface="Georgia"/>
                <a:cs typeface="Georgia"/>
                <a:sym typeface="Georgia"/>
              </a:rPr>
              <a:t>Retroactive requests: </a:t>
            </a:r>
          </a:p>
          <a:p>
            <a:pPr marL="914400" marR="0" lvl="1" indent="-342900" algn="l" rtl="0">
              <a:spcBef>
                <a:spcPts val="300"/>
              </a:spcBef>
              <a:buClr>
                <a:schemeClr val="accent2"/>
              </a:buClr>
              <a:buSzPct val="100000"/>
              <a:buFont typeface="Arial" pitchFamily="34" charset="0"/>
              <a:buChar char="•"/>
            </a:pPr>
            <a:r>
              <a:rPr lang="en-US" sz="1800" b="0" i="0" u="none" strike="noStrike" cap="none" baseline="0" dirty="0">
                <a:solidFill>
                  <a:srgbClr val="351C75"/>
                </a:solidFill>
                <a:latin typeface="Georgia"/>
                <a:ea typeface="Georgia"/>
                <a:cs typeface="Georgia"/>
                <a:sym typeface="Georgia"/>
              </a:rPr>
              <a:t>A retroactive request is a request for reimbursement of money spent on an expense by a club before receiving the Finance Board approval (i.e. you  spent money  over the summer for a club and you want a reimbursement)</a:t>
            </a:r>
          </a:p>
          <a:p>
            <a:pPr marL="457200" marR="0" lvl="0" indent="-342900" algn="l" rtl="0">
              <a:spcBef>
                <a:spcPts val="300"/>
              </a:spcBef>
              <a:buClr>
                <a:schemeClr val="accent3"/>
              </a:buClr>
              <a:buSzPct val="166666"/>
              <a:buFont typeface="Arial"/>
              <a:buChar char="•"/>
            </a:pPr>
            <a:r>
              <a:rPr lang="en-US" sz="1800" b="1" i="0" u="none" strike="noStrike" cap="none" baseline="0" dirty="0">
                <a:solidFill>
                  <a:schemeClr val="dk1"/>
                </a:solidFill>
                <a:latin typeface="Georgia"/>
                <a:ea typeface="Georgia"/>
                <a:cs typeface="Georgia"/>
                <a:sym typeface="Georgia"/>
              </a:rPr>
              <a:t>Personal properties: </a:t>
            </a:r>
          </a:p>
          <a:p>
            <a:pPr marL="914400" marR="0" lvl="1" indent="-342900" algn="l" rtl="0">
              <a:spcBef>
                <a:spcPts val="300"/>
              </a:spcBef>
              <a:buClr>
                <a:schemeClr val="accent2"/>
              </a:buClr>
              <a:buSzPct val="100000"/>
              <a:buFont typeface="Arial" pitchFamily="34" charset="0"/>
              <a:buChar char="•"/>
            </a:pPr>
            <a:r>
              <a:rPr lang="en-US" sz="1800" b="0" i="0" u="none" strike="noStrike" cap="none" baseline="0" dirty="0">
                <a:solidFill>
                  <a:srgbClr val="351C75"/>
                </a:solidFill>
                <a:latin typeface="Georgia"/>
                <a:ea typeface="Georgia"/>
                <a:cs typeface="Georgia"/>
                <a:sym typeface="Georgia"/>
              </a:rPr>
              <a:t>Personal properties are expenses for items that will not be kept by the club but rather distributed to </a:t>
            </a:r>
            <a:r>
              <a:rPr lang="en-US" sz="1800" b="0" i="0" u="none" strike="noStrike" cap="none" baseline="0" dirty="0" smtClean="0">
                <a:solidFill>
                  <a:srgbClr val="351C75"/>
                </a:solidFill>
                <a:latin typeface="Georgia"/>
                <a:ea typeface="Georgia"/>
                <a:cs typeface="Georgia"/>
                <a:sym typeface="Georgia"/>
              </a:rPr>
              <a:t>individuals. </a:t>
            </a:r>
          </a:p>
          <a:p>
            <a:pPr marL="457200" marR="0" lvl="0" indent="-342900" algn="l" rtl="0">
              <a:spcBef>
                <a:spcPts val="300"/>
              </a:spcBef>
              <a:buClr>
                <a:schemeClr val="accent3"/>
              </a:buClr>
              <a:buSzPct val="166666"/>
              <a:buFont typeface="Arial"/>
              <a:buChar char="•"/>
            </a:pPr>
            <a:r>
              <a:rPr lang="en-US" sz="1800" b="1" i="0" u="none" strike="noStrike" cap="none" baseline="0" dirty="0" smtClean="0">
                <a:solidFill>
                  <a:schemeClr val="dk1"/>
                </a:solidFill>
                <a:latin typeface="Georgia"/>
                <a:ea typeface="Georgia"/>
                <a:cs typeface="Georgia"/>
                <a:sym typeface="Georgia"/>
              </a:rPr>
              <a:t>Fundraising costs</a:t>
            </a:r>
          </a:p>
          <a:p>
            <a:pPr marL="914400" marR="0" lvl="1" indent="-342900" algn="l" rtl="0">
              <a:spcBef>
                <a:spcPts val="300"/>
              </a:spcBef>
              <a:buClr>
                <a:schemeClr val="accent2"/>
              </a:buClr>
              <a:buSzPct val="100000"/>
              <a:buFont typeface="Arial" pitchFamily="34" charset="0"/>
              <a:buChar char="•"/>
            </a:pPr>
            <a:r>
              <a:rPr lang="en-US" sz="1800" b="0" i="0" u="none" strike="noStrike" cap="none" baseline="0" dirty="0" smtClean="0">
                <a:solidFill>
                  <a:srgbClr val="351C75"/>
                </a:solidFill>
                <a:latin typeface="Georgia"/>
                <a:ea typeface="Georgia"/>
                <a:cs typeface="Georgia"/>
                <a:sym typeface="Georgia"/>
              </a:rPr>
              <a:t>The </a:t>
            </a:r>
            <a:r>
              <a:rPr lang="en-US" sz="1800" b="0" i="0" u="none" strike="noStrike" cap="none" baseline="0" dirty="0">
                <a:solidFill>
                  <a:srgbClr val="351C75"/>
                </a:solidFill>
                <a:latin typeface="Georgia"/>
                <a:ea typeface="Georgia"/>
                <a:cs typeface="Georgia"/>
                <a:sym typeface="Georgia"/>
              </a:rPr>
              <a:t>Finance Board does</a:t>
            </a:r>
            <a:r>
              <a:rPr lang="en-US" sz="1800" b="1" i="0" u="none" strike="noStrike" cap="none" baseline="0" dirty="0">
                <a:solidFill>
                  <a:srgbClr val="351C75"/>
                </a:solidFill>
                <a:latin typeface="Georgia"/>
                <a:ea typeface="Georgia"/>
                <a:cs typeface="Georgia"/>
                <a:sym typeface="Georgia"/>
              </a:rPr>
              <a:t> </a:t>
            </a:r>
            <a:r>
              <a:rPr lang="en-US" sz="1800" b="1" dirty="0">
                <a:solidFill>
                  <a:srgbClr val="351C75"/>
                </a:solidFill>
              </a:rPr>
              <a:t>NOT</a:t>
            </a:r>
            <a:r>
              <a:rPr lang="en-US" sz="1800" b="0" i="0" u="none" strike="noStrike" cap="none" baseline="0" dirty="0">
                <a:solidFill>
                  <a:srgbClr val="351C75"/>
                </a:solidFill>
                <a:latin typeface="Georgia"/>
                <a:ea typeface="Georgia"/>
                <a:cs typeface="Georgia"/>
                <a:sym typeface="Georgia"/>
              </a:rPr>
              <a:t> provide</a:t>
            </a:r>
            <a:r>
              <a:rPr lang="en-US" sz="1800" dirty="0">
                <a:solidFill>
                  <a:srgbClr val="351C75"/>
                </a:solidFill>
              </a:rPr>
              <a:t> funding t</a:t>
            </a:r>
            <a:r>
              <a:rPr lang="en-US" sz="1800" b="0" i="0" u="none" strike="noStrike" cap="none" baseline="0" dirty="0">
                <a:solidFill>
                  <a:srgbClr val="351C75"/>
                </a:solidFill>
                <a:latin typeface="Georgia"/>
                <a:ea typeface="Georgia"/>
                <a:cs typeface="Georgia"/>
                <a:sym typeface="Georgia"/>
              </a:rPr>
              <a:t>o allow for clubs to fundraise</a:t>
            </a:r>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2000"/>
                                        <p:tgtEl>
                                          <p:spTgt spid="21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animEffect transition="in" filter="fade">
                                      <p:cBhvr>
                                        <p:cTn id="11" dur="2000"/>
                                        <p:tgtEl>
                                          <p:spTgt spid="21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13">
                                            <p:txEl>
                                              <p:pRg st="2" end="2"/>
                                            </p:txEl>
                                          </p:spTgt>
                                        </p:tgtEl>
                                        <p:attrNameLst>
                                          <p:attrName>style.visibility</p:attrName>
                                        </p:attrNameLst>
                                      </p:cBhvr>
                                      <p:to>
                                        <p:strVal val="visible"/>
                                      </p:to>
                                    </p:set>
                                    <p:animEffect transition="in" filter="fade">
                                      <p:cBhvr>
                                        <p:cTn id="16" dur="2000"/>
                                        <p:tgtEl>
                                          <p:spTgt spid="213">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13">
                                            <p:txEl>
                                              <p:pRg st="3" end="3"/>
                                            </p:txEl>
                                          </p:spTgt>
                                        </p:tgtEl>
                                        <p:attrNameLst>
                                          <p:attrName>style.visibility</p:attrName>
                                        </p:attrNameLst>
                                      </p:cBhvr>
                                      <p:to>
                                        <p:strVal val="visible"/>
                                      </p:to>
                                    </p:set>
                                    <p:animEffect transition="in" filter="fade">
                                      <p:cBhvr>
                                        <p:cTn id="20" dur="2000"/>
                                        <p:tgtEl>
                                          <p:spTgt spid="2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3">
                                            <p:txEl>
                                              <p:pRg st="4" end="4"/>
                                            </p:txEl>
                                          </p:spTgt>
                                        </p:tgtEl>
                                        <p:attrNameLst>
                                          <p:attrName>style.visibility</p:attrName>
                                        </p:attrNameLst>
                                      </p:cBhvr>
                                      <p:to>
                                        <p:strVal val="visible"/>
                                      </p:to>
                                    </p:set>
                                    <p:animEffect transition="in" filter="fade">
                                      <p:cBhvr>
                                        <p:cTn id="25" dur="2000"/>
                                        <p:tgtEl>
                                          <p:spTgt spid="213">
                                            <p:txEl>
                                              <p:pRg st="4" end="4"/>
                                            </p:txEl>
                                          </p:spTgt>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13">
                                            <p:txEl>
                                              <p:pRg st="5" end="5"/>
                                            </p:txEl>
                                          </p:spTgt>
                                        </p:tgtEl>
                                        <p:attrNameLst>
                                          <p:attrName>style.visibility</p:attrName>
                                        </p:attrNameLst>
                                      </p:cBhvr>
                                      <p:to>
                                        <p:strVal val="visible"/>
                                      </p:to>
                                    </p:set>
                                    <p:animEffect transition="in" filter="fade">
                                      <p:cBhvr>
                                        <p:cTn id="29" dur="2000"/>
                                        <p:tgtEl>
                                          <p:spTgt spid="21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3">
                                            <p:txEl>
                                              <p:pRg st="6" end="6"/>
                                            </p:txEl>
                                          </p:spTgt>
                                        </p:tgtEl>
                                        <p:attrNameLst>
                                          <p:attrName>style.visibility</p:attrName>
                                        </p:attrNameLst>
                                      </p:cBhvr>
                                      <p:to>
                                        <p:strVal val="visible"/>
                                      </p:to>
                                    </p:set>
                                    <p:animEffect transition="in" filter="fade">
                                      <p:cBhvr>
                                        <p:cTn id="34" dur="2000"/>
                                        <p:tgtEl>
                                          <p:spTgt spid="213">
                                            <p:txEl>
                                              <p:pRg st="6" end="6"/>
                                            </p:txEl>
                                          </p:spTgt>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13">
                                            <p:txEl>
                                              <p:pRg st="7" end="7"/>
                                            </p:txEl>
                                          </p:spTgt>
                                        </p:tgtEl>
                                        <p:attrNameLst>
                                          <p:attrName>style.visibility</p:attrName>
                                        </p:attrNameLst>
                                      </p:cBhvr>
                                      <p:to>
                                        <p:strVal val="visible"/>
                                      </p:to>
                                    </p:set>
                                    <p:animEffect transition="in" filter="fade">
                                      <p:cBhvr>
                                        <p:cTn id="38" dur="2000"/>
                                        <p:tgtEl>
                                          <p:spTgt spid="2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762000" y="533400"/>
            <a:ext cx="74676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Restricted Items Continued</a:t>
            </a:r>
          </a:p>
        </p:txBody>
      </p:sp>
      <p:sp>
        <p:nvSpPr>
          <p:cNvPr id="219" name="Shape 219"/>
          <p:cNvSpPr txBox="1">
            <a:spLocks noGrp="1"/>
          </p:cNvSpPr>
          <p:nvPr>
            <p:ph type="body" idx="1"/>
          </p:nvPr>
        </p:nvSpPr>
        <p:spPr>
          <a:xfrm>
            <a:off x="35941" y="1524000"/>
            <a:ext cx="9090899" cy="5278800"/>
          </a:xfrm>
          <a:prstGeom prst="rect">
            <a:avLst/>
          </a:prstGeom>
          <a:noFill/>
          <a:ln>
            <a:noFill/>
          </a:ln>
        </p:spPr>
        <p:txBody>
          <a:bodyPr lIns="91425" tIns="45700" rIns="91425" bIns="45700" anchor="t" anchorCtr="0">
            <a:noAutofit/>
          </a:bodyPr>
          <a:lstStyle/>
          <a:p>
            <a:pPr marL="365760" marR="0" lvl="0" indent="-264160" algn="l" rtl="0">
              <a:spcBef>
                <a:spcPts val="300"/>
              </a:spcBef>
              <a:buClr>
                <a:srgbClr val="A04DA3"/>
              </a:buClr>
              <a:buSzPct val="101851"/>
              <a:buFont typeface="Arial"/>
              <a:buChar char="•"/>
            </a:pPr>
            <a:r>
              <a:rPr lang="en-US" sz="1800" b="1">
                <a:solidFill>
                  <a:srgbClr val="000000"/>
                </a:solidFill>
              </a:rPr>
              <a:t>The Undergraduate Theater Collective (</a:t>
            </a:r>
            <a:r>
              <a:rPr lang="en-US" sz="1800" b="1" i="0" u="none" strike="noStrike" cap="none" baseline="0">
                <a:solidFill>
                  <a:srgbClr val="000000"/>
                </a:solidFill>
                <a:latin typeface="Georgia"/>
                <a:ea typeface="Georgia"/>
                <a:cs typeface="Georgia"/>
                <a:sym typeface="Georgia"/>
              </a:rPr>
              <a:t>UTC) Fee</a:t>
            </a:r>
          </a:p>
          <a:p>
            <a:pPr marL="365760" marR="0" lvl="0" indent="-264160" algn="l" rtl="0">
              <a:spcBef>
                <a:spcPts val="300"/>
              </a:spcBef>
              <a:buClr>
                <a:srgbClr val="A04DA3"/>
              </a:buClr>
              <a:buSzPct val="101851"/>
              <a:buFont typeface="Arial"/>
              <a:buChar char="•"/>
            </a:pPr>
            <a:r>
              <a:rPr lang="en-US" sz="1800" b="1" i="0" u="none" strike="noStrike" cap="none" baseline="0">
                <a:solidFill>
                  <a:srgbClr val="000000"/>
                </a:solidFill>
                <a:latin typeface="Georgia"/>
                <a:ea typeface="Georgia"/>
                <a:cs typeface="Georgia"/>
                <a:sym typeface="Georgia"/>
              </a:rPr>
              <a:t>Prohibitive Costs</a:t>
            </a:r>
          </a:p>
          <a:p>
            <a:pPr marL="658368" marR="0" lvl="1" indent="-251968" algn="l" rtl="0">
              <a:spcBef>
                <a:spcPts val="300"/>
              </a:spcBef>
              <a:buClr>
                <a:srgbClr val="438086"/>
              </a:buClr>
              <a:buSzPct val="101851"/>
              <a:buFont typeface="Arial"/>
              <a:buChar char="•"/>
            </a:pPr>
            <a:r>
              <a:rPr lang="en-US" sz="1800" b="0" i="0" u="none" strike="noStrike" cap="none" baseline="0">
                <a:solidFill>
                  <a:srgbClr val="351C75"/>
                </a:solidFill>
                <a:latin typeface="Georgia"/>
                <a:ea typeface="Georgia"/>
                <a:cs typeface="Georgia"/>
                <a:sym typeface="Georgia"/>
              </a:rPr>
              <a:t>Although </a:t>
            </a:r>
            <a:r>
              <a:rPr lang="en-US" sz="1800">
                <a:solidFill>
                  <a:srgbClr val="351C75"/>
                </a:solidFill>
              </a:rPr>
              <a:t>certain</a:t>
            </a:r>
            <a:r>
              <a:rPr lang="en-US" sz="1800" b="0" i="0" u="none" strike="noStrike" cap="none" baseline="0">
                <a:solidFill>
                  <a:srgbClr val="351C75"/>
                </a:solidFill>
                <a:latin typeface="Georgia"/>
                <a:ea typeface="Georgia"/>
                <a:cs typeface="Georgia"/>
                <a:sym typeface="Georgia"/>
              </a:rPr>
              <a:t> planned events </a:t>
            </a:r>
            <a:r>
              <a:rPr lang="en-US" sz="1800">
                <a:solidFill>
                  <a:srgbClr val="351C75"/>
                </a:solidFill>
              </a:rPr>
              <a:t>may be</a:t>
            </a:r>
            <a:r>
              <a:rPr lang="en-US" sz="1800" b="0" i="0" u="none" strike="noStrike" cap="none" baseline="0">
                <a:solidFill>
                  <a:srgbClr val="351C75"/>
                </a:solidFill>
                <a:latin typeface="Georgia"/>
                <a:ea typeface="Georgia"/>
                <a:cs typeface="Georgia"/>
                <a:sym typeface="Georgia"/>
              </a:rPr>
              <a:t> legitimate, the costs ass</a:t>
            </a:r>
            <a:r>
              <a:rPr lang="en-US" sz="1800">
                <a:solidFill>
                  <a:srgbClr val="351C75"/>
                </a:solidFill>
              </a:rPr>
              <a:t>o</a:t>
            </a:r>
            <a:r>
              <a:rPr lang="en-US" sz="1800" b="0" i="0" u="none" strike="noStrike" cap="none" baseline="0">
                <a:solidFill>
                  <a:srgbClr val="351C75"/>
                </a:solidFill>
                <a:latin typeface="Georgia"/>
                <a:ea typeface="Georgia"/>
                <a:cs typeface="Georgia"/>
                <a:sym typeface="Georgia"/>
              </a:rPr>
              <a:t>ciated with the event may be unreasonably high.</a:t>
            </a:r>
          </a:p>
          <a:p>
            <a:pPr marL="658368" marR="0" lvl="1" indent="-251968" algn="l" rtl="0">
              <a:spcBef>
                <a:spcPts val="300"/>
              </a:spcBef>
              <a:buClr>
                <a:srgbClr val="438086"/>
              </a:buClr>
              <a:buSzPct val="101851"/>
              <a:buFont typeface="Arial"/>
              <a:buChar char="•"/>
            </a:pPr>
            <a:r>
              <a:rPr lang="en-US" sz="1800" b="0" i="0" u="none" strike="noStrike" cap="none" baseline="0">
                <a:solidFill>
                  <a:srgbClr val="351C75"/>
                </a:solidFill>
                <a:latin typeface="Georgia"/>
                <a:ea typeface="Georgia"/>
                <a:cs typeface="Georgia"/>
                <a:sym typeface="Georgia"/>
              </a:rPr>
              <a:t>The Finance Board reserves the right to refuse </a:t>
            </a:r>
            <a:r>
              <a:rPr lang="en-US" sz="1800">
                <a:solidFill>
                  <a:srgbClr val="351C75"/>
                </a:solidFill>
              </a:rPr>
              <a:t>funding for, or subsidize costs of</a:t>
            </a:r>
            <a:r>
              <a:rPr lang="en-US" sz="1800" b="0" i="0" u="none" strike="noStrike" cap="none" baseline="0">
                <a:solidFill>
                  <a:srgbClr val="351C75"/>
                </a:solidFill>
                <a:latin typeface="Georgia"/>
                <a:ea typeface="Georgia"/>
                <a:cs typeface="Georgia"/>
                <a:sym typeface="Georgia"/>
              </a:rPr>
              <a:t> events that are an irresponsible use of student money</a:t>
            </a:r>
          </a:p>
          <a:p>
            <a:pPr marL="365760" marR="0" lvl="0" indent="-264160" algn="l" rtl="0">
              <a:spcBef>
                <a:spcPts val="300"/>
              </a:spcBef>
              <a:buClr>
                <a:srgbClr val="A04DA3"/>
              </a:buClr>
              <a:buSzPct val="101851"/>
              <a:buFont typeface="Arial"/>
              <a:buChar char="•"/>
            </a:pPr>
            <a:r>
              <a:rPr lang="en-US" sz="1800" b="1" i="0" u="none" strike="noStrike" cap="none" baseline="0">
                <a:solidFill>
                  <a:srgbClr val="000000"/>
                </a:solidFill>
                <a:latin typeface="Georgia"/>
                <a:ea typeface="Georgia"/>
                <a:cs typeface="Georgia"/>
                <a:sym typeface="Georgia"/>
              </a:rPr>
              <a:t>Political Campaigning</a:t>
            </a:r>
          </a:p>
          <a:p>
            <a:pPr marL="658368" marR="0" lvl="1" indent="-251968" algn="l" rtl="0">
              <a:spcBef>
                <a:spcPts val="300"/>
              </a:spcBef>
              <a:buClr>
                <a:srgbClr val="438086"/>
              </a:buClr>
              <a:buSzPct val="101851"/>
              <a:buFont typeface="Arial"/>
              <a:buChar char="•"/>
            </a:pPr>
            <a:r>
              <a:rPr lang="en-US" sz="1800" b="0" i="0" u="none" strike="noStrike" cap="none" baseline="0">
                <a:solidFill>
                  <a:srgbClr val="351C75"/>
                </a:solidFill>
                <a:latin typeface="Georgia"/>
                <a:ea typeface="Georgia"/>
                <a:cs typeface="Georgia"/>
                <a:sym typeface="Georgia"/>
              </a:rPr>
              <a:t>Campaigning for a specific political party or member of a party for any public office is not allowed due to Brandeis’ non-profit status. </a:t>
            </a:r>
          </a:p>
          <a:p>
            <a:pPr marL="658368" marR="0" lvl="1" indent="-251968" algn="l" rtl="0">
              <a:spcBef>
                <a:spcPts val="300"/>
              </a:spcBef>
              <a:buClr>
                <a:srgbClr val="438086"/>
              </a:buClr>
              <a:buSzPct val="101851"/>
              <a:buFont typeface="Arial"/>
              <a:buChar char="•"/>
            </a:pPr>
            <a:r>
              <a:rPr lang="en-US" sz="1800" b="0" i="0" u="none" strike="noStrike" cap="none" baseline="0">
                <a:solidFill>
                  <a:srgbClr val="351C75"/>
                </a:solidFill>
                <a:latin typeface="Georgia"/>
                <a:ea typeface="Georgia"/>
                <a:cs typeface="Georgia"/>
                <a:sym typeface="Georgia"/>
              </a:rPr>
              <a:t>Campaigning for a specific law, however, is permitted</a:t>
            </a:r>
          </a:p>
          <a:p>
            <a:pPr marL="365760" marR="0" lvl="0" indent="-264160" algn="l" rtl="0">
              <a:spcBef>
                <a:spcPts val="300"/>
              </a:spcBef>
              <a:buClr>
                <a:srgbClr val="A04DA3"/>
              </a:buClr>
              <a:buSzPct val="101851"/>
              <a:buFont typeface="Arial"/>
              <a:buChar char="•"/>
            </a:pPr>
            <a:r>
              <a:rPr lang="en-US" sz="1800" b="1" i="0" u="none" strike="noStrike" cap="none" baseline="0">
                <a:solidFill>
                  <a:srgbClr val="000000"/>
                </a:solidFill>
                <a:latin typeface="Georgia"/>
                <a:ea typeface="Georgia"/>
                <a:cs typeface="Georgia"/>
                <a:sym typeface="Georgia"/>
              </a:rPr>
              <a:t>Chum’s Fee</a:t>
            </a:r>
          </a:p>
          <a:p>
            <a:pPr marL="658368" marR="0" lvl="1" indent="-251968" algn="l" rtl="0">
              <a:spcBef>
                <a:spcPts val="300"/>
              </a:spcBef>
              <a:buClr>
                <a:srgbClr val="438086"/>
              </a:buClr>
              <a:buSzPct val="101851"/>
              <a:buFont typeface="Arial"/>
              <a:buChar char="•"/>
            </a:pPr>
            <a:r>
              <a:rPr lang="en-US" sz="1800" b="0" i="0" u="none" strike="noStrike" cap="none" baseline="0">
                <a:solidFill>
                  <a:srgbClr val="351C75"/>
                </a:solidFill>
                <a:latin typeface="Georgia"/>
                <a:ea typeface="Georgia"/>
                <a:cs typeface="Georgia"/>
                <a:sym typeface="Georgia"/>
              </a:rPr>
              <a:t>The Finance Board does not allocate for the Chum’s fee. </a:t>
            </a:r>
          </a:p>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500"/>
                                        <p:tgtEl>
                                          <p:spTgt spid="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xEl>
                                              <p:pRg st="1" end="1"/>
                                            </p:txEl>
                                          </p:spTgt>
                                        </p:tgtEl>
                                        <p:attrNameLst>
                                          <p:attrName>style.visibility</p:attrName>
                                        </p:attrNameLst>
                                      </p:cBhvr>
                                      <p:to>
                                        <p:strVal val="visible"/>
                                      </p:to>
                                    </p:set>
                                    <p:animEffect transition="in" filter="fade">
                                      <p:cBhvr>
                                        <p:cTn id="12" dur="500"/>
                                        <p:tgtEl>
                                          <p:spTgt spid="219">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9">
                                            <p:txEl>
                                              <p:pRg st="2" end="2"/>
                                            </p:txEl>
                                          </p:spTgt>
                                        </p:tgtEl>
                                        <p:attrNameLst>
                                          <p:attrName>style.visibility</p:attrName>
                                        </p:attrNameLst>
                                      </p:cBhvr>
                                      <p:to>
                                        <p:strVal val="visible"/>
                                      </p:to>
                                    </p:set>
                                    <p:animEffect transition="in" filter="fade">
                                      <p:cBhvr>
                                        <p:cTn id="16" dur="1000"/>
                                        <p:tgtEl>
                                          <p:spTgt spid="219">
                                            <p:txEl>
                                              <p:pRg st="2" end="2"/>
                                            </p:txEl>
                                          </p:spTgt>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19">
                                            <p:txEl>
                                              <p:pRg st="3" end="3"/>
                                            </p:txEl>
                                          </p:spTgt>
                                        </p:tgtEl>
                                        <p:attrNameLst>
                                          <p:attrName>style.visibility</p:attrName>
                                        </p:attrNameLst>
                                      </p:cBhvr>
                                      <p:to>
                                        <p:strVal val="visible"/>
                                      </p:to>
                                    </p:set>
                                    <p:animEffect transition="in" filter="fade">
                                      <p:cBhvr>
                                        <p:cTn id="20" dur="1000"/>
                                        <p:tgtEl>
                                          <p:spTgt spid="2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9">
                                            <p:txEl>
                                              <p:pRg st="4" end="4"/>
                                            </p:txEl>
                                          </p:spTgt>
                                        </p:tgtEl>
                                        <p:attrNameLst>
                                          <p:attrName>style.visibility</p:attrName>
                                        </p:attrNameLst>
                                      </p:cBhvr>
                                      <p:to>
                                        <p:strVal val="visible"/>
                                      </p:to>
                                    </p:set>
                                    <p:animEffect transition="in" filter="fade">
                                      <p:cBhvr>
                                        <p:cTn id="25" dur="500"/>
                                        <p:tgtEl>
                                          <p:spTgt spid="219">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19">
                                            <p:txEl>
                                              <p:pRg st="5" end="5"/>
                                            </p:txEl>
                                          </p:spTgt>
                                        </p:tgtEl>
                                        <p:attrNameLst>
                                          <p:attrName>style.visibility</p:attrName>
                                        </p:attrNameLst>
                                      </p:cBhvr>
                                      <p:to>
                                        <p:strVal val="visible"/>
                                      </p:to>
                                    </p:set>
                                    <p:animEffect transition="in" filter="fade">
                                      <p:cBhvr>
                                        <p:cTn id="29" dur="1000"/>
                                        <p:tgtEl>
                                          <p:spTgt spid="219">
                                            <p:txEl>
                                              <p:pRg st="5" end="5"/>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219">
                                            <p:txEl>
                                              <p:pRg st="6" end="6"/>
                                            </p:txEl>
                                          </p:spTgt>
                                        </p:tgtEl>
                                        <p:attrNameLst>
                                          <p:attrName>style.visibility</p:attrName>
                                        </p:attrNameLst>
                                      </p:cBhvr>
                                      <p:to>
                                        <p:strVal val="visible"/>
                                      </p:to>
                                    </p:set>
                                    <p:animEffect transition="in" filter="fade">
                                      <p:cBhvr>
                                        <p:cTn id="33" dur="1000"/>
                                        <p:tgtEl>
                                          <p:spTgt spid="21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9">
                                            <p:txEl>
                                              <p:pRg st="7" end="7"/>
                                            </p:txEl>
                                          </p:spTgt>
                                        </p:tgtEl>
                                        <p:attrNameLst>
                                          <p:attrName>style.visibility</p:attrName>
                                        </p:attrNameLst>
                                      </p:cBhvr>
                                      <p:to>
                                        <p:strVal val="visible"/>
                                      </p:to>
                                    </p:set>
                                    <p:animEffect transition="in" filter="fade">
                                      <p:cBhvr>
                                        <p:cTn id="38" dur="500"/>
                                        <p:tgtEl>
                                          <p:spTgt spid="219">
                                            <p:txEl>
                                              <p:pRg st="7" end="7"/>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19">
                                            <p:txEl>
                                              <p:pRg st="8" end="8"/>
                                            </p:txEl>
                                          </p:spTgt>
                                        </p:tgtEl>
                                        <p:attrNameLst>
                                          <p:attrName>style.visibility</p:attrName>
                                        </p:attrNameLst>
                                      </p:cBhvr>
                                      <p:to>
                                        <p:strVal val="visible"/>
                                      </p:to>
                                    </p:set>
                                    <p:animEffect transition="in" filter="fade">
                                      <p:cBhvr>
                                        <p:cTn id="42" dur="1000"/>
                                        <p:tgtEl>
                                          <p:spTgt spid="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685800"/>
            <a:ext cx="82296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Recommendations for Requests</a:t>
            </a:r>
          </a:p>
        </p:txBody>
      </p:sp>
      <p:sp>
        <p:nvSpPr>
          <p:cNvPr id="225" name="Shape 225"/>
          <p:cNvSpPr txBox="1">
            <a:spLocks noGrp="1"/>
          </p:cNvSpPr>
          <p:nvPr>
            <p:ph type="body" idx="1"/>
          </p:nvPr>
        </p:nvSpPr>
        <p:spPr>
          <a:xfrm>
            <a:off x="381000" y="1905000"/>
            <a:ext cx="8229600" cy="4325099"/>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157407"/>
              <a:buFont typeface="Arial"/>
              <a:buChar char="•"/>
            </a:pPr>
            <a:r>
              <a:rPr lang="en-US" sz="1750" b="0" i="0" u="none" strike="noStrike" cap="none" baseline="0" dirty="0">
                <a:solidFill>
                  <a:schemeClr val="dk1"/>
                </a:solidFill>
                <a:latin typeface="Georgia"/>
                <a:ea typeface="Georgia"/>
                <a:cs typeface="Georgia"/>
                <a:sym typeface="Georgia"/>
              </a:rPr>
              <a:t>Be specific and detailed about requests. Bring competitive pricing from at least 2 vendors.</a:t>
            </a:r>
          </a:p>
          <a:p>
            <a:pPr marL="365760" marR="0" lvl="0" indent="-264160" algn="l" rtl="0">
              <a:spcBef>
                <a:spcPts val="300"/>
              </a:spcBef>
              <a:buClr>
                <a:schemeClr val="accent3"/>
              </a:buClr>
              <a:buSzPct val="157407"/>
              <a:buFont typeface="Arial"/>
              <a:buChar char="•"/>
            </a:pPr>
            <a:r>
              <a:rPr lang="en-US" sz="1750" b="0" i="0" u="none" strike="noStrike" cap="none" baseline="0" dirty="0">
                <a:solidFill>
                  <a:schemeClr val="dk1"/>
                </a:solidFill>
                <a:latin typeface="Georgia"/>
                <a:ea typeface="Georgia"/>
                <a:cs typeface="Georgia"/>
                <a:sym typeface="Georgia"/>
              </a:rPr>
              <a:t>Avoid requesting common items that are owned by students (like tights, bobby pins, Hanes T-shirts)</a:t>
            </a:r>
          </a:p>
          <a:p>
            <a:pPr marL="365760" marR="0" lvl="0" indent="-264160" algn="l" rtl="0">
              <a:spcBef>
                <a:spcPts val="300"/>
              </a:spcBef>
              <a:buClr>
                <a:schemeClr val="accent3"/>
              </a:buClr>
              <a:buSzPct val="157407"/>
              <a:buFont typeface="Arial"/>
              <a:buChar char="•"/>
            </a:pPr>
            <a:r>
              <a:rPr lang="en-US" sz="1750" b="0" i="0" u="none" strike="noStrike" cap="none" baseline="0" dirty="0">
                <a:solidFill>
                  <a:schemeClr val="dk1"/>
                </a:solidFill>
                <a:latin typeface="Georgia"/>
                <a:ea typeface="Georgia"/>
                <a:cs typeface="Georgia"/>
                <a:sym typeface="Georgia"/>
              </a:rPr>
              <a:t>Please keep in mind that each student contributes $</a:t>
            </a:r>
            <a:r>
              <a:rPr lang="en-US" sz="1750" b="0" i="0" u="none" strike="noStrike" cap="none" baseline="0" dirty="0" smtClean="0">
                <a:solidFill>
                  <a:schemeClr val="dk1"/>
                </a:solidFill>
                <a:latin typeface="Georgia"/>
                <a:ea typeface="Georgia"/>
                <a:cs typeface="Georgia"/>
                <a:sym typeface="Georgia"/>
              </a:rPr>
              <a:t>240.00 </a:t>
            </a:r>
            <a:r>
              <a:rPr lang="en-US" sz="1750" b="0" i="0" u="none" strike="noStrike" cap="none" baseline="0" dirty="0">
                <a:solidFill>
                  <a:schemeClr val="dk1"/>
                </a:solidFill>
                <a:latin typeface="Georgia"/>
                <a:ea typeface="Georgia"/>
                <a:cs typeface="Georgia"/>
                <a:sym typeface="Georgia"/>
              </a:rPr>
              <a:t>to the SAF, so avoid irresponsible and extremely expensive requests</a:t>
            </a:r>
          </a:p>
          <a:p>
            <a:pPr marL="365760" marR="0" lvl="0" indent="-264160" algn="l" rtl="0">
              <a:spcBef>
                <a:spcPts val="300"/>
              </a:spcBef>
              <a:buClr>
                <a:schemeClr val="accent3"/>
              </a:buClr>
              <a:buSzPct val="157407"/>
              <a:buFont typeface="Arial"/>
              <a:buChar char="•"/>
            </a:pPr>
            <a:r>
              <a:rPr lang="en-US" sz="1750" b="0" i="0" u="none" strike="noStrike" cap="none" baseline="0" dirty="0">
                <a:solidFill>
                  <a:schemeClr val="dk1"/>
                </a:solidFill>
                <a:latin typeface="Georgia"/>
                <a:ea typeface="Georgia"/>
                <a:cs typeface="Georgia"/>
                <a:sym typeface="Georgia"/>
              </a:rPr>
              <a:t>Keep food costs reasonable and </a:t>
            </a:r>
            <a:r>
              <a:rPr lang="en-US" sz="1750" dirty="0"/>
              <a:t>remember Custodian Fees may need to be </a:t>
            </a:r>
            <a:r>
              <a:rPr lang="en-US" sz="1750" dirty="0" smtClean="0"/>
              <a:t>paid</a:t>
            </a:r>
            <a:endParaRPr lang="en-US" sz="1750" dirty="0"/>
          </a:p>
          <a:p>
            <a:pPr marL="365760" marR="0" lvl="0" indent="-264160" algn="l" rtl="0">
              <a:spcBef>
                <a:spcPts val="300"/>
              </a:spcBef>
              <a:buClr>
                <a:schemeClr val="accent3"/>
              </a:buClr>
              <a:buSzPct val="157407"/>
              <a:buFont typeface="Arial"/>
              <a:buChar char="•"/>
            </a:pPr>
            <a:r>
              <a:rPr lang="en-US" sz="1750" b="0" i="0" u="none" strike="noStrike" cap="none" baseline="0" dirty="0">
                <a:solidFill>
                  <a:schemeClr val="dk1"/>
                </a:solidFill>
                <a:latin typeface="Georgia"/>
                <a:ea typeface="Georgia"/>
                <a:cs typeface="Georgia"/>
                <a:sym typeface="Georgia"/>
              </a:rPr>
              <a:t>If multiple clubs are co-sponsoring an event, only one club should request funding for it</a:t>
            </a:r>
          </a:p>
          <a:p>
            <a:pPr marL="658368" marR="0" lvl="1" indent="-251968" algn="l" rtl="0">
              <a:spcBef>
                <a:spcPts val="300"/>
              </a:spcBef>
              <a:buClr>
                <a:schemeClr val="accent2"/>
              </a:buClr>
              <a:buSzPct val="151960"/>
              <a:buFont typeface="Arial"/>
              <a:buChar char="•"/>
            </a:pPr>
            <a:r>
              <a:rPr lang="en-US" sz="1650" b="0" i="0" u="none" strike="noStrike" cap="none" baseline="0" dirty="0">
                <a:solidFill>
                  <a:srgbClr val="351C75"/>
                </a:solidFill>
                <a:latin typeface="Georgia"/>
                <a:ea typeface="Georgia"/>
                <a:cs typeface="Georgia"/>
                <a:sym typeface="Georgia"/>
              </a:rPr>
              <a:t>This should be noted to the Finance Board during Marathon</a:t>
            </a:r>
          </a:p>
          <a:p>
            <a:pPr marL="365760" marR="0" lvl="0" indent="-264160" algn="l" rtl="0">
              <a:spcBef>
                <a:spcPts val="300"/>
              </a:spcBef>
              <a:buClr>
                <a:schemeClr val="accent3"/>
              </a:buClr>
              <a:buSzPct val="157407"/>
              <a:buFont typeface="Arial"/>
              <a:buChar char="•"/>
            </a:pPr>
            <a:r>
              <a:rPr lang="en-US" sz="1750" b="0" i="0" u="none" strike="noStrike" cap="none" baseline="0" dirty="0">
                <a:solidFill>
                  <a:schemeClr val="dk1"/>
                </a:solidFill>
                <a:latin typeface="Georgia"/>
                <a:ea typeface="Georgia"/>
                <a:cs typeface="Georgia"/>
                <a:sym typeface="Georgia"/>
              </a:rPr>
              <a:t>For off-campus events with an admission fee, the Finance Board favors subsidizing the cost as opposed to 100% allocation.  This allows more students to attend than could have otherwise</a:t>
            </a:r>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500"/>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500"/>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500"/>
                                        <p:tgtEl>
                                          <p:spTgt spid="2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Effect transition="in" filter="fade">
                                      <p:cBhvr>
                                        <p:cTn id="22" dur="500"/>
                                        <p:tgtEl>
                                          <p:spTgt spid="2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xEl>
                                              <p:pRg st="4" end="4"/>
                                            </p:txEl>
                                          </p:spTgt>
                                        </p:tgtEl>
                                        <p:attrNameLst>
                                          <p:attrName>style.visibility</p:attrName>
                                        </p:attrNameLst>
                                      </p:cBhvr>
                                      <p:to>
                                        <p:strVal val="visible"/>
                                      </p:to>
                                    </p:set>
                                    <p:animEffect transition="in" filter="fade">
                                      <p:cBhvr>
                                        <p:cTn id="27" dur="500"/>
                                        <p:tgtEl>
                                          <p:spTgt spid="22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5">
                                            <p:txEl>
                                              <p:pRg st="5" end="5"/>
                                            </p:txEl>
                                          </p:spTgt>
                                        </p:tgtEl>
                                        <p:attrNameLst>
                                          <p:attrName>style.visibility</p:attrName>
                                        </p:attrNameLst>
                                      </p:cBhvr>
                                      <p:to>
                                        <p:strVal val="visible"/>
                                      </p:to>
                                    </p:set>
                                    <p:animEffect transition="in" filter="fade">
                                      <p:cBhvr>
                                        <p:cTn id="30" dur="2000"/>
                                        <p:tgtEl>
                                          <p:spTgt spid="22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5">
                                            <p:txEl>
                                              <p:pRg st="6" end="6"/>
                                            </p:txEl>
                                          </p:spTgt>
                                        </p:tgtEl>
                                        <p:attrNameLst>
                                          <p:attrName>style.visibility</p:attrName>
                                        </p:attrNameLst>
                                      </p:cBhvr>
                                      <p:to>
                                        <p:strVal val="visible"/>
                                      </p:to>
                                    </p:set>
                                    <p:animEffect transition="in" filter="fade">
                                      <p:cBhvr>
                                        <p:cTn id="35" dur="500"/>
                                        <p:tgtEl>
                                          <p:spTgt spid="2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98500" y="679150"/>
            <a:ext cx="8381999" cy="1069799"/>
          </a:xfrm>
          <a:prstGeom prst="rect">
            <a:avLst/>
          </a:prstGeom>
        </p:spPr>
        <p:txBody>
          <a:bodyPr lIns="91425" tIns="91425" rIns="91425" bIns="91425" anchor="ctr" anchorCtr="0">
            <a:noAutofit/>
          </a:bodyPr>
          <a:lstStyle/>
          <a:p>
            <a:pPr>
              <a:buNone/>
            </a:pPr>
            <a:r>
              <a:rPr lang="en-US" dirty="0"/>
              <a:t>WHO ARE WE???</a:t>
            </a:r>
          </a:p>
        </p:txBody>
      </p:sp>
      <p:sp>
        <p:nvSpPr>
          <p:cNvPr id="111" name="Shape 111"/>
          <p:cNvSpPr txBox="1">
            <a:spLocks noGrp="1"/>
          </p:cNvSpPr>
          <p:nvPr>
            <p:ph type="body" idx="1"/>
          </p:nvPr>
        </p:nvSpPr>
        <p:spPr>
          <a:xfrm>
            <a:off x="381000" y="1795625"/>
            <a:ext cx="8217000" cy="457200"/>
          </a:xfrm>
          <a:prstGeom prst="rect">
            <a:avLst/>
          </a:prstGeom>
        </p:spPr>
        <p:txBody>
          <a:bodyPr lIns="91425" tIns="91425" rIns="91425" bIns="91425" anchor="ctr" anchorCtr="0">
            <a:noAutofit/>
          </a:bodyPr>
          <a:lstStyle/>
          <a:p>
            <a:pPr>
              <a:buNone/>
            </a:pPr>
            <a:r>
              <a:rPr lang="en-US" sz="2800"/>
              <a:t>We are the Finance Board (F-Board)!</a:t>
            </a:r>
          </a:p>
        </p:txBody>
      </p:sp>
      <p:sp>
        <p:nvSpPr>
          <p:cNvPr id="112" name="Shape 112"/>
          <p:cNvSpPr txBox="1">
            <a:spLocks noGrp="1"/>
          </p:cNvSpPr>
          <p:nvPr>
            <p:ph type="body" idx="2"/>
          </p:nvPr>
        </p:nvSpPr>
        <p:spPr>
          <a:xfrm>
            <a:off x="304800" y="4495800"/>
            <a:ext cx="8441099" cy="457200"/>
          </a:xfrm>
          <a:prstGeom prst="rect">
            <a:avLst/>
          </a:prstGeom>
        </p:spPr>
        <p:txBody>
          <a:bodyPr lIns="91425" tIns="91425" rIns="91425" bIns="91425" anchor="ctr" anchorCtr="0">
            <a:noAutofit/>
          </a:bodyPr>
          <a:lstStyle/>
          <a:p>
            <a:pPr>
              <a:buNone/>
            </a:pPr>
            <a:r>
              <a:rPr lang="en-US" sz="2400" dirty="0"/>
              <a:t>We are </a:t>
            </a:r>
            <a:r>
              <a:rPr lang="en-US" sz="2400" dirty="0">
                <a:solidFill>
                  <a:srgbClr val="FF0000"/>
                </a:solidFill>
              </a:rPr>
              <a:t>NOT</a:t>
            </a:r>
            <a:r>
              <a:rPr lang="en-US" sz="2400" dirty="0"/>
              <a:t> the Treasury! </a:t>
            </a:r>
          </a:p>
        </p:txBody>
      </p:sp>
      <p:sp>
        <p:nvSpPr>
          <p:cNvPr id="113" name="Shape 113"/>
          <p:cNvSpPr txBox="1">
            <a:spLocks noGrp="1"/>
          </p:cNvSpPr>
          <p:nvPr>
            <p:ph type="body" idx="3"/>
          </p:nvPr>
        </p:nvSpPr>
        <p:spPr>
          <a:xfrm>
            <a:off x="381000" y="2286000"/>
            <a:ext cx="8257799" cy="1981200"/>
          </a:xfrm>
          <a:prstGeom prst="rect">
            <a:avLst/>
          </a:prstGeom>
        </p:spPr>
        <p:txBody>
          <a:bodyPr lIns="91425" tIns="91425" rIns="91425" bIns="91425" anchor="t" anchorCtr="0">
            <a:noAutofit/>
          </a:bodyPr>
          <a:lstStyle/>
          <a:p>
            <a:pPr marL="457200" lvl="0" indent="-393700" rtl="0">
              <a:buClr>
                <a:schemeClr val="accent3"/>
              </a:buClr>
              <a:buSzPct val="166666"/>
              <a:buFont typeface="Arial"/>
              <a:buChar char="•"/>
            </a:pPr>
            <a:r>
              <a:rPr lang="en-US" sz="2600" dirty="0"/>
              <a:t>We are a board of </a:t>
            </a:r>
            <a:r>
              <a:rPr lang="en-US" sz="2600" dirty="0" smtClean="0"/>
              <a:t>7 members.</a:t>
            </a:r>
          </a:p>
          <a:p>
            <a:pPr marL="749808" lvl="1" indent="-393700">
              <a:buClr>
                <a:schemeClr val="accent3"/>
              </a:buClr>
              <a:buSzPct val="166666"/>
            </a:pPr>
            <a:r>
              <a:rPr lang="en-US" dirty="0" err="1" smtClean="0"/>
              <a:t>Aliza</a:t>
            </a:r>
            <a:r>
              <a:rPr lang="en-US" dirty="0" smtClean="0"/>
              <a:t> Kahn, Teresa Fong, </a:t>
            </a:r>
            <a:r>
              <a:rPr lang="en-US" dirty="0" err="1" smtClean="0"/>
              <a:t>Xiaoyue</a:t>
            </a:r>
            <a:r>
              <a:rPr lang="en-US" dirty="0" smtClean="0"/>
              <a:t> Sun, Bronia Goldman, </a:t>
            </a:r>
            <a:r>
              <a:rPr lang="en-US" dirty="0" smtClean="0"/>
              <a:t>Mohamed </a:t>
            </a:r>
            <a:r>
              <a:rPr lang="en-US" dirty="0" smtClean="0"/>
              <a:t>Ali (F-board chair), Andre Bourne, and the Treasurer </a:t>
            </a:r>
          </a:p>
          <a:p>
            <a:pPr marL="457200" lvl="0" indent="-393700" rtl="0">
              <a:buClr>
                <a:schemeClr val="accent3"/>
              </a:buClr>
              <a:buSzPct val="166666"/>
              <a:buFont typeface="Arial"/>
              <a:buChar char="•"/>
            </a:pPr>
            <a:r>
              <a:rPr lang="en-US" sz="2600" dirty="0" smtClean="0"/>
              <a:t>We </a:t>
            </a:r>
            <a:r>
              <a:rPr lang="en-US" sz="2600" dirty="0"/>
              <a:t>allocate funds for secured and chartered clubs</a:t>
            </a:r>
          </a:p>
        </p:txBody>
      </p:sp>
      <p:sp>
        <p:nvSpPr>
          <p:cNvPr id="114" name="Shape 114"/>
          <p:cNvSpPr txBox="1">
            <a:spLocks noGrp="1"/>
          </p:cNvSpPr>
          <p:nvPr>
            <p:ph type="body" idx="4"/>
          </p:nvPr>
        </p:nvSpPr>
        <p:spPr>
          <a:xfrm>
            <a:off x="304800" y="4953000"/>
            <a:ext cx="8420999" cy="1371599"/>
          </a:xfrm>
          <a:prstGeom prst="rect">
            <a:avLst/>
          </a:prstGeom>
        </p:spPr>
        <p:txBody>
          <a:bodyPr lIns="91425" tIns="91425" rIns="91425" bIns="91425" anchor="t" anchorCtr="0">
            <a:noAutofit/>
          </a:bodyPr>
          <a:lstStyle/>
          <a:p>
            <a:pPr marL="457200" lvl="0" indent="-381000" rtl="0">
              <a:buClr>
                <a:schemeClr val="accent3"/>
              </a:buClr>
              <a:buSzPct val="166666"/>
              <a:buFont typeface="Arial"/>
              <a:buChar char="•"/>
            </a:pPr>
            <a:r>
              <a:rPr lang="en-US" sz="2600" dirty="0"/>
              <a:t>The Treasury </a:t>
            </a:r>
            <a:r>
              <a:rPr lang="en-US" sz="2600" dirty="0" smtClean="0"/>
              <a:t>dispenses </a:t>
            </a:r>
            <a:r>
              <a:rPr lang="en-US" sz="2600" dirty="0"/>
              <a:t>the funds </a:t>
            </a:r>
          </a:p>
          <a:p>
            <a:pPr marL="457200" lvl="0" indent="-381000">
              <a:buClr>
                <a:schemeClr val="accent3"/>
              </a:buClr>
              <a:buSzPct val="166666"/>
              <a:buFont typeface="Arial"/>
              <a:buChar char="•"/>
            </a:pPr>
            <a:r>
              <a:rPr lang="en-US" sz="2600" dirty="0"/>
              <a:t>Each club is assigned their own Student Union Assistant Treasurer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377685"/>
            <a:ext cx="8229600" cy="841515"/>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b="0" i="0" u="none" strike="noStrike" cap="none" baseline="0" dirty="0" smtClean="0">
                <a:solidFill>
                  <a:schemeClr val="dk2"/>
                </a:solidFill>
                <a:sym typeface="Trebuchet MS"/>
              </a:rPr>
              <a:t>How to Request Funding</a:t>
            </a:r>
            <a:endParaRPr lang="en-US" dirty="0"/>
          </a:p>
        </p:txBody>
      </p:sp>
      <p:sp>
        <p:nvSpPr>
          <p:cNvPr id="232" name="Shape 232"/>
          <p:cNvSpPr txBox="1"/>
          <p:nvPr/>
        </p:nvSpPr>
        <p:spPr>
          <a:xfrm>
            <a:off x="457200" y="4724400"/>
            <a:ext cx="8305800" cy="1905000"/>
          </a:xfrm>
          <a:prstGeom prst="rect">
            <a:avLst/>
          </a:prstGeom>
          <a:noFill/>
        </p:spPr>
        <p:txBody>
          <a:bodyPr lIns="91425" tIns="91425" rIns="91425" bIns="91425" anchor="t" anchorCtr="0">
            <a:noAutofit/>
          </a:bodyPr>
          <a:lstStyle/>
          <a:p>
            <a:pPr marL="457200" lvl="0" indent="-419100" rtl="0">
              <a:buClr>
                <a:schemeClr val="accent2"/>
              </a:buClr>
              <a:buSzPct val="166666"/>
              <a:buFont typeface="Arial"/>
              <a:buChar char="•"/>
            </a:pPr>
            <a:r>
              <a:rPr lang="en-US" sz="1800" dirty="0" smtClean="0">
                <a:latin typeface="Georgia"/>
                <a:ea typeface="Georgia"/>
                <a:cs typeface="Georgia"/>
              </a:rPr>
              <a:t>Marathons, Requested Allocations, New</a:t>
            </a:r>
          </a:p>
          <a:p>
            <a:pPr marL="457200" lvl="0" indent="-419100" rtl="0">
              <a:buClr>
                <a:schemeClr val="accent2"/>
              </a:buClr>
              <a:buSzPct val="166666"/>
              <a:buFont typeface="Arial"/>
              <a:buChar char="•"/>
            </a:pPr>
            <a:r>
              <a:rPr lang="en-US" sz="1800" dirty="0" smtClean="0">
                <a:solidFill>
                  <a:schemeClr val="tx1"/>
                </a:solidFill>
                <a:latin typeface="Georgia"/>
                <a:ea typeface="Georgia"/>
                <a:cs typeface="Georgia"/>
                <a:sym typeface="Georgia"/>
              </a:rPr>
              <a:t>Put in the correct  marathon date</a:t>
            </a:r>
          </a:p>
          <a:p>
            <a:pPr marL="457200" lvl="0" indent="-419100" rtl="0">
              <a:buClr>
                <a:schemeClr val="accent2"/>
              </a:buClr>
              <a:buSzPct val="166666"/>
              <a:buFont typeface="Arial"/>
              <a:buChar char="•"/>
            </a:pPr>
            <a:r>
              <a:rPr lang="en-US" sz="1800" dirty="0" smtClean="0">
                <a:solidFill>
                  <a:schemeClr val="tx1"/>
                </a:solidFill>
                <a:latin typeface="Georgia"/>
                <a:ea typeface="Georgia"/>
                <a:cs typeface="Georgia"/>
                <a:sym typeface="Georgia"/>
              </a:rPr>
              <a:t>RA type</a:t>
            </a:r>
          </a:p>
          <a:p>
            <a:pPr marL="457200" lvl="0" indent="-419100" rtl="0">
              <a:buClr>
                <a:schemeClr val="accent2"/>
              </a:buClr>
              <a:buSzPct val="166666"/>
              <a:buFont typeface="Arial"/>
              <a:buChar char="•"/>
            </a:pPr>
            <a:r>
              <a:rPr lang="en-US" sz="1800" dirty="0" smtClean="0">
                <a:solidFill>
                  <a:schemeClr val="tx1"/>
                </a:solidFill>
                <a:latin typeface="Georgia"/>
                <a:ea typeface="Georgia"/>
                <a:cs typeface="Georgia"/>
                <a:sym typeface="Georgia"/>
              </a:rPr>
              <a:t>Description - name of event</a:t>
            </a:r>
          </a:p>
          <a:p>
            <a:pPr marL="457200" lvl="0" indent="-419100" rtl="0">
              <a:buClr>
                <a:schemeClr val="accent2"/>
              </a:buClr>
              <a:buSzPct val="166666"/>
              <a:buFont typeface="Arial"/>
              <a:buChar char="•"/>
            </a:pPr>
            <a:r>
              <a:rPr lang="en-US" sz="1800" dirty="0" smtClean="0">
                <a:solidFill>
                  <a:schemeClr val="tx1"/>
                </a:solidFill>
                <a:latin typeface="Georgia"/>
                <a:ea typeface="Georgia"/>
                <a:cs typeface="Georgia"/>
                <a:sym typeface="Georgia"/>
              </a:rPr>
              <a:t>Long Description -  describe this event</a:t>
            </a:r>
          </a:p>
          <a:p>
            <a:pPr marL="457200" lvl="0" indent="-419100" rtl="0">
              <a:buClr>
                <a:schemeClr val="accent2"/>
              </a:buClr>
              <a:buSzPct val="166666"/>
              <a:buFont typeface="Arial"/>
              <a:buChar char="•"/>
            </a:pPr>
            <a:r>
              <a:rPr lang="en-US" sz="1800" dirty="0" smtClean="0">
                <a:solidFill>
                  <a:schemeClr val="tx1"/>
                </a:solidFill>
                <a:latin typeface="Georgia"/>
                <a:ea typeface="Georgia"/>
                <a:cs typeface="Georgia"/>
                <a:sym typeface="Georgia"/>
              </a:rPr>
              <a:t>Save and close</a:t>
            </a:r>
            <a:endParaRPr lang="en-US" sz="1800" dirty="0" smtClean="0">
              <a:solidFill>
                <a:schemeClr val="tx1"/>
              </a:solidFill>
              <a:latin typeface="Georgia"/>
              <a:ea typeface="Georgia"/>
              <a:cs typeface="Georgia"/>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0973" b="-4585"/>
          <a:stretch/>
        </p:blipFill>
        <p:spPr bwMode="auto">
          <a:xfrm>
            <a:off x="76200" y="1219200"/>
            <a:ext cx="3429000" cy="3394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2733"/>
          <a:stretch/>
        </p:blipFill>
        <p:spPr bwMode="auto">
          <a:xfrm>
            <a:off x="3962400" y="1219200"/>
            <a:ext cx="4312920" cy="3247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871727"/>
          </a:xfrm>
        </p:spPr>
        <p:txBody>
          <a:bodyPr/>
          <a:lstStyle/>
          <a:p>
            <a:r>
              <a:rPr lang="en-US" dirty="0" smtClean="0"/>
              <a:t>What Type of Request is it?</a:t>
            </a:r>
            <a:endParaRPr lang="en-US" dirty="0"/>
          </a:p>
        </p:txBody>
      </p:sp>
      <p:sp>
        <p:nvSpPr>
          <p:cNvPr id="3" name="Text Placeholder 2"/>
          <p:cNvSpPr>
            <a:spLocks noGrp="1"/>
          </p:cNvSpPr>
          <p:nvPr>
            <p:ph type="body" idx="1"/>
          </p:nvPr>
        </p:nvSpPr>
        <p:spPr>
          <a:xfrm>
            <a:off x="304800" y="2667000"/>
            <a:ext cx="8229600" cy="3901440"/>
          </a:xfrm>
        </p:spPr>
        <p:txBody>
          <a:bodyPr/>
          <a:lstStyle/>
          <a:p>
            <a:r>
              <a:rPr lang="en-US" sz="2100" dirty="0"/>
              <a:t>Event </a:t>
            </a:r>
            <a:r>
              <a:rPr lang="en-US" sz="2100" dirty="0" smtClean="0"/>
              <a:t>Fees-If </a:t>
            </a:r>
            <a:r>
              <a:rPr lang="en-US" sz="2100" dirty="0"/>
              <a:t>you have a CES </a:t>
            </a:r>
            <a:r>
              <a:rPr lang="en-US" sz="2100" dirty="0" smtClean="0"/>
              <a:t>invoice </a:t>
            </a:r>
          </a:p>
          <a:p>
            <a:pPr lvl="1"/>
            <a:r>
              <a:rPr lang="en-US" sz="2100" dirty="0" smtClean="0"/>
              <a:t>Example: </a:t>
            </a:r>
            <a:r>
              <a:rPr lang="en-US" sz="2100" dirty="0"/>
              <a:t>Custodial, police, food from </a:t>
            </a:r>
            <a:r>
              <a:rPr lang="en-US" sz="2100" b="1" i="1" u="sng" dirty="0" smtClean="0"/>
              <a:t>SODEXO</a:t>
            </a:r>
            <a:r>
              <a:rPr lang="en-US" sz="2100" dirty="0" smtClean="0"/>
              <a:t>, </a:t>
            </a:r>
            <a:r>
              <a:rPr lang="en-US" sz="2100" dirty="0"/>
              <a:t>noise permits…</a:t>
            </a:r>
          </a:p>
          <a:p>
            <a:r>
              <a:rPr lang="en-US" sz="2100" dirty="0" smtClean="0"/>
              <a:t>Wages/Contractor-If you have someone providing a type of labor service</a:t>
            </a:r>
          </a:p>
          <a:p>
            <a:pPr lvl="1"/>
            <a:r>
              <a:rPr lang="en-US" sz="2100" dirty="0" smtClean="0"/>
              <a:t>Example: Speakers, bands, DJs, instructors, coaches</a:t>
            </a:r>
            <a:endParaRPr lang="en-US" sz="2100" dirty="0"/>
          </a:p>
          <a:p>
            <a:r>
              <a:rPr lang="en-US" sz="2100" dirty="0" smtClean="0"/>
              <a:t>Materials/Supplies-Stuff</a:t>
            </a:r>
          </a:p>
          <a:p>
            <a:pPr lvl="1"/>
            <a:r>
              <a:rPr lang="en-US" sz="2100" dirty="0"/>
              <a:t>Example: food (not from </a:t>
            </a:r>
            <a:r>
              <a:rPr lang="en-US" sz="2100" dirty="0" err="1"/>
              <a:t>Sodexo</a:t>
            </a:r>
            <a:r>
              <a:rPr lang="en-US" sz="2100" dirty="0"/>
              <a:t>), plates, crayons, books, </a:t>
            </a:r>
            <a:r>
              <a:rPr lang="en-US" sz="2100" dirty="0" smtClean="0"/>
              <a:t>cooking materials… basically any physical stuff</a:t>
            </a:r>
          </a:p>
          <a:p>
            <a:r>
              <a:rPr lang="en-US" sz="2100" dirty="0" smtClean="0"/>
              <a:t>Other-</a:t>
            </a:r>
          </a:p>
          <a:p>
            <a:pPr lvl="1"/>
            <a:r>
              <a:rPr lang="en-US" sz="2100" dirty="0" smtClean="0"/>
              <a:t>Travel, league fees, tickets, printing/publication fees</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5231"/>
          <a:stretch/>
        </p:blipFill>
        <p:spPr bwMode="auto">
          <a:xfrm>
            <a:off x="2590800" y="1524000"/>
            <a:ext cx="3788664"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7992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533400"/>
            <a:ext cx="8229600" cy="9186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dirty="0" smtClean="0"/>
              <a:t>How to Request Funding </a:t>
            </a:r>
            <a:r>
              <a:rPr lang="en-US" sz="1800" dirty="0" smtClean="0"/>
              <a:t>(continued)</a:t>
            </a:r>
            <a:endParaRPr lang="en-US" sz="1800" dirty="0"/>
          </a:p>
        </p:txBody>
      </p:sp>
      <p:sp>
        <p:nvSpPr>
          <p:cNvPr id="239" name="Shape 239"/>
          <p:cNvSpPr txBox="1"/>
          <p:nvPr/>
        </p:nvSpPr>
        <p:spPr>
          <a:xfrm>
            <a:off x="1066800" y="5486400"/>
            <a:ext cx="6781800" cy="990600"/>
          </a:xfrm>
          <a:prstGeom prst="rect">
            <a:avLst/>
          </a:prstGeom>
          <a:noFill/>
        </p:spPr>
        <p:txBody>
          <a:bodyPr lIns="91425" tIns="91425" rIns="91425" bIns="91425" anchor="t" anchorCtr="0">
            <a:noAutofit/>
          </a:bodyPr>
          <a:lstStyle/>
          <a:p>
            <a:pPr marL="457200" lvl="0" indent="-317500" rtl="0">
              <a:buClr>
                <a:srgbClr val="000000"/>
              </a:buClr>
              <a:buSzPct val="97222"/>
              <a:buFont typeface="Arial"/>
              <a:buChar char="•"/>
            </a:pPr>
            <a:r>
              <a:rPr lang="en-US" sz="2000" dirty="0" smtClean="0">
                <a:solidFill>
                  <a:schemeClr val="accent1">
                    <a:lumMod val="75000"/>
                  </a:schemeClr>
                </a:solidFill>
                <a:latin typeface="Georgia"/>
                <a:ea typeface="Georgia"/>
                <a:cs typeface="Georgia"/>
                <a:sym typeface="Georgia"/>
              </a:rPr>
              <a:t>To request items within the materials/supplies parts of event, click New. If not within materials/supplies, a new Requested allocation should be created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706753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457200" y="3886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 calcmode="lin" valueType="num">
                                      <p:cBhvr additive="base">
                                        <p:cTn id="7" dur="1000" fill="hold"/>
                                        <p:tgtEl>
                                          <p:spTgt spid="23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4419600"/>
            <a:ext cx="7086600" cy="2286000"/>
          </a:xfrm>
        </p:spPr>
        <p:txBody>
          <a:bodyPr/>
          <a:lstStyle/>
          <a:p>
            <a:pPr marL="457200" lvl="0" indent="-317500">
              <a:spcBef>
                <a:spcPts val="0"/>
              </a:spcBef>
              <a:buClr>
                <a:srgbClr val="000000"/>
              </a:buClr>
              <a:buSzPct val="97222"/>
            </a:pPr>
            <a:r>
              <a:rPr lang="en-US" sz="2000" dirty="0">
                <a:solidFill>
                  <a:srgbClr val="438086"/>
                </a:solidFill>
              </a:rPr>
              <a:t>Under SU expense type, decide what it is </a:t>
            </a:r>
          </a:p>
          <a:p>
            <a:pPr marL="457200" lvl="0" indent="-317500">
              <a:spcBef>
                <a:spcPts val="0"/>
              </a:spcBef>
              <a:buClr>
                <a:srgbClr val="000000"/>
              </a:buClr>
              <a:buSzPct val="97222"/>
            </a:pPr>
            <a:r>
              <a:rPr lang="en-US" sz="2000" dirty="0">
                <a:solidFill>
                  <a:srgbClr val="438086"/>
                </a:solidFill>
              </a:rPr>
              <a:t>Quantity-how many?</a:t>
            </a:r>
          </a:p>
          <a:p>
            <a:pPr marL="457200" lvl="0" indent="-317500">
              <a:spcBef>
                <a:spcPts val="0"/>
              </a:spcBef>
              <a:buClr>
                <a:srgbClr val="000000"/>
              </a:buClr>
              <a:buSzPct val="97222"/>
            </a:pPr>
            <a:r>
              <a:rPr lang="en-US" sz="2000" dirty="0">
                <a:solidFill>
                  <a:srgbClr val="438086"/>
                </a:solidFill>
              </a:rPr>
              <a:t>Price- per item</a:t>
            </a:r>
          </a:p>
          <a:p>
            <a:pPr marL="457200" lvl="0" indent="-317500">
              <a:spcBef>
                <a:spcPts val="0"/>
              </a:spcBef>
              <a:buClr>
                <a:srgbClr val="000000"/>
              </a:buClr>
              <a:buSzPct val="97222"/>
            </a:pPr>
            <a:r>
              <a:rPr lang="en-US" sz="2000" dirty="0">
                <a:solidFill>
                  <a:srgbClr val="438086"/>
                </a:solidFill>
              </a:rPr>
              <a:t>Description- what is it? </a:t>
            </a:r>
          </a:p>
          <a:p>
            <a:pPr marL="457200" lvl="0" indent="-317500">
              <a:spcBef>
                <a:spcPts val="0"/>
              </a:spcBef>
              <a:buClr>
                <a:srgbClr val="000000"/>
              </a:buClr>
              <a:buSzPct val="97222"/>
            </a:pPr>
            <a:r>
              <a:rPr lang="en-US" sz="2000" dirty="0">
                <a:solidFill>
                  <a:srgbClr val="438086"/>
                </a:solidFill>
              </a:rPr>
              <a:t>Save and Close!!!!!</a:t>
            </a:r>
          </a:p>
          <a:p>
            <a:pPr marL="457200" lvl="0" indent="-317500">
              <a:spcBef>
                <a:spcPts val="0"/>
              </a:spcBef>
              <a:buClr>
                <a:srgbClr val="000000"/>
              </a:buClr>
              <a:buSzPct val="97222"/>
            </a:pPr>
            <a:r>
              <a:rPr lang="en-US" sz="2000" dirty="0">
                <a:solidFill>
                  <a:srgbClr val="438086"/>
                </a:solidFill>
              </a:rPr>
              <a:t>You can add as many Request Items as you want if they are under the same type of request.  </a:t>
            </a:r>
          </a:p>
          <a:p>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620000" cy="332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hape 237"/>
          <p:cNvSpPr txBox="1">
            <a:spLocks noGrp="1"/>
          </p:cNvSpPr>
          <p:nvPr>
            <p:ph type="title"/>
          </p:nvPr>
        </p:nvSpPr>
        <p:spPr>
          <a:xfrm>
            <a:off x="457200" y="457200"/>
            <a:ext cx="8229600" cy="8424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3800" dirty="0" smtClean="0"/>
              <a:t>How to Request Funding </a:t>
            </a:r>
            <a:r>
              <a:rPr lang="en-US" sz="1800" dirty="0" smtClean="0"/>
              <a:t>(continued)</a:t>
            </a:r>
            <a:endParaRPr lang="en-US" sz="1800" dirty="0"/>
          </a:p>
        </p:txBody>
      </p:sp>
    </p:spTree>
    <p:extLst>
      <p:ext uri="{BB962C8B-B14F-4D97-AF65-F5344CB8AC3E}">
        <p14:creationId xmlns:p14="http://schemas.microsoft.com/office/powerpoint/2010/main" val="19277370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04800" y="457200"/>
            <a:ext cx="82296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Financial </a:t>
            </a:r>
            <a:r>
              <a:rPr lang="en-US" sz="4000" b="0" i="0" u="none" strike="noStrike" cap="none" baseline="0" dirty="0" smtClean="0">
                <a:solidFill>
                  <a:schemeClr val="dk2"/>
                </a:solidFill>
                <a:latin typeface="Trebuchet MS"/>
                <a:ea typeface="Trebuchet MS"/>
                <a:cs typeface="Trebuchet MS"/>
                <a:sym typeface="Trebuchet MS"/>
              </a:rPr>
              <a:t>Misconduct</a:t>
            </a:r>
            <a:endParaRPr lang="en-US" sz="4000" b="0" i="0" u="none" strike="noStrike" cap="none" baseline="0" dirty="0">
              <a:solidFill>
                <a:schemeClr val="dk2"/>
              </a:solidFill>
              <a:latin typeface="Trebuchet MS"/>
              <a:ea typeface="Trebuchet MS"/>
              <a:cs typeface="Trebuchet MS"/>
              <a:sym typeface="Trebuchet MS"/>
            </a:endParaRPr>
          </a:p>
        </p:txBody>
      </p:sp>
      <p:sp>
        <p:nvSpPr>
          <p:cNvPr id="245" name="Shape 245"/>
          <p:cNvSpPr txBox="1">
            <a:spLocks noGrp="1"/>
          </p:cNvSpPr>
          <p:nvPr>
            <p:ph type="body" idx="1"/>
          </p:nvPr>
        </p:nvSpPr>
        <p:spPr>
          <a:xfrm>
            <a:off x="304800" y="1295400"/>
            <a:ext cx="8229600" cy="4800600"/>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118055"/>
              <a:buFont typeface="Arial"/>
              <a:buChar char="•"/>
            </a:pPr>
            <a:r>
              <a:rPr lang="en-US" sz="2400" b="0" i="0" u="none" strike="noStrike" cap="none" baseline="0" dirty="0">
                <a:solidFill>
                  <a:schemeClr val="dk1"/>
                </a:solidFill>
                <a:latin typeface="Georgia"/>
                <a:ea typeface="Georgia"/>
                <a:cs typeface="Georgia"/>
                <a:sym typeface="Georgia"/>
              </a:rPr>
              <a:t>Misusing money allocated by the Finance Board is defined as using SAF money for any expenditure not approved by the Finance Board</a:t>
            </a:r>
          </a:p>
          <a:p>
            <a:pPr marL="658368" marR="0" lvl="1" indent="-251968" algn="l" rtl="0">
              <a:spcBef>
                <a:spcPts val="300"/>
              </a:spcBef>
              <a:buClr>
                <a:schemeClr val="accent2"/>
              </a:buClr>
              <a:buSzPct val="117424"/>
              <a:buFont typeface="Arial"/>
              <a:buChar char="•"/>
            </a:pPr>
            <a:r>
              <a:rPr lang="en-US" sz="2200" b="0" i="0" u="none" strike="noStrike" cap="none" baseline="0" dirty="0">
                <a:solidFill>
                  <a:srgbClr val="351C75"/>
                </a:solidFill>
                <a:latin typeface="Georgia"/>
                <a:ea typeface="Georgia"/>
                <a:cs typeface="Georgia"/>
                <a:sym typeface="Georgia"/>
              </a:rPr>
              <a:t>This includes buying supplies for events that were not specified at the Marathon, buying items that were denied, or overspending</a:t>
            </a:r>
          </a:p>
          <a:p>
            <a:pPr marL="658368" marR="0" lvl="1" indent="-251968" algn="l" rtl="0">
              <a:spcBef>
                <a:spcPts val="300"/>
              </a:spcBef>
              <a:buClr>
                <a:schemeClr val="accent2"/>
              </a:buClr>
              <a:buSzPct val="117424"/>
              <a:buFont typeface="Arial"/>
              <a:buChar char="•"/>
            </a:pPr>
            <a:r>
              <a:rPr lang="en-US" sz="2200" b="0" i="0" u="none" strike="noStrike" cap="none" baseline="0" dirty="0">
                <a:solidFill>
                  <a:srgbClr val="351C75"/>
                </a:solidFill>
                <a:latin typeface="Georgia"/>
                <a:ea typeface="Georgia"/>
                <a:cs typeface="Georgia"/>
                <a:sym typeface="Georgia"/>
              </a:rPr>
              <a:t>This violation of trust prevents the Finance Board from providing funds to these violating clubs in the future</a:t>
            </a:r>
          </a:p>
          <a:p>
            <a:pPr marL="365760" marR="0" lvl="0" indent="-264160" algn="l" rtl="0">
              <a:spcBef>
                <a:spcPts val="300"/>
              </a:spcBef>
              <a:buClr>
                <a:schemeClr val="accent3"/>
              </a:buClr>
              <a:buSzPct val="118055"/>
              <a:buFont typeface="Arial"/>
              <a:buChar char="•"/>
            </a:pPr>
            <a:r>
              <a:rPr lang="en-US" sz="2400" b="0" i="0" u="none" strike="noStrike" cap="none" baseline="0" dirty="0">
                <a:solidFill>
                  <a:schemeClr val="dk1"/>
                </a:solidFill>
                <a:latin typeface="Georgia"/>
                <a:ea typeface="Georgia"/>
                <a:cs typeface="Georgia"/>
                <a:sym typeface="Georgia"/>
              </a:rPr>
              <a:t>In the event of non-compliance with the rules and regulations the Finance Board and the Treasury will withhold all reimbursements and future funding until an agreement can be made with the Treasurer, the Finance Board, and the violating parties</a:t>
            </a:r>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500"/>
                                        <p:tgtEl>
                                          <p:spTgt spid="24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5">
                                            <p:txEl>
                                              <p:pRg st="1" end="1"/>
                                            </p:txEl>
                                          </p:spTgt>
                                        </p:tgtEl>
                                        <p:attrNameLst>
                                          <p:attrName>style.visibility</p:attrName>
                                        </p:attrNameLst>
                                      </p:cBhvr>
                                      <p:to>
                                        <p:strVal val="visible"/>
                                      </p:to>
                                    </p:set>
                                    <p:animEffect transition="in" filter="fade">
                                      <p:cBhvr>
                                        <p:cTn id="11" dur="2000"/>
                                        <p:tgtEl>
                                          <p:spTgt spid="245">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45">
                                            <p:txEl>
                                              <p:pRg st="2" end="2"/>
                                            </p:txEl>
                                          </p:spTgt>
                                        </p:tgtEl>
                                        <p:attrNameLst>
                                          <p:attrName>style.visibility</p:attrName>
                                        </p:attrNameLst>
                                      </p:cBhvr>
                                      <p:to>
                                        <p:strVal val="visible"/>
                                      </p:to>
                                    </p:set>
                                    <p:animEffect transition="in" filter="fade">
                                      <p:cBhvr>
                                        <p:cTn id="14" dur="2000"/>
                                        <p:tgtEl>
                                          <p:spTgt spid="24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5">
                                            <p:txEl>
                                              <p:pRg st="3" end="3"/>
                                            </p:txEl>
                                          </p:spTgt>
                                        </p:tgtEl>
                                        <p:attrNameLst>
                                          <p:attrName>style.visibility</p:attrName>
                                        </p:attrNameLst>
                                      </p:cBhvr>
                                      <p:to>
                                        <p:strVal val="visible"/>
                                      </p:to>
                                    </p:set>
                                    <p:animEffect transition="in" filter="fade">
                                      <p:cBhvr>
                                        <p:cTn id="19" dur="500"/>
                                        <p:tgtEl>
                                          <p:spTgt spid="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20782" y="609600"/>
            <a:ext cx="8229600" cy="1066799"/>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WHO TO </a:t>
            </a:r>
            <a:r>
              <a:rPr lang="en-US" sz="4000" b="0" i="0" u="none" strike="noStrike" cap="none" baseline="0" dirty="0" smtClean="0">
                <a:solidFill>
                  <a:schemeClr val="dk2"/>
                </a:solidFill>
                <a:latin typeface="Trebuchet MS"/>
                <a:ea typeface="Trebuchet MS"/>
                <a:cs typeface="Trebuchet MS"/>
                <a:sym typeface="Trebuchet MS"/>
              </a:rPr>
              <a:t>CONTACT?</a:t>
            </a:r>
            <a:endParaRPr lang="en-US" sz="4000" b="0" i="0" u="none" strike="noStrike" cap="none" baseline="0" dirty="0">
              <a:solidFill>
                <a:schemeClr val="dk2"/>
              </a:solidFill>
              <a:latin typeface="Trebuchet MS"/>
              <a:ea typeface="Trebuchet MS"/>
              <a:cs typeface="Trebuchet MS"/>
              <a:sym typeface="Trebuchet MS"/>
            </a:endParaRPr>
          </a:p>
        </p:txBody>
      </p:sp>
      <p:sp>
        <p:nvSpPr>
          <p:cNvPr id="251" name="Shape 251"/>
          <p:cNvSpPr txBox="1">
            <a:spLocks noGrp="1"/>
          </p:cNvSpPr>
          <p:nvPr>
            <p:ph type="body" idx="1"/>
          </p:nvPr>
        </p:nvSpPr>
        <p:spPr>
          <a:xfrm>
            <a:off x="76200" y="1676400"/>
            <a:ext cx="8229600" cy="4325112"/>
          </a:xfrm>
          <a:prstGeom prst="rect">
            <a:avLst/>
          </a:prstGeom>
          <a:noFill/>
          <a:ln>
            <a:noFill/>
          </a:ln>
        </p:spPr>
        <p:txBody>
          <a:bodyPr lIns="91425" tIns="45700" rIns="91425" bIns="45700" anchor="t" anchorCtr="0">
            <a:noAutofit/>
          </a:bodyPr>
          <a:lstStyle/>
          <a:p>
            <a:pPr marL="109728" marR="0" lvl="0" indent="-8128" algn="l" rtl="0">
              <a:spcBef>
                <a:spcPts val="300"/>
              </a:spcBef>
              <a:buClr>
                <a:schemeClr val="accent3"/>
              </a:buClr>
              <a:buSzPct val="25000"/>
              <a:buFont typeface="Georgia"/>
              <a:buNone/>
            </a:pPr>
            <a:r>
              <a:rPr lang="en-US" sz="2800" b="0" i="0" u="none" strike="noStrike" cap="none" baseline="0" dirty="0">
                <a:solidFill>
                  <a:schemeClr val="dk1"/>
                </a:solidFill>
                <a:latin typeface="Georgia"/>
                <a:ea typeface="Georgia"/>
                <a:cs typeface="Georgia"/>
                <a:sym typeface="Georgia"/>
              </a:rPr>
              <a:t>If you have any questions/concerns about allocations please contact</a:t>
            </a:r>
            <a:r>
              <a:rPr lang="en-US" sz="2800" b="0" i="0" u="none" strike="noStrike" cap="none" baseline="0" dirty="0" smtClean="0">
                <a:solidFill>
                  <a:schemeClr val="dk1"/>
                </a:solidFill>
                <a:latin typeface="Georgia"/>
                <a:ea typeface="Georgia"/>
                <a:cs typeface="Georgia"/>
                <a:sym typeface="Georgia"/>
              </a:rPr>
              <a:t>:</a:t>
            </a:r>
          </a:p>
          <a:p>
            <a:pPr marL="109728" marR="0" lvl="0" indent="-8128" algn="l" rtl="0">
              <a:spcBef>
                <a:spcPts val="300"/>
              </a:spcBef>
              <a:buClr>
                <a:schemeClr val="accent3"/>
              </a:buClr>
              <a:buSzPct val="25000"/>
              <a:buFont typeface="Georgia"/>
              <a:buNone/>
            </a:pPr>
            <a:endParaRPr lang="en-US" dirty="0"/>
          </a:p>
          <a:p>
            <a:pPr marL="109728" marR="0" lvl="0" indent="-8128" algn="l" rtl="0">
              <a:spcBef>
                <a:spcPts val="300"/>
              </a:spcBef>
              <a:buClr>
                <a:schemeClr val="accent3"/>
              </a:buClr>
              <a:buSzPct val="25000"/>
              <a:buFont typeface="Georgia"/>
              <a:buNone/>
            </a:pPr>
            <a:r>
              <a:rPr lang="en-US" sz="2800" b="0" i="0" u="none" strike="noStrike" cap="none" baseline="0" dirty="0" smtClean="0">
                <a:solidFill>
                  <a:schemeClr val="dk1"/>
                </a:solidFill>
                <a:latin typeface="Georgia"/>
                <a:ea typeface="Georgia"/>
                <a:cs typeface="Georgia"/>
                <a:sym typeface="Georgia"/>
                <a:hlinkClick r:id="rId3"/>
              </a:rPr>
              <a:t>clubfinance@brandeis.edu</a:t>
            </a:r>
            <a:endParaRPr lang="en-US" sz="2800" b="0" i="0" u="none" strike="noStrike" cap="none" baseline="0" dirty="0" smtClean="0">
              <a:solidFill>
                <a:schemeClr val="dk1"/>
              </a:solidFill>
              <a:latin typeface="Georgia"/>
              <a:ea typeface="Georgia"/>
              <a:cs typeface="Georgia"/>
              <a:sym typeface="Georgia"/>
            </a:endParaRPr>
          </a:p>
          <a:p>
            <a:pPr marL="109728" marR="0" lvl="0" indent="-8128" algn="l" rtl="0">
              <a:spcBef>
                <a:spcPts val="300"/>
              </a:spcBef>
              <a:buClr>
                <a:schemeClr val="accent3"/>
              </a:buClr>
              <a:buSzPct val="25000"/>
              <a:buFont typeface="Georgia"/>
              <a:buNone/>
            </a:pPr>
            <a:endParaRPr lang="en-US" sz="2800" b="0" i="0" u="none" strike="noStrike" cap="none" baseline="0" dirty="0">
              <a:solidFill>
                <a:schemeClr val="dk1"/>
              </a:solidFill>
              <a:latin typeface="Georgia"/>
              <a:ea typeface="Georgia"/>
              <a:cs typeface="Georgia"/>
              <a:sym typeface="Georgia"/>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wipe(down)">
                                      <p:cBhvr>
                                        <p:cTn id="7" dur="500"/>
                                        <p:tgtEl>
                                          <p:spTgt spid="25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1">
                                            <p:txEl>
                                              <p:pRg st="2" end="2"/>
                                            </p:txEl>
                                          </p:spTgt>
                                        </p:tgtEl>
                                        <p:attrNameLst>
                                          <p:attrName>style.visibility</p:attrName>
                                        </p:attrNameLst>
                                      </p:cBhvr>
                                      <p:to>
                                        <p:strVal val="visible"/>
                                      </p:to>
                                    </p:set>
                                    <p:animEffect transition="in" filter="wipe(down)">
                                      <p:cBhvr>
                                        <p:cTn id="10" dur="1000"/>
                                        <p:tgtEl>
                                          <p:spTgt spid="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ctrTitle"/>
          </p:nvPr>
        </p:nvSpPr>
        <p:spPr>
          <a:xfrm>
            <a:off x="457200" y="2401886"/>
            <a:ext cx="8458200" cy="1470024"/>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Trebuchet MS"/>
              <a:buNone/>
            </a:pPr>
            <a:r>
              <a:rPr lang="en-US" sz="4400" b="0" i="0" u="none" strike="noStrike" cap="none" baseline="0" dirty="0">
                <a:solidFill>
                  <a:schemeClr val="lt1"/>
                </a:solidFill>
                <a:latin typeface="Trebuchet MS"/>
                <a:ea typeface="Trebuchet MS"/>
                <a:cs typeface="Trebuchet MS"/>
                <a:sym typeface="Trebuchet MS"/>
              </a:rPr>
              <a:t>ANY </a:t>
            </a:r>
            <a:r>
              <a:rPr lang="en-US" sz="4400" b="0" i="0" u="none" strike="noStrike" cap="none" baseline="0" dirty="0" smtClean="0">
                <a:solidFill>
                  <a:schemeClr val="lt1"/>
                </a:solidFill>
                <a:latin typeface="Trebuchet MS"/>
                <a:ea typeface="Trebuchet MS"/>
                <a:cs typeface="Trebuchet MS"/>
                <a:sym typeface="Trebuchet MS"/>
              </a:rPr>
              <a:t>QUESTIONS</a:t>
            </a:r>
            <a:endParaRPr lang="en-US" sz="4400" b="0" i="0" u="none" strike="noStrike" cap="none" baseline="0" dirty="0">
              <a:solidFill>
                <a:schemeClr val="lt1"/>
              </a:solidFill>
              <a:latin typeface="Trebuchet MS"/>
              <a:ea typeface="Trebuchet MS"/>
              <a:cs typeface="Trebuchet MS"/>
              <a:sym typeface="Trebuchet MS"/>
            </a:endParaRPr>
          </a:p>
        </p:txBody>
      </p:sp>
      <p:sp>
        <p:nvSpPr>
          <p:cNvPr id="3" name="TextBox 2"/>
          <p:cNvSpPr txBox="1"/>
          <p:nvPr/>
        </p:nvSpPr>
        <p:spPr>
          <a:xfrm>
            <a:off x="6705600" y="3124200"/>
            <a:ext cx="2971800" cy="769441"/>
          </a:xfrm>
          <a:prstGeom prst="rect">
            <a:avLst/>
          </a:prstGeom>
          <a:noFill/>
        </p:spPr>
        <p:txBody>
          <a:bodyPr wrap="square" rtlCol="0">
            <a:spAutoFit/>
          </a:bodyPr>
          <a:lstStyle/>
          <a:p>
            <a:r>
              <a:rPr lang="en-US" sz="4400" dirty="0" smtClean="0">
                <a:solidFill>
                  <a:schemeClr val="bg1"/>
                </a:solidFill>
                <a:latin typeface="Trebuchet MS" pitchFamily="34" charset="0"/>
              </a:rPr>
              <a:t>???</a:t>
            </a:r>
            <a:endParaRPr lang="en-US" sz="4400" dirty="0">
              <a:solidFill>
                <a:schemeClr val="bg1"/>
              </a:solidFill>
              <a:latin typeface="Trebuchet MS" pitchFamily="34" charset="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2000" fill="hold"/>
                                        <p:tgtEl>
                                          <p:spTgt spid="256"/>
                                        </p:tgtEl>
                                        <p:attrNameLst>
                                          <p:attrName>ppt_x</p:attrName>
                                        </p:attrNameLst>
                                      </p:cBhvr>
                                      <p:tavLst>
                                        <p:tav tm="0">
                                          <p:val>
                                            <p:strVal val="0-#ppt_w/2"/>
                                          </p:val>
                                        </p:tav>
                                        <p:tav tm="100000">
                                          <p:val>
                                            <p:strVal val="#ppt_x"/>
                                          </p:val>
                                        </p:tav>
                                      </p:tavLst>
                                    </p:anim>
                                    <p:anim calcmode="lin" valueType="num">
                                      <p:cBhvr additive="base">
                                        <p:cTn id="8" dur="2000" fill="hold"/>
                                        <p:tgtEl>
                                          <p:spTgt spid="256"/>
                                        </p:tgtEl>
                                        <p:attrNameLst>
                                          <p:attrName>ppt_y</p:attrName>
                                        </p:attrNameLst>
                                      </p:cBhvr>
                                      <p:tavLst>
                                        <p:tav tm="0">
                                          <p:val>
                                            <p:strVal val="#ppt_y"/>
                                          </p:val>
                                        </p:tav>
                                        <p:tav tm="100000">
                                          <p:val>
                                            <p:strVal val="#ppt_y"/>
                                          </p:val>
                                        </p:tav>
                                      </p:tavLst>
                                    </p:anim>
                                  </p:childTnLst>
                                </p:cTn>
                              </p:par>
                              <p:par>
                                <p:cTn id="9" presetID="26"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81000" y="609600"/>
            <a:ext cx="79248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AGENDA</a:t>
            </a:r>
          </a:p>
        </p:txBody>
      </p:sp>
      <p:sp>
        <p:nvSpPr>
          <p:cNvPr id="120" name="Shape 120"/>
          <p:cNvSpPr txBox="1">
            <a:spLocks noGrp="1"/>
          </p:cNvSpPr>
          <p:nvPr>
            <p:ph type="body" idx="1"/>
          </p:nvPr>
        </p:nvSpPr>
        <p:spPr>
          <a:xfrm>
            <a:off x="533400" y="1676400"/>
            <a:ext cx="7772400" cy="4325112"/>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101190"/>
              <a:buFont typeface="Arial"/>
              <a:buChar char="•"/>
            </a:pPr>
            <a:r>
              <a:rPr lang="en-US" sz="2800" b="0" i="0" u="none" strike="noStrike" cap="none" baseline="0" dirty="0">
                <a:solidFill>
                  <a:schemeClr val="dk1"/>
                </a:solidFill>
                <a:latin typeface="Georgia"/>
                <a:ea typeface="Georgia"/>
                <a:cs typeface="Georgia"/>
                <a:sym typeface="Georgia"/>
              </a:rPr>
              <a:t>Making Requests and Expectations</a:t>
            </a:r>
          </a:p>
          <a:p>
            <a:pPr marL="365760" marR="0" lvl="0" indent="-264160" algn="l" rtl="0">
              <a:spcBef>
                <a:spcPts val="300"/>
              </a:spcBef>
              <a:buClr>
                <a:schemeClr val="accent3"/>
              </a:buClr>
              <a:buSzPct val="101190"/>
              <a:buFont typeface="Arial"/>
              <a:buChar char="•"/>
            </a:pPr>
            <a:r>
              <a:rPr lang="en-US" sz="2800" b="0" i="0" u="none" strike="noStrike" cap="none" baseline="0" dirty="0">
                <a:solidFill>
                  <a:schemeClr val="dk1"/>
                </a:solidFill>
                <a:latin typeface="Georgia"/>
                <a:ea typeface="Georgia"/>
                <a:cs typeface="Georgia"/>
                <a:sym typeface="Georgia"/>
              </a:rPr>
              <a:t>Marathon Meetings Sign-Up</a:t>
            </a:r>
          </a:p>
          <a:p>
            <a:pPr marL="365760" marR="0" lvl="0" indent="-264160" algn="l" rtl="0">
              <a:spcBef>
                <a:spcPts val="300"/>
              </a:spcBef>
              <a:buClr>
                <a:schemeClr val="accent3"/>
              </a:buClr>
              <a:buSzPct val="101190"/>
              <a:buFont typeface="Arial"/>
              <a:buChar char="•"/>
            </a:pPr>
            <a:r>
              <a:rPr lang="en-US" sz="2800" b="0" i="0" u="none" strike="noStrike" cap="none" baseline="0" dirty="0">
                <a:solidFill>
                  <a:schemeClr val="dk1"/>
                </a:solidFill>
                <a:latin typeface="Georgia"/>
                <a:ea typeface="Georgia"/>
                <a:cs typeface="Georgia"/>
                <a:sym typeface="Georgia"/>
              </a:rPr>
              <a:t>Funding</a:t>
            </a:r>
            <a:r>
              <a:rPr lang="en-US" dirty="0"/>
              <a:t> Policy</a:t>
            </a:r>
          </a:p>
          <a:p>
            <a:pPr marL="365760" marR="0" lvl="0" indent="-264160" algn="l" rtl="0">
              <a:spcBef>
                <a:spcPts val="300"/>
              </a:spcBef>
              <a:buClr>
                <a:schemeClr val="accent3"/>
              </a:buClr>
              <a:buSzPct val="101190"/>
              <a:buFont typeface="Arial"/>
              <a:buChar char="•"/>
            </a:pPr>
            <a:r>
              <a:rPr lang="en-US" sz="2800" b="0" i="0" u="none" strike="noStrike" cap="none" baseline="0" dirty="0">
                <a:solidFill>
                  <a:schemeClr val="dk1"/>
                </a:solidFill>
                <a:latin typeface="Georgia"/>
                <a:ea typeface="Georgia"/>
                <a:cs typeface="Georgia"/>
                <a:sym typeface="Georgia"/>
              </a:rPr>
              <a:t>Questions</a:t>
            </a:r>
            <a:r>
              <a:rPr lang="en-US" dirty="0"/>
              <a:t>?</a:t>
            </a:r>
          </a:p>
          <a:p>
            <a:endParaRPr dirty="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500"/>
                                        <p:tgtEl>
                                          <p:spTgt spid="12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animEffect transition="in" filter="fade">
                                      <p:cBhvr>
                                        <p:cTn id="11" dur="500"/>
                                        <p:tgtEl>
                                          <p:spTgt spid="120">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animEffect transition="in" filter="fade">
                                      <p:cBhvr>
                                        <p:cTn id="15" dur="500"/>
                                        <p:tgtEl>
                                          <p:spTgt spid="120">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animEffect transition="in" filter="fade">
                                      <p:cBhvr>
                                        <p:cTn id="19" dur="500"/>
                                        <p:tgtEl>
                                          <p:spTgt spid="1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04800" y="533400"/>
            <a:ext cx="79248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3600" b="0" i="0" u="none" strike="noStrike" cap="none" baseline="0" dirty="0">
                <a:solidFill>
                  <a:schemeClr val="dk2"/>
                </a:solidFill>
                <a:latin typeface="Trebuchet MS"/>
                <a:ea typeface="Trebuchet MS"/>
                <a:cs typeface="Trebuchet MS"/>
                <a:sym typeface="Trebuchet MS"/>
              </a:rPr>
              <a:t>MAKING REQUESTS &amp; EXPECTATIONS</a:t>
            </a:r>
          </a:p>
        </p:txBody>
      </p:sp>
      <p:sp>
        <p:nvSpPr>
          <p:cNvPr id="126" name="Shape 126"/>
          <p:cNvSpPr txBox="1">
            <a:spLocks noGrp="1"/>
          </p:cNvSpPr>
          <p:nvPr>
            <p:ph type="body" idx="1"/>
          </p:nvPr>
        </p:nvSpPr>
        <p:spPr>
          <a:xfrm>
            <a:off x="609600" y="1676400"/>
            <a:ext cx="7620000" cy="4325112"/>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101190"/>
              <a:buFont typeface="Arial"/>
              <a:buChar char="•"/>
            </a:pPr>
            <a:r>
              <a:rPr lang="en-US" dirty="0"/>
              <a:t>Marathon</a:t>
            </a:r>
            <a:r>
              <a:rPr lang="en-US" sz="2800" b="0" i="0" u="none" strike="noStrike" cap="none" baseline="0" dirty="0">
                <a:solidFill>
                  <a:schemeClr val="dk1"/>
                </a:solidFill>
                <a:latin typeface="Georgia"/>
                <a:ea typeface="Georgia"/>
                <a:cs typeface="Georgia"/>
                <a:sym typeface="Georgia"/>
              </a:rPr>
              <a:t> can become </a:t>
            </a:r>
            <a:r>
              <a:rPr lang="en-US" dirty="0"/>
              <a:t>busy and stressful for everybody. Just Relax!</a:t>
            </a:r>
          </a:p>
          <a:p>
            <a:pPr marL="365760" marR="0" lvl="0" indent="-264160" algn="l" rtl="0">
              <a:spcBef>
                <a:spcPts val="300"/>
              </a:spcBef>
              <a:buClr>
                <a:schemeClr val="accent3"/>
              </a:buClr>
              <a:buSzPct val="101190"/>
              <a:buFont typeface="Arial"/>
              <a:buChar char="•"/>
            </a:pPr>
            <a:r>
              <a:rPr lang="en-US" sz="2800" b="0" i="0" u="none" strike="noStrike" cap="none" baseline="0" dirty="0">
                <a:solidFill>
                  <a:schemeClr val="dk1"/>
                </a:solidFill>
                <a:latin typeface="Georgia"/>
                <a:ea typeface="Georgia"/>
                <a:cs typeface="Georgia"/>
                <a:sym typeface="Georgia"/>
              </a:rPr>
              <a:t>Please arrive 1</a:t>
            </a:r>
            <a:r>
              <a:rPr lang="en-US" dirty="0"/>
              <a:t>5</a:t>
            </a:r>
            <a:r>
              <a:rPr lang="en-US" sz="2800" b="0" i="0" u="none" strike="noStrike" cap="none" baseline="0" dirty="0">
                <a:solidFill>
                  <a:schemeClr val="dk1"/>
                </a:solidFill>
                <a:latin typeface="Georgia"/>
                <a:ea typeface="Georgia"/>
                <a:cs typeface="Georgia"/>
                <a:sym typeface="Georgia"/>
              </a:rPr>
              <a:t> minutes early and be prepared to stay late</a:t>
            </a:r>
          </a:p>
          <a:p>
            <a:pPr marL="365760" marR="0" lvl="0" indent="-264160" algn="l" rtl="0">
              <a:spcBef>
                <a:spcPts val="300"/>
              </a:spcBef>
              <a:buClr>
                <a:schemeClr val="accent3"/>
              </a:buClr>
              <a:buSzPct val="101190"/>
              <a:buFont typeface="Arial"/>
              <a:buChar char="•"/>
            </a:pPr>
            <a:r>
              <a:rPr lang="en-US" sz="2800" b="0" i="0" u="none" strike="noStrike" cap="none" baseline="0" dirty="0">
                <a:solidFill>
                  <a:schemeClr val="dk1"/>
                </a:solidFill>
                <a:latin typeface="Georgia"/>
                <a:ea typeface="Georgia"/>
                <a:cs typeface="Georgia"/>
                <a:sym typeface="Georgia"/>
              </a:rPr>
              <a:t>Expect questions </a:t>
            </a:r>
            <a:r>
              <a:rPr lang="en-US" dirty="0"/>
              <a:t>regarding</a:t>
            </a:r>
            <a:r>
              <a:rPr lang="en-US" sz="2800" b="0" i="0" u="none" strike="noStrike" cap="none" baseline="0" dirty="0">
                <a:solidFill>
                  <a:schemeClr val="dk1"/>
                </a:solidFill>
                <a:latin typeface="Georgia"/>
                <a:ea typeface="Georgia"/>
                <a:cs typeface="Georgia"/>
                <a:sym typeface="Georgia"/>
              </a:rPr>
              <a:t> </a:t>
            </a:r>
            <a:r>
              <a:rPr lang="en-US" dirty="0"/>
              <a:t>the necessity of requests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1000"/>
                                        <p:tgtEl>
                                          <p:spTgt spid="1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Effect transition="in" filter="fade">
                                      <p:cBhvr>
                                        <p:cTn id="17" dur="1000"/>
                                        <p:tgtEl>
                                          <p:spTgt spid="1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80999" y="457200"/>
            <a:ext cx="7834745"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SIGNING UP FOR MARATHON</a:t>
            </a:r>
          </a:p>
        </p:txBody>
      </p:sp>
      <p:sp>
        <p:nvSpPr>
          <p:cNvPr id="132" name="Shape 132"/>
          <p:cNvSpPr txBox="1">
            <a:spLocks noGrp="1"/>
          </p:cNvSpPr>
          <p:nvPr>
            <p:ph type="body" idx="1"/>
          </p:nvPr>
        </p:nvSpPr>
        <p:spPr>
          <a:xfrm>
            <a:off x="304799" y="1600200"/>
            <a:ext cx="8305801" cy="4325112"/>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100000"/>
              <a:buFont typeface="Arial"/>
              <a:buChar char="•"/>
            </a:pPr>
            <a:r>
              <a:rPr lang="en-US" sz="2000" b="0" i="0" u="none" strike="noStrike" cap="none" baseline="0" dirty="0">
                <a:solidFill>
                  <a:schemeClr val="dk1"/>
                </a:solidFill>
                <a:latin typeface="Georgia"/>
                <a:ea typeface="Georgia"/>
                <a:cs typeface="Georgia"/>
                <a:sym typeface="Georgia"/>
              </a:rPr>
              <a:t>Go </a:t>
            </a:r>
            <a:r>
              <a:rPr lang="en-US" sz="2000" b="0" i="0" u="none" strike="noStrike" cap="none" baseline="0" dirty="0" smtClean="0">
                <a:solidFill>
                  <a:schemeClr val="dk1"/>
                </a:solidFill>
                <a:latin typeface="Georgia"/>
                <a:ea typeface="Georgia"/>
                <a:cs typeface="Georgia"/>
                <a:sym typeface="Georgia"/>
              </a:rPr>
              <a:t>to</a:t>
            </a:r>
            <a:r>
              <a:rPr lang="en-US" sz="2000" b="0" i="0" u="none" strike="noStrike" cap="none" dirty="0" smtClean="0">
                <a:solidFill>
                  <a:schemeClr val="dk1"/>
                </a:solidFill>
                <a:latin typeface="Georgia"/>
                <a:ea typeface="Georgia"/>
                <a:cs typeface="Georgia"/>
                <a:sym typeface="Georgia"/>
              </a:rPr>
              <a:t> brandeisweb.com</a:t>
            </a:r>
            <a:br>
              <a:rPr lang="en-US" sz="2000" b="0" i="0" u="none" strike="noStrike" cap="none" dirty="0" smtClean="0">
                <a:solidFill>
                  <a:schemeClr val="dk1"/>
                </a:solidFill>
                <a:latin typeface="Georgia"/>
                <a:ea typeface="Georgia"/>
                <a:cs typeface="Georgia"/>
                <a:sym typeface="Georgia"/>
              </a:rPr>
            </a:br>
            <a:r>
              <a:rPr lang="en-US" sz="2000" b="0" i="0" u="none" strike="noStrike" cap="none" dirty="0" smtClean="0">
                <a:solidFill>
                  <a:schemeClr val="dk1"/>
                </a:solidFill>
                <a:latin typeface="Georgia"/>
                <a:ea typeface="Georgia"/>
                <a:cs typeface="Georgia"/>
                <a:sym typeface="Georgia"/>
              </a:rPr>
              <a:t>-sign in using your username and password (</a:t>
            </a:r>
            <a:r>
              <a:rPr lang="en-US" sz="2000" b="0" i="0" u="none" strike="noStrike" cap="none" dirty="0" smtClean="0">
                <a:solidFill>
                  <a:srgbClr val="FF0000"/>
                </a:solidFill>
                <a:latin typeface="Georgia"/>
                <a:ea typeface="Georgia"/>
                <a:cs typeface="Georgia"/>
                <a:sym typeface="Georgia"/>
              </a:rPr>
              <a:t>if unknown, email clubfinance@brandeis.edu</a:t>
            </a:r>
            <a:r>
              <a:rPr lang="en-US" sz="2000" b="0" i="0" u="none" strike="noStrike" cap="none" dirty="0" smtClean="0">
                <a:solidFill>
                  <a:schemeClr val="dk1"/>
                </a:solidFill>
                <a:latin typeface="Georgia"/>
                <a:ea typeface="Georgia"/>
                <a:cs typeface="Georgia"/>
                <a:sym typeface="Georgia"/>
              </a:rPr>
              <a:t>)</a:t>
            </a:r>
            <a:endParaRPr dirty="0"/>
          </a:p>
          <a:p>
            <a:endParaRPr dirty="0"/>
          </a:p>
          <a:p>
            <a:endParaRPr dirty="0"/>
          </a:p>
          <a:p>
            <a:pPr marL="101600" marR="0" lvl="0" indent="0" algn="l" rtl="0">
              <a:spcBef>
                <a:spcPts val="300"/>
              </a:spcBef>
              <a:buClr>
                <a:schemeClr val="accent3"/>
              </a:buClr>
              <a:buSzPct val="100000"/>
              <a:buNone/>
            </a:pPr>
            <a:endParaRPr lang="en-US" dirty="0" smtClean="0"/>
          </a:p>
          <a:p>
            <a:pPr marL="101600" marR="0" lvl="0" indent="0" algn="l" rtl="0">
              <a:spcBef>
                <a:spcPts val="300"/>
              </a:spcBef>
              <a:buClr>
                <a:schemeClr val="accent3"/>
              </a:buClr>
              <a:buSzPct val="100000"/>
              <a:buNone/>
            </a:pPr>
            <a:endParaRPr lang="en-US" dirty="0"/>
          </a:p>
          <a:p>
            <a:pPr marL="101600" marR="0" lvl="0" indent="0" algn="l" rtl="0">
              <a:spcBef>
                <a:spcPts val="300"/>
              </a:spcBef>
              <a:buClr>
                <a:schemeClr val="accent3"/>
              </a:buClr>
              <a:buSzPct val="100000"/>
              <a:buNone/>
            </a:pPr>
            <a:endParaRPr lang="en-US" sz="2000" b="0" i="0" u="none" strike="noStrike" cap="none" baseline="0" dirty="0" smtClean="0">
              <a:solidFill>
                <a:schemeClr val="dk1"/>
              </a:solidFill>
              <a:latin typeface="Georgia"/>
              <a:ea typeface="Georgia"/>
              <a:cs typeface="Georgia"/>
              <a:sym typeface="Georgia"/>
            </a:endParaRPr>
          </a:p>
          <a:p>
            <a:pPr marL="101600" marR="0" lvl="0" indent="0" algn="l" rtl="0">
              <a:spcBef>
                <a:spcPts val="300"/>
              </a:spcBef>
              <a:buClr>
                <a:schemeClr val="accent3"/>
              </a:buClr>
              <a:buSzPct val="100000"/>
              <a:buNone/>
            </a:pPr>
            <a:r>
              <a:rPr lang="en-US" sz="2000" b="0" i="0" u="none" strike="noStrike" cap="none" baseline="0" dirty="0" smtClean="0">
                <a:solidFill>
                  <a:schemeClr val="dk1"/>
                </a:solidFill>
                <a:latin typeface="Georgia"/>
                <a:ea typeface="Georgia"/>
                <a:cs typeface="Georgia"/>
                <a:sym typeface="Georgia"/>
              </a:rPr>
              <a:t>Search </a:t>
            </a:r>
            <a:r>
              <a:rPr lang="en-US" sz="2000" b="0" i="0" u="none" strike="noStrike" cap="none" baseline="0" dirty="0">
                <a:solidFill>
                  <a:schemeClr val="dk1"/>
                </a:solidFill>
                <a:latin typeface="Georgia"/>
                <a:ea typeface="Georgia"/>
                <a:cs typeface="Georgia"/>
                <a:sym typeface="Georgia"/>
              </a:rPr>
              <a:t>for your club in the list</a:t>
            </a:r>
          </a:p>
          <a:p>
            <a:pPr marL="365760" marR="0" lvl="0" indent="-264160" algn="l" rtl="0">
              <a:spcBef>
                <a:spcPts val="300"/>
              </a:spcBef>
              <a:buClr>
                <a:schemeClr val="accent3"/>
              </a:buClr>
              <a:buSzPct val="100000"/>
              <a:buFont typeface="Arial"/>
              <a:buChar char="•"/>
            </a:pPr>
            <a:r>
              <a:rPr lang="en-US" sz="2000" b="0" i="0" u="none" strike="noStrike" cap="none" baseline="0" dirty="0">
                <a:solidFill>
                  <a:schemeClr val="dk1"/>
                </a:solidFill>
                <a:latin typeface="Georgia"/>
                <a:ea typeface="Georgia"/>
                <a:cs typeface="Georgia"/>
                <a:sym typeface="Georgia"/>
              </a:rPr>
              <a:t>Select your club </a:t>
            </a:r>
          </a:p>
        </p:txBody>
      </p:sp>
      <p:sp>
        <p:nvSpPr>
          <p:cNvPr id="134" name="Shape 134"/>
          <p:cNvSpPr/>
          <p:nvPr/>
        </p:nvSpPr>
        <p:spPr>
          <a:xfrm>
            <a:off x="685800" y="5443394"/>
            <a:ext cx="8208817" cy="1015662"/>
          </a:xfrm>
          <a:prstGeom prst="rect">
            <a:avLst/>
          </a:prstGeom>
          <a:noFill/>
          <a:ln>
            <a:noFill/>
          </a:ln>
        </p:spPr>
        <p:txBody>
          <a:bodyPr lIns="91425" tIns="45700" rIns="91425" bIns="45700" anchor="t" anchorCtr="0">
            <a:noAutofit/>
          </a:bodyPr>
          <a:lstStyle/>
          <a:p>
            <a:pPr marL="0" marR="0" lvl="0" indent="0" algn="ctr" rtl="0">
              <a:buSzPct val="25000"/>
              <a:buNone/>
            </a:pPr>
            <a:endParaRPr lang="en-US" sz="2000" b="1" i="0" u="none" strike="noStrike" cap="none" baseline="0" dirty="0">
              <a:solidFill>
                <a:srgbClr val="FF0000"/>
              </a:solidFill>
              <a:latin typeface="Georgia"/>
              <a:ea typeface="Georgia"/>
              <a:cs typeface="Georgia"/>
              <a:sym typeface="Georgi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33472"/>
            <a:ext cx="6727822"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nodePh="1">
                                  <p:stCondLst>
                                    <p:cond delay="0"/>
                                  </p:stCondLst>
                                  <p:endCondLst>
                                    <p:cond evt="begin" delay="0">
                                      <p:tn val="17"/>
                                    </p:cond>
                                  </p:endCondLst>
                                  <p:childTnLst>
                                    <p:set>
                                      <p:cBhvr>
                                        <p:cTn id="18"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457200"/>
            <a:ext cx="77724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ALMOST THERE…</a:t>
            </a:r>
          </a:p>
        </p:txBody>
      </p:sp>
      <p:sp>
        <p:nvSpPr>
          <p:cNvPr id="2" name="TextBox 1"/>
          <p:cNvSpPr txBox="1"/>
          <p:nvPr/>
        </p:nvSpPr>
        <p:spPr>
          <a:xfrm>
            <a:off x="609600" y="4572000"/>
            <a:ext cx="7162800" cy="1938992"/>
          </a:xfrm>
          <a:prstGeom prst="rect">
            <a:avLst/>
          </a:prstGeom>
          <a:noFill/>
        </p:spPr>
        <p:txBody>
          <a:bodyPr wrap="square" rtlCol="0">
            <a:spAutoFit/>
          </a:bodyPr>
          <a:lstStyle/>
          <a:p>
            <a:r>
              <a:rPr lang="en-US" sz="2000" dirty="0" smtClean="0">
                <a:latin typeface="Georgia"/>
                <a:cs typeface="Georgia"/>
              </a:rPr>
              <a:t>Go to the tab, </a:t>
            </a:r>
            <a:r>
              <a:rPr lang="en-US" sz="2000" b="1" dirty="0" smtClean="0">
                <a:latin typeface="Georgia"/>
                <a:cs typeface="Georgia"/>
              </a:rPr>
              <a:t>Club</a:t>
            </a:r>
            <a:r>
              <a:rPr lang="en-US" sz="2000" dirty="0">
                <a:latin typeface="Georgia"/>
                <a:cs typeface="Georgia"/>
              </a:rPr>
              <a:t> </a:t>
            </a:r>
            <a:r>
              <a:rPr lang="en-US" sz="2000" dirty="0" smtClean="0">
                <a:latin typeface="Georgia"/>
                <a:cs typeface="Georgia"/>
              </a:rPr>
              <a:t>and the </a:t>
            </a:r>
            <a:r>
              <a:rPr lang="en-US" sz="2000" dirty="0" err="1" smtClean="0">
                <a:latin typeface="Georgia"/>
                <a:cs typeface="Georgia"/>
              </a:rPr>
              <a:t>subtab</a:t>
            </a:r>
            <a:r>
              <a:rPr lang="en-US" sz="2000" dirty="0" smtClean="0">
                <a:latin typeface="Georgia"/>
                <a:cs typeface="Georgia"/>
              </a:rPr>
              <a:t>, </a:t>
            </a:r>
            <a:r>
              <a:rPr lang="en-US" sz="2000" b="1" dirty="0" smtClean="0">
                <a:latin typeface="Georgia"/>
                <a:cs typeface="Georgia"/>
              </a:rPr>
              <a:t>Club</a:t>
            </a:r>
            <a:r>
              <a:rPr lang="en-US" sz="2000" dirty="0" smtClean="0">
                <a:latin typeface="Georgia"/>
                <a:cs typeface="Georgia"/>
              </a:rPr>
              <a:t>. Click </a:t>
            </a:r>
            <a:r>
              <a:rPr lang="en-US" sz="2000" dirty="0">
                <a:latin typeface="Georgia"/>
                <a:cs typeface="Georgia"/>
              </a:rPr>
              <a:t>“</a:t>
            </a:r>
            <a:r>
              <a:rPr lang="en-US" sz="2000" dirty="0" smtClean="0">
                <a:latin typeface="Georgia"/>
                <a:cs typeface="Georgia"/>
              </a:rPr>
              <a:t>Edit.” Under </a:t>
            </a:r>
            <a:r>
              <a:rPr lang="en-US" sz="2000" dirty="0">
                <a:latin typeface="Georgia"/>
                <a:cs typeface="Georgia"/>
              </a:rPr>
              <a:t>a</a:t>
            </a:r>
            <a:r>
              <a:rPr lang="en-US" sz="2000" dirty="0" smtClean="0">
                <a:latin typeface="Georgia"/>
                <a:cs typeface="Georgia"/>
              </a:rPr>
              <a:t>llocations, go to marathon session and pick the time block you would want to sign up. Also, be sure to fill out your club president, treasurer, and contact information. </a:t>
            </a:r>
            <a:r>
              <a:rPr lang="en-US" sz="2000" u="sng" dirty="0" smtClean="0">
                <a:latin typeface="Georgia"/>
                <a:cs typeface="Georgia"/>
              </a:rPr>
              <a:t>We will not meet with you unless this is filled out.</a:t>
            </a:r>
            <a:r>
              <a:rPr lang="en-US" sz="2000" dirty="0" smtClean="0">
                <a:latin typeface="Georgia"/>
                <a:cs typeface="Georgia"/>
              </a:rPr>
              <a:t> </a:t>
            </a:r>
            <a:r>
              <a:rPr lang="en-US" sz="2000" dirty="0" smtClean="0">
                <a:latin typeface="Georgia"/>
                <a:cs typeface="Georgia"/>
                <a:sym typeface="Wingdings" pitchFamily="2" charset="2"/>
              </a:rPr>
              <a:t></a:t>
            </a:r>
            <a:r>
              <a:rPr lang="en-US" sz="2000" dirty="0" smtClean="0">
                <a:latin typeface="Georgia"/>
                <a:cs typeface="Georgia"/>
              </a:rPr>
              <a:t> Click Save and Close.</a:t>
            </a:r>
            <a:endParaRPr lang="en-US" sz="2000" dirty="0">
              <a:latin typeface="Georgia"/>
              <a:cs typeface="Georgi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7924800" cy="330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457200"/>
            <a:ext cx="7779326"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dirty="0">
                <a:solidFill>
                  <a:schemeClr val="dk2"/>
                </a:solidFill>
                <a:latin typeface="Trebuchet MS"/>
                <a:ea typeface="Trebuchet MS"/>
                <a:cs typeface="Trebuchet MS"/>
                <a:sym typeface="Trebuchet MS"/>
              </a:rPr>
              <a:t>FUNDING </a:t>
            </a:r>
            <a:r>
              <a:rPr lang="en-US" dirty="0"/>
              <a:t>POLICY</a:t>
            </a:r>
          </a:p>
        </p:txBody>
      </p:sp>
      <p:sp>
        <p:nvSpPr>
          <p:cNvPr id="154" name="Shape 154"/>
          <p:cNvSpPr txBox="1">
            <a:spLocks noGrp="1"/>
          </p:cNvSpPr>
          <p:nvPr>
            <p:ph type="body" idx="1"/>
          </p:nvPr>
        </p:nvSpPr>
        <p:spPr>
          <a:xfrm>
            <a:off x="304800" y="1676400"/>
            <a:ext cx="8468399" cy="4526100"/>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83333"/>
              <a:buFont typeface="Arial"/>
              <a:buChar char="•"/>
            </a:pPr>
            <a:r>
              <a:rPr lang="en-US" sz="2400" b="0" i="0" u="none" strike="noStrike" cap="none" baseline="0" dirty="0">
                <a:solidFill>
                  <a:schemeClr val="dk1"/>
                </a:solidFill>
                <a:latin typeface="Georgia"/>
                <a:ea typeface="Georgia"/>
                <a:cs typeface="Georgia"/>
                <a:sym typeface="Georgia"/>
              </a:rPr>
              <a:t>Defines what </a:t>
            </a:r>
            <a:r>
              <a:rPr lang="en-US" sz="2400" dirty="0">
                <a:solidFill>
                  <a:srgbClr val="38761D"/>
                </a:solidFill>
              </a:rPr>
              <a:t>CAN</a:t>
            </a:r>
            <a:r>
              <a:rPr lang="en-US" sz="2400" b="0" i="0" u="none" strike="noStrike" cap="none" baseline="0" dirty="0">
                <a:solidFill>
                  <a:schemeClr val="dk1"/>
                </a:solidFill>
                <a:latin typeface="Georgia"/>
                <a:ea typeface="Georgia"/>
                <a:cs typeface="Georgia"/>
                <a:sym typeface="Georgia"/>
              </a:rPr>
              <a:t> and </a:t>
            </a:r>
            <a:r>
              <a:rPr lang="en-US" sz="2400" dirty="0">
                <a:solidFill>
                  <a:srgbClr val="FF0000"/>
                </a:solidFill>
              </a:rPr>
              <a:t>CANNOT</a:t>
            </a:r>
            <a:r>
              <a:rPr lang="en-US" sz="2400" b="0" i="0" u="none" strike="noStrike" cap="none" baseline="0" dirty="0">
                <a:solidFill>
                  <a:schemeClr val="dk1"/>
                </a:solidFill>
                <a:latin typeface="Georgia"/>
                <a:ea typeface="Georgia"/>
                <a:cs typeface="Georgia"/>
                <a:sym typeface="Georgia"/>
              </a:rPr>
              <a:t> be funded</a:t>
            </a:r>
          </a:p>
          <a:p>
            <a:pPr marL="365760" marR="0" lvl="0" indent="-264160" algn="l" rtl="0">
              <a:spcBef>
                <a:spcPts val="300"/>
              </a:spcBef>
              <a:buClr>
                <a:schemeClr val="accent3"/>
              </a:buClr>
              <a:buSzPct val="83333"/>
              <a:buFont typeface="Arial"/>
              <a:buChar char="•"/>
            </a:pPr>
            <a:r>
              <a:rPr lang="en-US" sz="2400" b="0" i="0" u="none" strike="noStrike" cap="none" baseline="0" dirty="0">
                <a:solidFill>
                  <a:schemeClr val="dk1"/>
                </a:solidFill>
                <a:latin typeface="Georgia"/>
                <a:ea typeface="Georgia"/>
                <a:cs typeface="Georgia"/>
                <a:sym typeface="Georgia"/>
              </a:rPr>
              <a:t>Please be aware that Treasurers will </a:t>
            </a:r>
            <a:r>
              <a:rPr lang="en-US" sz="2400" b="1" i="0" u="none" strike="noStrike" cap="none" baseline="0" dirty="0">
                <a:solidFill>
                  <a:schemeClr val="dk1"/>
                </a:solidFill>
                <a:latin typeface="Georgia"/>
                <a:ea typeface="Georgia"/>
                <a:cs typeface="Georgia"/>
                <a:sym typeface="Georgia"/>
              </a:rPr>
              <a:t>NOT</a:t>
            </a:r>
            <a:r>
              <a:rPr lang="en-US" sz="2400" b="0" i="0" u="none" strike="noStrike" cap="none" baseline="0" dirty="0">
                <a:solidFill>
                  <a:schemeClr val="dk1"/>
                </a:solidFill>
                <a:latin typeface="Georgia"/>
                <a:ea typeface="Georgia"/>
                <a:cs typeface="Georgia"/>
                <a:sym typeface="Georgia"/>
              </a:rPr>
              <a:t> approve requests made outside of</a:t>
            </a:r>
            <a:r>
              <a:rPr lang="en-US" sz="2400" dirty="0"/>
              <a:t> the Policy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 calcmode="lin" valueType="num">
                                      <p:cBhvr additive="base">
                                        <p:cTn id="7" dur="500"/>
                                        <p:tgtEl>
                                          <p:spTgt spid="15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 calcmode="lin" valueType="num">
                                      <p:cBhvr additive="base">
                                        <p:cTn id="12" dur="500"/>
                                        <p:tgtEl>
                                          <p:spTgt spid="15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52400" y="685800"/>
            <a:ext cx="8229600" cy="10667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Trebuchet MS"/>
              <a:buNone/>
            </a:pPr>
            <a:r>
              <a:rPr lang="en-US" sz="4000" b="0" i="0" u="none" strike="noStrike" cap="none" baseline="0">
                <a:solidFill>
                  <a:schemeClr val="dk2"/>
                </a:solidFill>
                <a:latin typeface="Trebuchet MS"/>
                <a:ea typeface="Trebuchet MS"/>
                <a:cs typeface="Trebuchet MS"/>
                <a:sym typeface="Trebuchet MS"/>
              </a:rPr>
              <a:t>Overview</a:t>
            </a:r>
          </a:p>
        </p:txBody>
      </p:sp>
      <p:sp>
        <p:nvSpPr>
          <p:cNvPr id="160" name="Shape 160"/>
          <p:cNvSpPr txBox="1">
            <a:spLocks noGrp="1"/>
          </p:cNvSpPr>
          <p:nvPr>
            <p:ph type="body" idx="1"/>
          </p:nvPr>
        </p:nvSpPr>
        <p:spPr>
          <a:xfrm>
            <a:off x="228600" y="1676400"/>
            <a:ext cx="8229600" cy="4325112"/>
          </a:xfrm>
          <a:prstGeom prst="rect">
            <a:avLst/>
          </a:prstGeom>
          <a:noFill/>
          <a:ln>
            <a:noFill/>
          </a:ln>
        </p:spPr>
        <p:txBody>
          <a:bodyPr lIns="91425" tIns="45700" rIns="91425" bIns="45700" anchor="t" anchorCtr="0">
            <a:noAutofit/>
          </a:bodyPr>
          <a:lstStyle/>
          <a:p>
            <a:pPr marL="365760" marR="0" lvl="0" indent="-264160" algn="l" rtl="0">
              <a:spcBef>
                <a:spcPts val="300"/>
              </a:spcBef>
              <a:buClr>
                <a:schemeClr val="accent3"/>
              </a:buClr>
              <a:buSzPct val="100694"/>
              <a:buFont typeface="Arial"/>
              <a:buChar char="•"/>
            </a:pPr>
            <a:r>
              <a:rPr lang="en-US" sz="2400" b="0" i="0" u="none" strike="noStrike" cap="none" baseline="0" dirty="0">
                <a:solidFill>
                  <a:schemeClr val="dk1"/>
                </a:solidFill>
                <a:latin typeface="Georgia"/>
                <a:ea typeface="Georgia"/>
                <a:cs typeface="Georgia"/>
                <a:sym typeface="Georgia"/>
              </a:rPr>
              <a:t>As stated in the Constitution and the By-Laws of the Student Union, only secured and chartered </a:t>
            </a:r>
            <a:r>
              <a:rPr lang="en-US" sz="2400" dirty="0"/>
              <a:t>clubs</a:t>
            </a:r>
            <a:r>
              <a:rPr lang="en-US" sz="2400" b="0" i="0" u="none" strike="noStrike" cap="none" baseline="0" dirty="0">
                <a:solidFill>
                  <a:schemeClr val="dk1"/>
                </a:solidFill>
                <a:latin typeface="Georgia"/>
                <a:ea typeface="Georgia"/>
                <a:cs typeface="Georgia"/>
                <a:sym typeface="Georgia"/>
              </a:rPr>
              <a:t> are eligible to request and receive funds</a:t>
            </a:r>
          </a:p>
          <a:p>
            <a:pPr marL="365760" marR="0" lvl="0" indent="-264160" algn="l" rtl="0">
              <a:spcBef>
                <a:spcPts val="300"/>
              </a:spcBef>
              <a:buClr>
                <a:schemeClr val="accent3"/>
              </a:buClr>
              <a:buSzPct val="100694"/>
              <a:buFont typeface="Arial"/>
              <a:buChar char="•"/>
            </a:pPr>
            <a:r>
              <a:rPr lang="en-US" sz="2400" b="0" i="0" u="none" strike="noStrike" cap="none" baseline="0" dirty="0">
                <a:solidFill>
                  <a:schemeClr val="dk1"/>
                </a:solidFill>
                <a:latin typeface="Georgia"/>
                <a:ea typeface="Georgia"/>
                <a:cs typeface="Georgia"/>
                <a:sym typeface="Georgia"/>
              </a:rPr>
              <a:t>The Finance Board receives funding from the Student Activity Fee (SAF)</a:t>
            </a:r>
          </a:p>
          <a:p>
            <a:pPr marL="658368" marR="0" lvl="1" indent="-251968" algn="l" rtl="0">
              <a:spcBef>
                <a:spcPts val="300"/>
              </a:spcBef>
              <a:buClr>
                <a:schemeClr val="accent2"/>
              </a:buClr>
              <a:buSzPct val="100694"/>
              <a:buFont typeface="Arial"/>
              <a:buChar char="•"/>
            </a:pPr>
            <a:r>
              <a:rPr lang="en-US" sz="2400" b="0" i="0" u="none" strike="noStrike" cap="none" baseline="0" dirty="0">
                <a:solidFill>
                  <a:srgbClr val="351C75"/>
                </a:solidFill>
                <a:latin typeface="Georgia"/>
                <a:ea typeface="Georgia"/>
                <a:cs typeface="Georgia"/>
                <a:sym typeface="Georgia"/>
              </a:rPr>
              <a:t> The SAF is set at 1% of the Brandeis University tuition.  </a:t>
            </a:r>
          </a:p>
          <a:p>
            <a:pPr lvl="1" indent="-251968">
              <a:buSzPct val="100694"/>
            </a:pPr>
            <a:r>
              <a:rPr lang="en-US" sz="2400" b="0" i="0" u="none" strike="noStrike" cap="none" baseline="0" dirty="0">
                <a:solidFill>
                  <a:srgbClr val="351C75"/>
                </a:solidFill>
                <a:latin typeface="Georgia"/>
                <a:ea typeface="Georgia"/>
                <a:cs typeface="Georgia"/>
                <a:sym typeface="Georgia"/>
              </a:rPr>
              <a:t>For the </a:t>
            </a:r>
            <a:r>
              <a:rPr lang="en-US" sz="2400" b="0" i="0" u="none" strike="noStrike" cap="none" baseline="0" dirty="0" smtClean="0">
                <a:solidFill>
                  <a:srgbClr val="351C75"/>
                </a:solidFill>
                <a:latin typeface="Georgia"/>
                <a:ea typeface="Georgia"/>
                <a:cs typeface="Georgia"/>
                <a:sym typeface="Georgia"/>
              </a:rPr>
              <a:t>2013-2014 </a:t>
            </a:r>
            <a:r>
              <a:rPr lang="en-US" sz="2400" b="0" i="0" u="none" strike="noStrike" cap="none" baseline="0" dirty="0">
                <a:solidFill>
                  <a:srgbClr val="351C75"/>
                </a:solidFill>
                <a:latin typeface="Georgia"/>
                <a:ea typeface="Georgia"/>
                <a:cs typeface="Georgia"/>
                <a:sym typeface="Georgia"/>
              </a:rPr>
              <a:t>academic year, students contribute $</a:t>
            </a:r>
            <a:r>
              <a:rPr lang="en-US" sz="2400" b="0" i="0" u="none" strike="noStrike" cap="none" baseline="0" dirty="0" smtClean="0">
                <a:solidFill>
                  <a:srgbClr val="351C75"/>
                </a:solidFill>
                <a:latin typeface="Georgia"/>
                <a:ea typeface="Georgia"/>
                <a:cs typeface="Georgia"/>
                <a:sym typeface="Georgia"/>
              </a:rPr>
              <a:t>240.00/semester</a:t>
            </a:r>
            <a:r>
              <a:rPr lang="en-US" sz="2400" b="0" i="0" u="none" strike="noStrike" cap="none" dirty="0" smtClean="0">
                <a:solidFill>
                  <a:srgbClr val="351C75"/>
                </a:solidFill>
                <a:latin typeface="Georgia"/>
                <a:ea typeface="Georgia"/>
                <a:cs typeface="Georgia"/>
                <a:sym typeface="Georgia"/>
              </a:rPr>
              <a:t> or $480/year</a:t>
            </a:r>
            <a:r>
              <a:rPr lang="en-US" sz="2400" b="0" i="0" u="none" strike="noStrike" cap="none" baseline="0" dirty="0" smtClean="0">
                <a:solidFill>
                  <a:srgbClr val="351C75"/>
                </a:solidFill>
                <a:latin typeface="Georgia"/>
                <a:ea typeface="Georgia"/>
                <a:cs typeface="Georgia"/>
                <a:sym typeface="Georgia"/>
              </a:rPr>
              <a:t>.</a:t>
            </a:r>
            <a:endParaRPr lang="en-US" sz="2400" b="0" i="0" u="none" strike="noStrike" cap="none" baseline="0" dirty="0">
              <a:solidFill>
                <a:srgbClr val="351C75"/>
              </a:solidFill>
              <a:latin typeface="Georgia"/>
              <a:ea typeface="Georgia"/>
              <a:cs typeface="Georgia"/>
              <a:sym typeface="Georgia"/>
            </a:endParaRPr>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5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500"/>
                                        <p:tgtEl>
                                          <p:spTgt spid="160">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0">
                                            <p:txEl>
                                              <p:pRg st="2" end="2"/>
                                            </p:txEl>
                                          </p:spTgt>
                                        </p:tgtEl>
                                        <p:attrNameLst>
                                          <p:attrName>style.visibility</p:attrName>
                                        </p:attrNameLst>
                                      </p:cBhvr>
                                      <p:to>
                                        <p:strVal val="visible"/>
                                      </p:to>
                                    </p:set>
                                    <p:animEffect transition="in" filter="fade">
                                      <p:cBhvr>
                                        <p:cTn id="16" dur="500"/>
                                        <p:tgtEl>
                                          <p:spTgt spid="160">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60">
                                            <p:txEl>
                                              <p:pRg st="3" end="3"/>
                                            </p:txEl>
                                          </p:spTgt>
                                        </p:tgtEl>
                                        <p:attrNameLst>
                                          <p:attrName>style.visibility</p:attrName>
                                        </p:attrNameLst>
                                      </p:cBhvr>
                                      <p:to>
                                        <p:strVal val="visible"/>
                                      </p:to>
                                    </p:set>
                                    <p:animEffect transition="in" filter="fade">
                                      <p:cBhvr>
                                        <p:cTn id="20" dur="500"/>
                                        <p:tgtEl>
                                          <p:spTgt spid="1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847925"/>
            <a:ext cx="8229600" cy="1066799"/>
          </a:xfrm>
          <a:prstGeom prst="rect">
            <a:avLst/>
          </a:prstGeom>
        </p:spPr>
        <p:txBody>
          <a:bodyPr lIns="91425" tIns="91425" rIns="91425" bIns="91425" anchor="ctr" anchorCtr="0">
            <a:noAutofit/>
          </a:bodyPr>
          <a:lstStyle/>
          <a:p>
            <a:pPr>
              <a:buNone/>
            </a:pPr>
            <a:r>
              <a:rPr lang="en-US" dirty="0" smtClean="0"/>
              <a:t>Policy to Note</a:t>
            </a:r>
            <a:endParaRPr lang="en-US" dirty="0"/>
          </a:p>
        </p:txBody>
      </p:sp>
      <p:sp>
        <p:nvSpPr>
          <p:cNvPr id="166" name="Shape 166"/>
          <p:cNvSpPr txBox="1">
            <a:spLocks noGrp="1"/>
          </p:cNvSpPr>
          <p:nvPr>
            <p:ph type="body" idx="1"/>
          </p:nvPr>
        </p:nvSpPr>
        <p:spPr>
          <a:xfrm>
            <a:off x="457200" y="1914725"/>
            <a:ext cx="8229600" cy="4770899"/>
          </a:xfrm>
          <a:prstGeom prst="rect">
            <a:avLst/>
          </a:prstGeom>
        </p:spPr>
        <p:txBody>
          <a:bodyPr lIns="91425" tIns="91425" rIns="91425" bIns="91425" anchor="t" anchorCtr="0">
            <a:noAutofit/>
          </a:bodyPr>
          <a:lstStyle/>
          <a:p>
            <a:pPr marL="457200" lvl="0" indent="-317500" rtl="0">
              <a:buClr>
                <a:schemeClr val="accent3"/>
              </a:buClr>
              <a:buSzPct val="83333"/>
              <a:buFont typeface="Arial"/>
              <a:buChar char="•"/>
            </a:pPr>
            <a:r>
              <a:rPr lang="en-US" dirty="0"/>
              <a:t>Cost Estimates</a:t>
            </a:r>
          </a:p>
          <a:p>
            <a:pPr marL="914400" lvl="1" indent="-317500" rtl="0">
              <a:buClr>
                <a:schemeClr val="accent2"/>
              </a:buClr>
              <a:buSzPct val="70000"/>
              <a:buFont typeface="Courier New"/>
              <a:buChar char="o"/>
            </a:pPr>
            <a:r>
              <a:rPr lang="en-US" sz="2000" dirty="0"/>
              <a:t>For certain events clubs must supply cost estimates from:</a:t>
            </a:r>
          </a:p>
          <a:p>
            <a:pPr marL="1371600" lvl="2" indent="-317500" rtl="0">
              <a:buClr>
                <a:schemeClr val="accent1"/>
              </a:buClr>
              <a:buSzPct val="50000"/>
              <a:buFont typeface="Wingdings"/>
              <a:buChar char="§"/>
            </a:pPr>
            <a:r>
              <a:rPr lang="en-US" dirty="0"/>
              <a:t>Public Safety (Ed Callahan)</a:t>
            </a:r>
          </a:p>
          <a:p>
            <a:pPr marL="1371600" lvl="2" indent="-317500">
              <a:buSzPct val="50000"/>
              <a:buFont typeface="Wingdings"/>
              <a:buChar char="§"/>
            </a:pPr>
            <a:r>
              <a:rPr lang="en-US" dirty="0"/>
              <a:t>Conference and Events Services </a:t>
            </a:r>
            <a:r>
              <a:rPr lang="en-US" dirty="0" smtClean="0"/>
              <a:t>(</a:t>
            </a:r>
            <a:r>
              <a:rPr lang="en-US" dirty="0"/>
              <a:t>Kimberly Callahan</a:t>
            </a:r>
            <a:r>
              <a:rPr lang="en-US" dirty="0" smtClean="0"/>
              <a:t>)</a:t>
            </a:r>
            <a:endParaRPr lang="en-US" dirty="0"/>
          </a:p>
          <a:p>
            <a:pPr marL="1371600" lvl="2" indent="-317500">
              <a:buSzPct val="50000"/>
              <a:buFont typeface="Wingdings"/>
              <a:buChar char="§"/>
            </a:pPr>
            <a:r>
              <a:rPr lang="en-US" dirty="0"/>
              <a:t>Escort Services </a:t>
            </a:r>
            <a:r>
              <a:rPr lang="en-US" dirty="0" smtClean="0"/>
              <a:t>(</a:t>
            </a:r>
            <a:r>
              <a:rPr lang="en-US" dirty="0"/>
              <a:t>Rupert Thomas </a:t>
            </a:r>
            <a:r>
              <a:rPr lang="en-US" dirty="0" err="1"/>
              <a:t>Jr</a:t>
            </a:r>
            <a:r>
              <a:rPr lang="en-US" dirty="0" smtClean="0"/>
              <a:t>)</a:t>
            </a:r>
            <a:endParaRPr dirty="0"/>
          </a:p>
          <a:p>
            <a:pPr marL="914400" lvl="1" indent="-317500" rtl="0">
              <a:buClr>
                <a:schemeClr val="accent2"/>
              </a:buClr>
              <a:buSzPct val="58333"/>
              <a:buFont typeface="Courier New"/>
              <a:buChar char="o"/>
            </a:pPr>
            <a:r>
              <a:rPr lang="en-US" sz="2400" dirty="0"/>
              <a:t>Jump Start Meetings</a:t>
            </a:r>
          </a:p>
          <a:p>
            <a:pPr marL="1371600" lvl="2" indent="-317500" rtl="0">
              <a:buClr>
                <a:schemeClr val="accent1"/>
              </a:buClr>
              <a:buSzPct val="50000"/>
              <a:buFont typeface="Wingdings"/>
              <a:buChar char="§"/>
            </a:pPr>
            <a:r>
              <a:rPr lang="en-US" dirty="0"/>
              <a:t>Monday @ 3:00 PM in SCC </a:t>
            </a:r>
            <a:r>
              <a:rPr lang="en-US" dirty="0" smtClean="0"/>
              <a:t>315</a:t>
            </a:r>
            <a:endParaRPr dirty="0"/>
          </a:p>
          <a:p>
            <a:pPr marL="914400" lvl="1" indent="-317500" rtl="0">
              <a:buClr>
                <a:schemeClr val="accent2"/>
              </a:buClr>
              <a:buSzPct val="58333"/>
              <a:buFont typeface="Courier New"/>
              <a:buChar char="o"/>
            </a:pPr>
            <a:r>
              <a:rPr lang="en-US" sz="2000" dirty="0"/>
              <a:t>You can either hand-in estimate during your clubs marathon date or e-mail it to </a:t>
            </a:r>
            <a:r>
              <a:rPr lang="en-US" sz="2000" dirty="0" smtClean="0"/>
              <a:t>the clubfinance@brandeis.edu</a:t>
            </a:r>
            <a:endParaRPr lang="en-US" sz="2000" dirty="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 calcmode="lin" valueType="num">
                                      <p:cBhvr additive="base">
                                        <p:cTn id="7" dur="500" fill="hold"/>
                                        <p:tgtEl>
                                          <p:spTgt spid="1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 calcmode="lin" valueType="num">
                                      <p:cBhvr additive="base">
                                        <p:cTn id="12" dur="500" fill="hold"/>
                                        <p:tgtEl>
                                          <p:spTgt spid="16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6">
                                            <p:txEl>
                                              <p:pRg st="2" end="2"/>
                                            </p:txEl>
                                          </p:spTgt>
                                        </p:tgtEl>
                                        <p:attrNameLst>
                                          <p:attrName>style.visibility</p:attrName>
                                        </p:attrNameLst>
                                      </p:cBhvr>
                                      <p:to>
                                        <p:strVal val="visible"/>
                                      </p:to>
                                    </p:set>
                                    <p:anim calcmode="lin" valueType="num">
                                      <p:cBhvr additive="base">
                                        <p:cTn id="18" dur="1000" fill="hold"/>
                                        <p:tgtEl>
                                          <p:spTgt spid="166">
                                            <p:txEl>
                                              <p:pRg st="2" end="2"/>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166">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66">
                                            <p:txEl>
                                              <p:pRg st="3" end="3"/>
                                            </p:txEl>
                                          </p:spTgt>
                                        </p:tgtEl>
                                        <p:attrNameLst>
                                          <p:attrName>style.visibility</p:attrName>
                                        </p:attrNameLst>
                                      </p:cBhvr>
                                      <p:to>
                                        <p:strVal val="visible"/>
                                      </p:to>
                                    </p:set>
                                    <p:anim calcmode="lin" valueType="num">
                                      <p:cBhvr additive="base">
                                        <p:cTn id="23" dur="1000" fill="hold"/>
                                        <p:tgtEl>
                                          <p:spTgt spid="166">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66">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66">
                                            <p:txEl>
                                              <p:pRg st="4" end="4"/>
                                            </p:txEl>
                                          </p:spTgt>
                                        </p:tgtEl>
                                        <p:attrNameLst>
                                          <p:attrName>style.visibility</p:attrName>
                                        </p:attrNameLst>
                                      </p:cBhvr>
                                      <p:to>
                                        <p:strVal val="visible"/>
                                      </p:to>
                                    </p:set>
                                    <p:anim calcmode="lin" valueType="num">
                                      <p:cBhvr additive="base">
                                        <p:cTn id="28" dur="1000" fill="hold"/>
                                        <p:tgtEl>
                                          <p:spTgt spid="166">
                                            <p:txEl>
                                              <p:pRg st="4" end="4"/>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1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6">
                                            <p:txEl>
                                              <p:pRg st="5" end="5"/>
                                            </p:txEl>
                                          </p:spTgt>
                                        </p:tgtEl>
                                        <p:attrNameLst>
                                          <p:attrName>style.visibility</p:attrName>
                                        </p:attrNameLst>
                                      </p:cBhvr>
                                      <p:to>
                                        <p:strVal val="visible"/>
                                      </p:to>
                                    </p:set>
                                    <p:anim calcmode="lin" valueType="num">
                                      <p:cBhvr additive="base">
                                        <p:cTn id="34" dur="500" fill="hold"/>
                                        <p:tgtEl>
                                          <p:spTgt spid="166">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66">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66">
                                            <p:txEl>
                                              <p:pRg st="6" end="6"/>
                                            </p:txEl>
                                          </p:spTgt>
                                        </p:tgtEl>
                                        <p:attrNameLst>
                                          <p:attrName>style.visibility</p:attrName>
                                        </p:attrNameLst>
                                      </p:cBhvr>
                                      <p:to>
                                        <p:strVal val="visible"/>
                                      </p:to>
                                    </p:set>
                                    <p:anim calcmode="lin" valueType="num">
                                      <p:cBhvr additive="base">
                                        <p:cTn id="39" dur="500" fill="hold"/>
                                        <p:tgtEl>
                                          <p:spTgt spid="16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2045</Words>
  <Application>Microsoft Macintosh PowerPoint</Application>
  <PresentationFormat>On-screen Show (4:3)</PresentationFormat>
  <Paragraphs>181</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
      <vt:lpstr>How to Get Money!</vt:lpstr>
      <vt:lpstr>WHO ARE WE???</vt:lpstr>
      <vt:lpstr>AGENDA</vt:lpstr>
      <vt:lpstr>MAKING REQUESTS &amp; EXPECTATIONS</vt:lpstr>
      <vt:lpstr>SIGNING UP FOR MARATHON</vt:lpstr>
      <vt:lpstr>ALMOST THERE…</vt:lpstr>
      <vt:lpstr>FUNDING POLICY</vt:lpstr>
      <vt:lpstr>Overview</vt:lpstr>
      <vt:lpstr>Policy to Note</vt:lpstr>
      <vt:lpstr>Marathons Only Items</vt:lpstr>
      <vt:lpstr>Marathon Only Items Continued</vt:lpstr>
      <vt:lpstr>Marathon Only Items Continued</vt:lpstr>
      <vt:lpstr>Discretionary Items</vt:lpstr>
      <vt:lpstr>Discretionary Items Continued</vt:lpstr>
      <vt:lpstr>Discretionary Items Continued</vt:lpstr>
      <vt:lpstr>Everyone Still With US???</vt:lpstr>
      <vt:lpstr>Restricted Items</vt:lpstr>
      <vt:lpstr>Restricted Items Continued</vt:lpstr>
      <vt:lpstr>Recommendations for Requests</vt:lpstr>
      <vt:lpstr>How to Request Funding</vt:lpstr>
      <vt:lpstr>What Type of Request is it?</vt:lpstr>
      <vt:lpstr>How to Request Funding (continued)</vt:lpstr>
      <vt:lpstr>How to Request Funding (continued)</vt:lpstr>
      <vt:lpstr>Financial Misconduct</vt:lpstr>
      <vt:lpstr>WHO TO CONTACT?</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Money!</dc:title>
  <dc:creator>Mo</dc:creator>
  <cp:lastModifiedBy>Mo</cp:lastModifiedBy>
  <cp:revision>42</cp:revision>
  <dcterms:modified xsi:type="dcterms:W3CDTF">2013-09-02T21:31:38Z</dcterms:modified>
</cp:coreProperties>
</file>