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7"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60" autoAdjust="0"/>
    <p:restoredTop sz="94660"/>
  </p:normalViewPr>
  <p:slideViewPr>
    <p:cSldViewPr>
      <p:cViewPr>
        <p:scale>
          <a:sx n="28" d="100"/>
          <a:sy n="28" d="100"/>
        </p:scale>
        <p:origin x="-576" y="40"/>
      </p:cViewPr>
      <p:guideLst>
        <p:guide orient="horz" pos="1632"/>
        <p:guide pos="139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6583682"/>
            <a:ext cx="37673280" cy="9250680"/>
          </a:xfrm>
        </p:spPr>
        <p:txBody>
          <a:bodyPr anchor="b">
            <a:noAutofit/>
          </a:bodyPr>
          <a:lstStyle>
            <a:lvl1pPr>
              <a:defRPr sz="259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3291840" y="16824960"/>
            <a:ext cx="30723840" cy="8412480"/>
          </a:xfrm>
        </p:spPr>
        <p:txBody>
          <a:bodyPr/>
          <a:lstStyle>
            <a:lvl1pPr marL="0" indent="0" algn="l">
              <a:buNone/>
              <a:defRPr>
                <a:solidFill>
                  <a:schemeClr val="tx1">
                    <a:lumMod val="75000"/>
                    <a:lumOff val="2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D26CB9-01E4-44B8-8084-BCC418CF4A2D}" type="datetimeFigureOut">
              <a:rPr lang="en-US" smtClean="0"/>
              <a:pPr/>
              <a:t>5/25/15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5/25/15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2926080"/>
            <a:ext cx="9875520" cy="2816352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94560" y="2926080"/>
            <a:ext cx="28895040" cy="28163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D26CB9-01E4-44B8-8084-BCC418CF4A2D}" type="datetimeFigureOut">
              <a:rPr lang="en-US" smtClean="0"/>
              <a:pPr/>
              <a:t>5/25/15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5/25/15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11338562"/>
            <a:ext cx="37307520" cy="10561320"/>
          </a:xfrm>
        </p:spPr>
        <p:txBody>
          <a:bodyPr anchor="b">
            <a:normAutofit/>
          </a:bodyPr>
          <a:lstStyle>
            <a:lvl1pPr algn="l">
              <a:defRPr sz="23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3467102" y="22208949"/>
            <a:ext cx="37307520" cy="7200898"/>
          </a:xfrm>
        </p:spPr>
        <p:txBody>
          <a:bodyPr anchor="t">
            <a:normAutofit/>
          </a:bodyPr>
          <a:lstStyle>
            <a:lvl1pPr marL="0" indent="0">
              <a:buNone/>
              <a:defRPr sz="11500">
                <a:solidFill>
                  <a:schemeClr val="tx2"/>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5/25/15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cxnSp>
        <p:nvCxnSpPr>
          <p:cNvPr id="7" name="Straight Connector 6"/>
          <p:cNvCxnSpPr/>
          <p:nvPr/>
        </p:nvCxnSpPr>
        <p:spPr>
          <a:xfrm>
            <a:off x="3511296" y="22077274"/>
            <a:ext cx="37673280" cy="762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8032090"/>
            <a:ext cx="19385280" cy="2264785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311360" y="8032090"/>
            <a:ext cx="19385280" cy="2264785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D26CB9-01E4-44B8-8084-BCC418CF4A2D}" type="datetimeFigureOut">
              <a:rPr lang="en-US" smtClean="0"/>
              <a:pPr/>
              <a:t>5/25/15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2194560" y="8046720"/>
            <a:ext cx="18873216" cy="3070858"/>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9600" b="0">
                <a:solidFill>
                  <a:schemeClr val="tx2"/>
                </a:solidFill>
              </a:defRPr>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1704320"/>
            <a:ext cx="18873216"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823424" y="8046720"/>
            <a:ext cx="18873216" cy="3070858"/>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9600" b="0" kern="1200" dirty="0" smtClean="0">
                <a:solidFill>
                  <a:schemeClr val="tx2"/>
                </a:solidFill>
                <a:latin typeface="+mn-lt"/>
                <a:ea typeface="+mn-ea"/>
                <a:cs typeface="+mn-cs"/>
              </a:defRPr>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823424" y="11704320"/>
            <a:ext cx="18873216"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26CB9-01E4-44B8-8084-BCC418CF4A2D}" type="datetimeFigureOut">
              <a:rPr lang="en-US" smtClean="0"/>
              <a:pPr/>
              <a:t>5/25/15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dirty="0"/>
          </a:p>
        </p:txBody>
      </p:sp>
      <p:cxnSp>
        <p:nvCxnSpPr>
          <p:cNvPr id="11" name="Straight Connector 10"/>
          <p:cNvCxnSpPr/>
          <p:nvPr/>
        </p:nvCxnSpPr>
        <p:spPr>
          <a:xfrm rot="5400000">
            <a:off x="10645522" y="19419951"/>
            <a:ext cx="22603968" cy="3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5/25/15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5/25/15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0" y="3801984"/>
            <a:ext cx="10270541" cy="6056986"/>
          </a:xfrm>
        </p:spPr>
        <p:txBody>
          <a:bodyPr anchor="b">
            <a:noAutofit/>
          </a:bodyPr>
          <a:lstStyle>
            <a:lvl1pPr algn="l">
              <a:defRPr sz="11500" b="0"/>
            </a:lvl1pPr>
          </a:lstStyle>
          <a:p>
            <a:r>
              <a:rPr lang="en-US" smtClean="0"/>
              <a:t>Click to edit Master title style</a:t>
            </a:r>
            <a:endParaRPr lang="en-US" dirty="0"/>
          </a:p>
        </p:txBody>
      </p:sp>
      <p:sp>
        <p:nvSpPr>
          <p:cNvPr id="3" name="Content Placeholder 2"/>
          <p:cNvSpPr>
            <a:spLocks noGrp="1"/>
          </p:cNvSpPr>
          <p:nvPr>
            <p:ph idx="1"/>
          </p:nvPr>
        </p:nvSpPr>
        <p:spPr>
          <a:xfrm>
            <a:off x="14264640" y="3801984"/>
            <a:ext cx="27432000" cy="2677363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194565" y="10226652"/>
            <a:ext cx="10270541" cy="2036935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5/25/15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cxnSp>
        <p:nvCxnSpPr>
          <p:cNvPr id="9" name="Straight Connector 8"/>
          <p:cNvCxnSpPr/>
          <p:nvPr/>
        </p:nvCxnSpPr>
        <p:spPr>
          <a:xfrm rot="5400000">
            <a:off x="-62957" y="17184989"/>
            <a:ext cx="26773632" cy="762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0" y="3803904"/>
            <a:ext cx="10284864" cy="6071616"/>
          </a:xfrm>
        </p:spPr>
        <p:txBody>
          <a:bodyPr anchor="b">
            <a:normAutofit/>
          </a:bodyPr>
          <a:lstStyle>
            <a:lvl1pPr algn="l">
              <a:defRPr sz="11500" b="0"/>
            </a:lvl1pPr>
          </a:lstStyle>
          <a:p>
            <a:r>
              <a:rPr lang="en-US" smtClean="0"/>
              <a:t>Click to edit Master title style</a:t>
            </a:r>
            <a:endParaRPr lang="en-US" dirty="0"/>
          </a:p>
        </p:txBody>
      </p:sp>
      <p:sp>
        <p:nvSpPr>
          <p:cNvPr id="3" name="Picture Placeholder 2"/>
          <p:cNvSpPr>
            <a:spLocks noGrp="1"/>
          </p:cNvSpPr>
          <p:nvPr>
            <p:ph type="pic" idx="1"/>
          </p:nvPr>
        </p:nvSpPr>
        <p:spPr>
          <a:xfrm>
            <a:off x="13721328" y="4023365"/>
            <a:ext cx="28341072" cy="26402189"/>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194560" y="10241280"/>
            <a:ext cx="10270541" cy="203655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5/25/15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0" name="Rectangle 9"/>
          <p:cNvSpPr/>
          <p:nvPr/>
        </p:nvSpPr>
        <p:spPr>
          <a:xfrm>
            <a:off x="0" y="1059773"/>
            <a:ext cx="43891200" cy="109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2" name="Title Placeholder 1"/>
          <p:cNvSpPr>
            <a:spLocks noGrp="1"/>
          </p:cNvSpPr>
          <p:nvPr>
            <p:ph type="title"/>
          </p:nvPr>
        </p:nvSpPr>
        <p:spPr>
          <a:xfrm>
            <a:off x="2194560" y="2560320"/>
            <a:ext cx="39502080" cy="4754880"/>
          </a:xfrm>
          <a:prstGeom prst="rect">
            <a:avLst/>
          </a:prstGeom>
        </p:spPr>
        <p:txBody>
          <a:bodyPr vert="horz" lIns="438912" tIns="219456" rIns="438912" bIns="219456"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194560" y="7680960"/>
            <a:ext cx="39502080" cy="23408640"/>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43891200" cy="1755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4" name="Date Placeholder 3"/>
          <p:cNvSpPr>
            <a:spLocks noGrp="1"/>
          </p:cNvSpPr>
          <p:nvPr>
            <p:ph type="dt" sz="half" idx="2"/>
          </p:nvPr>
        </p:nvSpPr>
        <p:spPr>
          <a:xfrm>
            <a:off x="2194560" y="87783"/>
            <a:ext cx="13898880" cy="1580083"/>
          </a:xfrm>
          <a:prstGeom prst="rect">
            <a:avLst/>
          </a:prstGeom>
        </p:spPr>
        <p:txBody>
          <a:bodyPr vert="horz" lIns="438912" tIns="219456" rIns="438912" bIns="219456" rtlCol="0" anchor="ctr"/>
          <a:lstStyle>
            <a:lvl1pPr algn="l">
              <a:defRPr sz="5800">
                <a:solidFill>
                  <a:srgbClr val="FFFFFF"/>
                </a:solidFill>
              </a:defRPr>
            </a:lvl1pPr>
          </a:lstStyle>
          <a:p>
            <a:fld id="{D9D26CB9-01E4-44B8-8084-BCC418CF4A2D}" type="datetimeFigureOut">
              <a:rPr lang="en-US" smtClean="0"/>
              <a:pPr/>
              <a:t>5/25/15</a:t>
            </a:fld>
            <a:endParaRPr lang="en-US" dirty="0"/>
          </a:p>
        </p:txBody>
      </p:sp>
      <p:sp>
        <p:nvSpPr>
          <p:cNvPr id="5" name="Footer Placeholder 4"/>
          <p:cNvSpPr>
            <a:spLocks noGrp="1"/>
          </p:cNvSpPr>
          <p:nvPr>
            <p:ph type="ftr" sz="quarter" idx="3"/>
          </p:nvPr>
        </p:nvSpPr>
        <p:spPr>
          <a:xfrm>
            <a:off x="16459200" y="87783"/>
            <a:ext cx="19751040" cy="1580083"/>
          </a:xfrm>
          <a:prstGeom prst="rect">
            <a:avLst/>
          </a:prstGeom>
        </p:spPr>
        <p:txBody>
          <a:bodyPr vert="horz" lIns="438912" tIns="219456" rIns="438912" bIns="219456" rtlCol="0" anchor="ctr"/>
          <a:lstStyle>
            <a:lvl1pPr algn="ctr">
              <a:defRPr sz="5800">
                <a:solidFill>
                  <a:srgbClr val="FFFFFF"/>
                </a:solidFill>
              </a:defRPr>
            </a:lvl1pPr>
          </a:lstStyle>
          <a:p>
            <a:endParaRPr lang="en-US" dirty="0"/>
          </a:p>
        </p:txBody>
      </p:sp>
      <p:sp>
        <p:nvSpPr>
          <p:cNvPr id="6" name="Slide Number Placeholder 5"/>
          <p:cNvSpPr>
            <a:spLocks noGrp="1"/>
          </p:cNvSpPr>
          <p:nvPr>
            <p:ph type="sldNum" sz="quarter" idx="4"/>
          </p:nvPr>
        </p:nvSpPr>
        <p:spPr>
          <a:xfrm>
            <a:off x="36576000" y="87783"/>
            <a:ext cx="5120640" cy="1580083"/>
          </a:xfrm>
          <a:prstGeom prst="rect">
            <a:avLst/>
          </a:prstGeom>
        </p:spPr>
        <p:txBody>
          <a:bodyPr vert="horz" lIns="438912" tIns="219456" rIns="438912" bIns="219456" rtlCol="0" anchor="ctr"/>
          <a:lstStyle>
            <a:lvl1pPr algn="l">
              <a:defRPr sz="6700" b="1">
                <a:solidFill>
                  <a:srgbClr val="FFFFFF"/>
                </a:solidFill>
              </a:defRPr>
            </a:lvl1pPr>
          </a:lstStyle>
          <a:p>
            <a:fld id="{8EAD30C5-67B1-44D9-8976-9ADE031071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4389120" rtl="0" eaLnBrk="1" latinLnBrk="0" hangingPunct="1">
        <a:spcBef>
          <a:spcPct val="0"/>
        </a:spcBef>
        <a:buNone/>
        <a:defRPr sz="19200" kern="1200" spc="-480" baseline="0">
          <a:solidFill>
            <a:schemeClr val="tx2"/>
          </a:solidFill>
          <a:latin typeface="+mj-lt"/>
          <a:ea typeface="+mj-ea"/>
          <a:cs typeface="+mj-cs"/>
        </a:defRPr>
      </a:lvl1pPr>
    </p:titleStyle>
    <p:bodyStyle>
      <a:lvl1pPr marL="877824" indent="-877824" algn="l" defTabSz="4389120" rtl="0" eaLnBrk="1" latinLnBrk="0" hangingPunct="1">
        <a:spcBef>
          <a:spcPct val="20000"/>
        </a:spcBef>
        <a:buClr>
          <a:schemeClr val="accent1"/>
        </a:buClr>
        <a:buSzPct val="85000"/>
        <a:buFont typeface="Arial" pitchFamily="34" charset="0"/>
        <a:buChar char="•"/>
        <a:defRPr sz="11500" kern="1200">
          <a:solidFill>
            <a:schemeClr val="tx1"/>
          </a:solidFill>
          <a:latin typeface="+mn-lt"/>
          <a:ea typeface="+mn-ea"/>
          <a:cs typeface="+mn-cs"/>
        </a:defRPr>
      </a:lvl1pPr>
      <a:lvl2pPr marL="2194560" indent="-877824" algn="l" defTabSz="4389120" rtl="0" eaLnBrk="1" latinLnBrk="0" hangingPunct="1">
        <a:spcBef>
          <a:spcPct val="20000"/>
        </a:spcBef>
        <a:buClr>
          <a:schemeClr val="accent1"/>
        </a:buClr>
        <a:buSzPct val="85000"/>
        <a:buFont typeface="Arial" pitchFamily="34" charset="0"/>
        <a:buChar char="•"/>
        <a:defRPr sz="9600" kern="1200">
          <a:solidFill>
            <a:schemeClr val="tx1"/>
          </a:solidFill>
          <a:latin typeface="+mn-lt"/>
          <a:ea typeface="+mn-ea"/>
          <a:cs typeface="+mn-cs"/>
        </a:defRPr>
      </a:lvl2pPr>
      <a:lvl3pPr marL="3511296" indent="-877824" algn="l" defTabSz="4389120" rtl="0" eaLnBrk="1" latinLnBrk="0" hangingPunct="1">
        <a:spcBef>
          <a:spcPct val="20000"/>
        </a:spcBef>
        <a:buClr>
          <a:schemeClr val="accent1"/>
        </a:buClr>
        <a:buSzPct val="90000"/>
        <a:buFont typeface="Arial" pitchFamily="34" charset="0"/>
        <a:buChar char="•"/>
        <a:defRPr sz="8600" kern="1200">
          <a:solidFill>
            <a:schemeClr val="tx1"/>
          </a:solidFill>
          <a:latin typeface="+mn-lt"/>
          <a:ea typeface="+mn-ea"/>
          <a:cs typeface="+mn-cs"/>
        </a:defRPr>
      </a:lvl3pPr>
      <a:lvl4pPr marL="4828032" indent="-877824" algn="l" defTabSz="4389120" rtl="0" eaLnBrk="1" latinLnBrk="0" hangingPunct="1">
        <a:spcBef>
          <a:spcPct val="20000"/>
        </a:spcBef>
        <a:buClr>
          <a:schemeClr val="accent1"/>
        </a:buClr>
        <a:buFont typeface="Arial" pitchFamily="34" charset="0"/>
        <a:buChar char="•"/>
        <a:defRPr sz="7700" kern="1200">
          <a:solidFill>
            <a:schemeClr val="tx1"/>
          </a:solidFill>
          <a:latin typeface="+mn-lt"/>
          <a:ea typeface="+mn-ea"/>
          <a:cs typeface="+mn-cs"/>
        </a:defRPr>
      </a:lvl4pPr>
      <a:lvl5pPr marL="5705856" indent="-658368" algn="l" defTabSz="4389120" rtl="0" eaLnBrk="1" latinLnBrk="0" hangingPunct="1">
        <a:spcBef>
          <a:spcPct val="20000"/>
        </a:spcBef>
        <a:buClr>
          <a:schemeClr val="accent1"/>
        </a:buClr>
        <a:buSzPct val="100000"/>
        <a:buFont typeface="Arial" pitchFamily="34" charset="0"/>
        <a:buChar char="•"/>
        <a:defRPr sz="6700" kern="1200" baseline="0">
          <a:solidFill>
            <a:schemeClr val="tx1"/>
          </a:solidFill>
          <a:latin typeface="+mn-lt"/>
          <a:ea typeface="+mn-ea"/>
          <a:cs typeface="+mn-cs"/>
        </a:defRPr>
      </a:lvl5pPr>
      <a:lvl6pPr marL="6583680" indent="-877824" algn="l" defTabSz="4389120" rtl="0" eaLnBrk="1" latinLnBrk="0" hangingPunct="1">
        <a:spcBef>
          <a:spcPct val="20000"/>
        </a:spcBef>
        <a:buClr>
          <a:schemeClr val="accent1"/>
        </a:buClr>
        <a:buFont typeface="Arial" pitchFamily="34" charset="0"/>
        <a:buChar char="•"/>
        <a:defRPr sz="6200" kern="1200">
          <a:solidFill>
            <a:schemeClr val="tx1"/>
          </a:solidFill>
          <a:latin typeface="+mn-lt"/>
          <a:ea typeface="+mn-ea"/>
          <a:cs typeface="+mn-cs"/>
        </a:defRPr>
      </a:lvl6pPr>
      <a:lvl7pPr marL="7461504" indent="-877824" algn="l" defTabSz="4389120" rtl="0" eaLnBrk="1" latinLnBrk="0" hangingPunct="1">
        <a:spcBef>
          <a:spcPct val="20000"/>
        </a:spcBef>
        <a:buClr>
          <a:schemeClr val="accent1"/>
        </a:buClr>
        <a:buFont typeface="Arial" pitchFamily="34" charset="0"/>
        <a:buChar char="•"/>
        <a:defRPr sz="6200" kern="1200">
          <a:solidFill>
            <a:schemeClr val="tx1"/>
          </a:solidFill>
          <a:latin typeface="+mn-lt"/>
          <a:ea typeface="+mn-ea"/>
          <a:cs typeface="+mn-cs"/>
        </a:defRPr>
      </a:lvl7pPr>
      <a:lvl8pPr marL="8339328" indent="-877824" algn="l" defTabSz="4389120" rtl="0" eaLnBrk="1" latinLnBrk="0" hangingPunct="1">
        <a:spcBef>
          <a:spcPct val="20000"/>
        </a:spcBef>
        <a:buClr>
          <a:schemeClr val="accent1"/>
        </a:buClr>
        <a:buFont typeface="Arial" pitchFamily="34" charset="0"/>
        <a:buChar char="•"/>
        <a:defRPr sz="6200" kern="1200">
          <a:solidFill>
            <a:schemeClr val="tx1"/>
          </a:solidFill>
          <a:latin typeface="+mn-lt"/>
          <a:ea typeface="+mn-ea"/>
          <a:cs typeface="+mn-cs"/>
        </a:defRPr>
      </a:lvl8pPr>
      <a:lvl9pPr marL="9217152" indent="-877824" algn="l" defTabSz="4389120" rtl="0" eaLnBrk="1" latinLnBrk="0" hangingPunct="1">
        <a:spcBef>
          <a:spcPct val="20000"/>
        </a:spcBef>
        <a:buClr>
          <a:schemeClr val="accent1"/>
        </a:buClr>
        <a:buFont typeface="Arial" pitchFamily="34" charset="0"/>
        <a:buChar char="•"/>
        <a:defRPr sz="62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8956000"/>
            <a:ext cx="43891200" cy="39623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psu-mcecs_logo.jpg"/>
          <p:cNvPicPr>
            <a:picLocks noChangeAspect="1"/>
          </p:cNvPicPr>
          <p:nvPr/>
        </p:nvPicPr>
        <p:blipFill>
          <a:blip r:embed="rId2"/>
          <a:stretch>
            <a:fillRect/>
          </a:stretch>
        </p:blipFill>
        <p:spPr>
          <a:xfrm>
            <a:off x="36576001" y="29596555"/>
            <a:ext cx="6008915" cy="2464595"/>
          </a:xfrm>
          <a:prstGeom prst="rect">
            <a:avLst/>
          </a:prstGeom>
        </p:spPr>
      </p:pic>
      <p:sp>
        <p:nvSpPr>
          <p:cNvPr id="2" name="TextBox 1"/>
          <p:cNvSpPr txBox="1"/>
          <p:nvPr/>
        </p:nvSpPr>
        <p:spPr>
          <a:xfrm>
            <a:off x="914400" y="3962400"/>
            <a:ext cx="10058400" cy="23298682"/>
          </a:xfrm>
          <a:prstGeom prst="rect">
            <a:avLst/>
          </a:prstGeom>
          <a:noFill/>
        </p:spPr>
        <p:txBody>
          <a:bodyPr wrap="square" rtlCol="0">
            <a:spAutoFit/>
          </a:bodyPr>
          <a:lstStyle/>
          <a:p>
            <a:pPr algn="ctr"/>
            <a:r>
              <a:rPr lang="en-US" sz="6000" b="1" u="sng" dirty="0" smtClean="0"/>
              <a:t>Project and Motivation</a:t>
            </a:r>
          </a:p>
          <a:p>
            <a:pPr algn="ctr"/>
            <a:endParaRPr lang="en-US" sz="2000" b="1" u="sng" dirty="0" smtClean="0"/>
          </a:p>
          <a:p>
            <a:pPr algn="just"/>
            <a:r>
              <a:rPr lang="en-US" sz="4000" dirty="0" smtClean="0"/>
              <a:t>  </a:t>
            </a:r>
            <a:r>
              <a:rPr lang="en-US" sz="3600" dirty="0" smtClean="0"/>
              <a:t> The </a:t>
            </a:r>
            <a:r>
              <a:rPr lang="en-US" sz="3600" dirty="0"/>
              <a:t>purpose of </a:t>
            </a:r>
            <a:r>
              <a:rPr lang="en-US" sz="3600" dirty="0" smtClean="0"/>
              <a:t>this project </a:t>
            </a:r>
            <a:r>
              <a:rPr lang="en-US" sz="3600" dirty="0"/>
              <a:t>is to </a:t>
            </a:r>
            <a:r>
              <a:rPr lang="en-US" sz="3600" dirty="0" smtClean="0"/>
              <a:t>create an alternative to the metal casting process, which can be expensive and result in long lead times. The goal is to create </a:t>
            </a:r>
            <a:r>
              <a:rPr lang="en-US" sz="3600" dirty="0"/>
              <a:t>a </a:t>
            </a:r>
            <a:r>
              <a:rPr lang="en-US" sz="3600" dirty="0" smtClean="0"/>
              <a:t>3D </a:t>
            </a:r>
            <a:r>
              <a:rPr lang="en-US" sz="3600" dirty="0"/>
              <a:t>metal </a:t>
            </a:r>
            <a:r>
              <a:rPr lang="en-US" sz="3600" dirty="0" smtClean="0"/>
              <a:t>printer that is capable of quickly creating metal components at a lower cost. </a:t>
            </a:r>
            <a:r>
              <a:rPr lang="en-US" sz="3600" dirty="0" smtClean="0"/>
              <a:t> The final products </a:t>
            </a:r>
            <a:r>
              <a:rPr lang="en-US" sz="3600" dirty="0" smtClean="0"/>
              <a:t>of this printer will be used in industrial water pumps that must be precision machined after the fact, so accuracy of the print is not a major concern for this project. </a:t>
            </a:r>
          </a:p>
          <a:p>
            <a:pPr algn="just"/>
            <a:r>
              <a:rPr lang="en-US" sz="3600" dirty="0"/>
              <a:t> </a:t>
            </a:r>
            <a:r>
              <a:rPr lang="en-US" sz="3600" dirty="0" smtClean="0"/>
              <a:t>  We </a:t>
            </a:r>
            <a:r>
              <a:rPr lang="en-US" sz="3600" dirty="0" smtClean="0"/>
              <a:t>will combine a CNC machine with a MIG (metal inert gas) welder and use the welder to deposit material. Building upon previous layers of deposition, we will be able to print 3D metal objects.  </a:t>
            </a:r>
            <a:endParaRPr lang="en-US" sz="4000" dirty="0" smtClean="0"/>
          </a:p>
          <a:p>
            <a:pPr algn="just"/>
            <a:endParaRPr lang="en-US" sz="4800" dirty="0" smtClean="0"/>
          </a:p>
          <a:p>
            <a:pPr algn="just"/>
            <a:endParaRPr lang="en-US" sz="4800" dirty="0" smtClean="0"/>
          </a:p>
          <a:p>
            <a:pPr algn="just"/>
            <a:endParaRPr lang="en-US" sz="4800" dirty="0"/>
          </a:p>
          <a:p>
            <a:pPr algn="just"/>
            <a:endParaRPr lang="en-US" sz="4800" dirty="0"/>
          </a:p>
          <a:p>
            <a:pPr algn="just"/>
            <a:endParaRPr lang="en-US" sz="4800" dirty="0" smtClean="0"/>
          </a:p>
          <a:p>
            <a:pPr algn="just"/>
            <a:endParaRPr lang="en-US" sz="4800" dirty="0"/>
          </a:p>
          <a:p>
            <a:pPr algn="just"/>
            <a:endParaRPr lang="en-US" sz="4800" dirty="0" smtClean="0"/>
          </a:p>
          <a:p>
            <a:pPr algn="just"/>
            <a:endParaRPr lang="en-US" sz="4800" dirty="0"/>
          </a:p>
          <a:p>
            <a:pPr algn="just"/>
            <a:endParaRPr lang="en-US" sz="4800" dirty="0" smtClean="0"/>
          </a:p>
          <a:p>
            <a:pPr algn="just"/>
            <a:endParaRPr lang="en-US" sz="4800" dirty="0" smtClean="0"/>
          </a:p>
          <a:p>
            <a:pPr algn="just"/>
            <a:endParaRPr lang="en-US" sz="4800" dirty="0" smtClean="0"/>
          </a:p>
          <a:p>
            <a:pPr algn="ctr"/>
            <a:r>
              <a:rPr lang="en-US" sz="6000" b="1" u="sng" dirty="0" smtClean="0"/>
              <a:t>Goals</a:t>
            </a:r>
            <a:endParaRPr lang="en-US" sz="6000" b="1" u="sng" dirty="0"/>
          </a:p>
          <a:p>
            <a:pPr algn="ctr"/>
            <a:endParaRPr lang="en-US" sz="2000" b="1" u="sng" dirty="0" smtClean="0"/>
          </a:p>
          <a:p>
            <a:pPr marL="685800" indent="-685800" algn="just">
              <a:spcBef>
                <a:spcPts val="1800"/>
              </a:spcBef>
              <a:buFont typeface="Arial"/>
              <a:buChar char="•"/>
            </a:pPr>
            <a:r>
              <a:rPr lang="en-US" sz="3600" dirty="0" smtClean="0"/>
              <a:t>Interface the MIG welder with CNC machine.</a:t>
            </a:r>
          </a:p>
          <a:p>
            <a:pPr marL="685800" indent="-685800" algn="just">
              <a:spcBef>
                <a:spcPts val="1800"/>
              </a:spcBef>
              <a:buFont typeface="Arial"/>
              <a:buChar char="•"/>
            </a:pPr>
            <a:r>
              <a:rPr lang="en-US" sz="3600" dirty="0" smtClean="0"/>
              <a:t>Determine quality of </a:t>
            </a:r>
            <a:r>
              <a:rPr lang="en-US" sz="3600" dirty="0" smtClean="0"/>
              <a:t>deposition based </a:t>
            </a:r>
            <a:r>
              <a:rPr lang="en-US" sz="3600" dirty="0" smtClean="0"/>
              <a:t>on temperature and current.</a:t>
            </a:r>
          </a:p>
          <a:p>
            <a:pPr marL="685800" indent="-685800" algn="just">
              <a:spcBef>
                <a:spcPts val="1800"/>
              </a:spcBef>
              <a:buFont typeface="Arial"/>
              <a:buChar char="•"/>
            </a:pPr>
            <a:r>
              <a:rPr lang="en-US" sz="3600" dirty="0" smtClean="0"/>
              <a:t>Control the MIG welder based on quality of </a:t>
            </a:r>
            <a:r>
              <a:rPr lang="en-US" sz="3600" dirty="0" smtClean="0"/>
              <a:t>deposition.</a:t>
            </a:r>
            <a:endParaRPr lang="en-US" sz="3600" dirty="0" smtClean="0"/>
          </a:p>
          <a:p>
            <a:pPr marL="685800" indent="-685800" algn="just">
              <a:spcBef>
                <a:spcPts val="1800"/>
              </a:spcBef>
              <a:buFont typeface="Arial"/>
              <a:buChar char="•"/>
            </a:pPr>
            <a:r>
              <a:rPr lang="en-US" sz="3600" dirty="0" smtClean="0"/>
              <a:t>Allow for future </a:t>
            </a:r>
            <a:r>
              <a:rPr lang="en-US" sz="3600" dirty="0" smtClean="0"/>
              <a:t>expandability</a:t>
            </a:r>
            <a:endParaRPr lang="en-US" sz="3600" dirty="0"/>
          </a:p>
        </p:txBody>
      </p:sp>
      <p:sp>
        <p:nvSpPr>
          <p:cNvPr id="22" name="TextBox 21"/>
          <p:cNvSpPr txBox="1"/>
          <p:nvPr/>
        </p:nvSpPr>
        <p:spPr>
          <a:xfrm>
            <a:off x="11125200" y="3962400"/>
            <a:ext cx="21183600" cy="2985433"/>
          </a:xfrm>
          <a:prstGeom prst="rect">
            <a:avLst/>
          </a:prstGeom>
          <a:noFill/>
        </p:spPr>
        <p:txBody>
          <a:bodyPr wrap="square" rtlCol="0">
            <a:spAutoFit/>
          </a:bodyPr>
          <a:lstStyle/>
          <a:p>
            <a:pPr algn="ctr"/>
            <a:r>
              <a:rPr lang="en-US" sz="6000" b="1" u="sng" dirty="0" smtClean="0"/>
              <a:t>Control System</a:t>
            </a:r>
            <a:endParaRPr lang="en-US" sz="2000" dirty="0"/>
          </a:p>
          <a:p>
            <a:pPr algn="ctr"/>
            <a:endParaRPr lang="en-US" sz="2000" dirty="0"/>
          </a:p>
          <a:p>
            <a:r>
              <a:rPr lang="en-US" sz="3600" dirty="0" smtClean="0"/>
              <a:t>   Control of the system is done using a PCI Express DAQ board from Sensoray, Inc. The board has 48 digital I/O pins, sixteen 16-bit analog inputs, eight 16-bit analog outputs, and six counter channels.</a:t>
            </a:r>
            <a:endParaRPr lang="en-US" sz="3600" dirty="0"/>
          </a:p>
          <a:p>
            <a:endParaRPr lang="en-US" sz="3600" dirty="0" smtClean="0"/>
          </a:p>
        </p:txBody>
      </p:sp>
      <p:sp>
        <p:nvSpPr>
          <p:cNvPr id="23" name="TextBox 22"/>
          <p:cNvSpPr txBox="1"/>
          <p:nvPr/>
        </p:nvSpPr>
        <p:spPr>
          <a:xfrm>
            <a:off x="32918400" y="3962400"/>
            <a:ext cx="10058400" cy="13203618"/>
          </a:xfrm>
          <a:prstGeom prst="rect">
            <a:avLst/>
          </a:prstGeom>
          <a:noFill/>
        </p:spPr>
        <p:txBody>
          <a:bodyPr wrap="square" rtlCol="0">
            <a:spAutoFit/>
          </a:bodyPr>
          <a:lstStyle/>
          <a:p>
            <a:pPr algn="ctr"/>
            <a:r>
              <a:rPr lang="en-US" sz="6000" b="1" u="sng" dirty="0" smtClean="0"/>
              <a:t>Results and Testing</a:t>
            </a:r>
          </a:p>
          <a:p>
            <a:pPr algn="just"/>
            <a:r>
              <a:rPr lang="en-US" sz="3600" dirty="0" smtClean="0"/>
              <a:t>   Testing was done throughout the project. The most important tests were done to determine:</a:t>
            </a:r>
          </a:p>
          <a:p>
            <a:pPr marL="571500" indent="-571500" algn="just">
              <a:buFont typeface="Arial" panose="020B0604020202020204" pitchFamily="34" charset="0"/>
              <a:buChar char="•"/>
            </a:pPr>
            <a:r>
              <a:rPr lang="en-US" sz="3600" dirty="0" smtClean="0"/>
              <a:t>Droplet spacing</a:t>
            </a:r>
          </a:p>
          <a:p>
            <a:pPr marL="571500" indent="-571500" algn="just">
              <a:buFont typeface="Arial" panose="020B0604020202020204" pitchFamily="34" charset="0"/>
              <a:buChar char="•"/>
            </a:pPr>
            <a:r>
              <a:rPr lang="en-US" sz="3600" dirty="0" smtClean="0"/>
              <a:t>Wire feed speed</a:t>
            </a:r>
          </a:p>
          <a:p>
            <a:pPr marL="571500" indent="-571500" algn="just">
              <a:buFont typeface="Arial" panose="020B0604020202020204" pitchFamily="34" charset="0"/>
              <a:buChar char="•"/>
            </a:pPr>
            <a:r>
              <a:rPr lang="en-US" sz="3600" dirty="0" smtClean="0"/>
              <a:t>Stepper motor driver control position</a:t>
            </a:r>
          </a:p>
          <a:p>
            <a:pPr marL="571500" indent="-571500" algn="just">
              <a:buFont typeface="Arial" panose="020B0604020202020204" pitchFamily="34" charset="0"/>
              <a:buChar char="•"/>
            </a:pPr>
            <a:endParaRPr lang="en-US" sz="3600" dirty="0"/>
          </a:p>
          <a:p>
            <a:pPr algn="just"/>
            <a:r>
              <a:rPr lang="en-US" sz="3600" dirty="0" smtClean="0"/>
              <a:t>   While </a:t>
            </a:r>
            <a:r>
              <a:rPr lang="en-US" sz="3600" dirty="0"/>
              <a:t>this project was for all intents and purposes a proof of concept, as a group we would have liked to have implemented all the sensors and feedback controls discussed. We accomplished the proof of concept and implemented a basic feedback loop which controls the wire feed speed. Other options, such as the starting current for the welder as well as the torch routine to warm the baseplate to the proper temperature, are completed manually. The control program does include error checks, such as the welder running out of wire or the temperature falling below the desired threshold, but the whole system is not yet in place to correct these errors and guard against them. </a:t>
            </a:r>
          </a:p>
        </p:txBody>
      </p:sp>
      <p:sp>
        <p:nvSpPr>
          <p:cNvPr id="5" name="TextBox 4"/>
          <p:cNvSpPr txBox="1"/>
          <p:nvPr/>
        </p:nvSpPr>
        <p:spPr>
          <a:xfrm>
            <a:off x="1502228" y="29994690"/>
            <a:ext cx="30044572" cy="1413391"/>
          </a:xfrm>
          <a:prstGeom prst="rect">
            <a:avLst/>
          </a:prstGeom>
          <a:noFill/>
        </p:spPr>
        <p:txBody>
          <a:bodyPr wrap="square" lIns="73841" tIns="36921" rIns="73841" bIns="36921" rtlCol="0">
            <a:spAutoFit/>
          </a:bodyPr>
          <a:lstStyle/>
          <a:p>
            <a:r>
              <a:rPr lang="en-US" dirty="0" smtClean="0">
                <a:solidFill>
                  <a:schemeClr val="bg1"/>
                </a:solidFill>
                <a:latin typeface="Bangla Sangam MN"/>
                <a:cs typeface="Bangla Sangam MN"/>
              </a:rPr>
              <a:t>Department of Electrical and Computer Engineering</a:t>
            </a:r>
            <a:endParaRPr lang="en-US" dirty="0">
              <a:solidFill>
                <a:schemeClr val="bg1"/>
              </a:solidFill>
              <a:latin typeface="Bangla Sangam MN"/>
              <a:cs typeface="Bangla Sangam MN"/>
            </a:endParaRPr>
          </a:p>
        </p:txBody>
      </p:sp>
      <p:sp>
        <p:nvSpPr>
          <p:cNvPr id="27" name="TextBox 26"/>
          <p:cNvSpPr txBox="1"/>
          <p:nvPr/>
        </p:nvSpPr>
        <p:spPr>
          <a:xfrm>
            <a:off x="22247352" y="15240000"/>
            <a:ext cx="10058400" cy="13696059"/>
          </a:xfrm>
          <a:prstGeom prst="rect">
            <a:avLst/>
          </a:prstGeom>
          <a:noFill/>
        </p:spPr>
        <p:txBody>
          <a:bodyPr wrap="square" rtlCol="0">
            <a:spAutoFit/>
          </a:bodyPr>
          <a:lstStyle/>
          <a:p>
            <a:pPr algn="just"/>
            <a:r>
              <a:rPr lang="en-US" sz="3600" b="1" dirty="0" smtClean="0"/>
              <a:t>Incremental Encoder</a:t>
            </a:r>
            <a:endParaRPr lang="en-US" sz="3600" dirty="0" smtClean="0"/>
          </a:p>
          <a:p>
            <a:pPr algn="just"/>
            <a:r>
              <a:rPr lang="en-US" sz="3600" b="1" dirty="0"/>
              <a:t> </a:t>
            </a:r>
            <a:r>
              <a:rPr lang="en-US" sz="3600" b="1" dirty="0" smtClean="0"/>
              <a:t>  </a:t>
            </a:r>
            <a:r>
              <a:rPr lang="en-US" sz="3600" dirty="0" smtClean="0"/>
              <a:t>Attached to the wire feed drive pulley inside the welder is an incremental encoder that is used to calculate the actual wire speed. During testing, this sensor was used to find ideal wire and CNC speed pairs. At the beginning of each print, a user inputs the CNC speed that the machine will be running at and the system sets up the appropriate initial wire speed. This is done via a process that sends the wire speed adjustment knob to a home position and measures the wire speed at that position. This provides an offset which is used in all proceeding wire speed calculations.</a:t>
            </a:r>
          </a:p>
          <a:p>
            <a:pPr algn="just"/>
            <a:r>
              <a:rPr lang="en-US" sz="3600" dirty="0"/>
              <a:t> </a:t>
            </a:r>
          </a:p>
          <a:p>
            <a:pPr algn="just"/>
            <a:r>
              <a:rPr lang="en-US" sz="3600" b="1" dirty="0" smtClean="0"/>
              <a:t>I.R. </a:t>
            </a:r>
            <a:r>
              <a:rPr lang="en-US" sz="3600" b="1" dirty="0" smtClean="0"/>
              <a:t>Temperature </a:t>
            </a:r>
            <a:r>
              <a:rPr lang="en-US" sz="3600" b="1" dirty="0"/>
              <a:t>Sensor</a:t>
            </a:r>
            <a:endParaRPr lang="en-US" sz="3600" dirty="0"/>
          </a:p>
          <a:p>
            <a:pPr algn="just"/>
            <a:r>
              <a:rPr lang="en-US" sz="3600" dirty="0"/>
              <a:t>   An infrared temperature sensor is used to provide a reading of temperature prior to depositing material. When the temperature of the weld is outside of the allowed range, the system will pause. If is it too hot, the system waits for the deposition to cool and if it is too cold, a hand held torch is used to manually heat the part. </a:t>
            </a:r>
          </a:p>
        </p:txBody>
      </p:sp>
      <p:sp>
        <p:nvSpPr>
          <p:cNvPr id="8" name="Rectangle 7"/>
          <p:cNvSpPr/>
          <p:nvPr/>
        </p:nvSpPr>
        <p:spPr>
          <a:xfrm>
            <a:off x="0" y="685800"/>
            <a:ext cx="43891200" cy="26670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09600" y="0"/>
            <a:ext cx="19758159" cy="3154710"/>
          </a:xfrm>
          <a:prstGeom prst="rect">
            <a:avLst/>
          </a:prstGeom>
          <a:noFill/>
          <a:ln>
            <a:noFill/>
          </a:ln>
        </p:spPr>
        <p:txBody>
          <a:bodyPr wrap="none" rtlCol="0">
            <a:spAutoFit/>
          </a:bodyPr>
          <a:lstStyle/>
          <a:p>
            <a:r>
              <a:rPr lang="en-US" sz="199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3D Metal Printing</a:t>
            </a:r>
            <a:endParaRPr lang="en-US" sz="199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TextBox 12"/>
          <p:cNvSpPr txBox="1"/>
          <p:nvPr/>
        </p:nvSpPr>
        <p:spPr>
          <a:xfrm>
            <a:off x="11125200" y="15240000"/>
            <a:ext cx="10820400" cy="12895840"/>
          </a:xfrm>
          <a:prstGeom prst="rect">
            <a:avLst/>
          </a:prstGeom>
          <a:noFill/>
        </p:spPr>
        <p:txBody>
          <a:bodyPr wrap="square" rtlCol="0">
            <a:spAutoFit/>
          </a:bodyPr>
          <a:lstStyle/>
          <a:p>
            <a:pPr algn="just"/>
            <a:r>
              <a:rPr lang="en-US" sz="3600" dirty="0" smtClean="0"/>
              <a:t>The welder is controlled by </a:t>
            </a:r>
            <a:r>
              <a:rPr lang="en-US" sz="3600" dirty="0"/>
              <a:t>interpreting information from the following feedback and control elements</a:t>
            </a:r>
            <a:r>
              <a:rPr lang="en-US" sz="3600" dirty="0" smtClean="0"/>
              <a:t>:</a:t>
            </a:r>
            <a:endParaRPr lang="en-US" sz="3600" b="1" dirty="0" smtClean="0"/>
          </a:p>
          <a:p>
            <a:pPr algn="just"/>
            <a:endParaRPr lang="en-US" sz="1600" b="1" dirty="0"/>
          </a:p>
          <a:p>
            <a:pPr algn="just"/>
            <a:r>
              <a:rPr lang="en-US" sz="3600" b="1" dirty="0" smtClean="0"/>
              <a:t>Current </a:t>
            </a:r>
            <a:r>
              <a:rPr lang="en-US" sz="3600" b="1" dirty="0"/>
              <a:t>Sensor</a:t>
            </a:r>
            <a:endParaRPr lang="en-US" sz="3600" dirty="0"/>
          </a:p>
          <a:p>
            <a:pPr algn="just"/>
            <a:r>
              <a:rPr lang="en-US" sz="3600" dirty="0" smtClean="0"/>
              <a:t>   Data </a:t>
            </a:r>
            <a:r>
              <a:rPr lang="en-US" sz="3600" dirty="0"/>
              <a:t>from the current sensor gives an idea of the precision of the deposition. The current sensor is placed in-line with the ground connection of the welder. When the wire of the welder completes the circuit, it melts the wire and creates a small droplet of molten metal that is shown as a spike in current. Using a peak detection algorithm, the frequency of droplets being deposited can be determined. Comparing these values to a nominal value, found through testing, the wire speed knob is adjusted</a:t>
            </a:r>
            <a:r>
              <a:rPr lang="en-US" sz="3600" dirty="0" smtClean="0"/>
              <a:t>.</a:t>
            </a:r>
          </a:p>
          <a:p>
            <a:pPr algn="just"/>
            <a:endParaRPr lang="en-US" sz="2400" dirty="0"/>
          </a:p>
          <a:p>
            <a:pPr algn="just"/>
            <a:r>
              <a:rPr lang="en-US" sz="3600" b="1" dirty="0" smtClean="0"/>
              <a:t>Relay and Indication:</a:t>
            </a:r>
            <a:endParaRPr lang="en-US" sz="3600" dirty="0"/>
          </a:p>
          <a:p>
            <a:pPr algn="just"/>
            <a:r>
              <a:rPr lang="en-US" sz="3600" dirty="0"/>
              <a:t>   The CNC machine has two movement modes: relocation and deposition. Each movement mode has its own digital signal, which are read by the controller. The controller uses these signals to activate or deactivate a relay, which bypasses the mechanical switch on the welder gun. This relay module also includes visual indication of the current CNC </a:t>
            </a:r>
            <a:r>
              <a:rPr lang="en-US" sz="3600" dirty="0" smtClean="0"/>
              <a:t>movement mode. </a:t>
            </a:r>
            <a:endParaRPr lang="en-US" sz="3600" dirty="0"/>
          </a:p>
        </p:txBody>
      </p:sp>
      <p:pic>
        <p:nvPicPr>
          <p:cNvPr id="17" name="Picture 16" descr="welded smiley.jpg"/>
          <p:cNvPicPr>
            <a:picLocks noChangeAspect="1"/>
          </p:cNvPicPr>
          <p:nvPr/>
        </p:nvPicPr>
        <p:blipFill rotWithShape="1">
          <a:blip r:embed="rId3">
            <a:extLst>
              <a:ext uri="{28A0092B-C50C-407E-A947-70E740481C1C}">
                <a14:useLocalDpi xmlns:a14="http://schemas.microsoft.com/office/drawing/2010/main" val="0"/>
              </a:ext>
            </a:extLst>
          </a:blip>
          <a:srcRect l="12576" t="15640" r="15423" b="12360"/>
          <a:stretch/>
        </p:blipFill>
        <p:spPr>
          <a:xfrm>
            <a:off x="32918400" y="18211800"/>
            <a:ext cx="10058400" cy="7543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8"/>
          <p:cNvSpPr txBox="1"/>
          <p:nvPr/>
        </p:nvSpPr>
        <p:spPr>
          <a:xfrm>
            <a:off x="25628705" y="728008"/>
            <a:ext cx="18288000" cy="1938992"/>
          </a:xfrm>
          <a:prstGeom prst="rect">
            <a:avLst/>
          </a:prstGeom>
          <a:noFill/>
        </p:spPr>
        <p:txBody>
          <a:bodyPr wrap="square" rtlCol="0">
            <a:spAutoFit/>
          </a:bodyPr>
          <a:lstStyle/>
          <a:p>
            <a:r>
              <a:rPr lang="en-US" sz="4000" dirty="0" smtClean="0">
                <a:solidFill>
                  <a:schemeClr val="tx1">
                    <a:lumMod val="75000"/>
                    <a:lumOff val="25000"/>
                  </a:schemeClr>
                </a:solidFill>
              </a:rPr>
              <a:t>Team Members </a:t>
            </a:r>
            <a:r>
              <a:rPr lang="en-US" sz="4000" dirty="0">
                <a:solidFill>
                  <a:schemeClr val="tx1">
                    <a:lumMod val="75000"/>
                    <a:lumOff val="25000"/>
                  </a:schemeClr>
                </a:solidFill>
              </a:rPr>
              <a:t>–</a:t>
            </a:r>
            <a:r>
              <a:rPr lang="en-US" sz="4000" dirty="0" smtClean="0">
                <a:solidFill>
                  <a:schemeClr val="tx1">
                    <a:lumMod val="75000"/>
                    <a:lumOff val="25000"/>
                  </a:schemeClr>
                </a:solidFill>
              </a:rPr>
              <a:t> Brian Andrews, </a:t>
            </a:r>
            <a:r>
              <a:rPr lang="en-US" sz="4000" dirty="0" err="1" smtClean="0">
                <a:solidFill>
                  <a:schemeClr val="tx1">
                    <a:lumMod val="75000"/>
                    <a:lumOff val="25000"/>
                  </a:schemeClr>
                </a:solidFill>
              </a:rPr>
              <a:t>Branden</a:t>
            </a:r>
            <a:r>
              <a:rPr lang="en-US" sz="4000" dirty="0" smtClean="0">
                <a:solidFill>
                  <a:schemeClr val="tx1">
                    <a:lumMod val="75000"/>
                    <a:lumOff val="25000"/>
                  </a:schemeClr>
                </a:solidFill>
              </a:rPr>
              <a:t> Driver, Cameron Tribe, Ahmad </a:t>
            </a:r>
            <a:r>
              <a:rPr lang="en-US" sz="4000" dirty="0" err="1" smtClean="0">
                <a:solidFill>
                  <a:schemeClr val="tx1">
                    <a:lumMod val="75000"/>
                    <a:lumOff val="25000"/>
                  </a:schemeClr>
                </a:solidFill>
              </a:rPr>
              <a:t>Qazi</a:t>
            </a:r>
            <a:endParaRPr lang="en-US" sz="4000" dirty="0" smtClean="0">
              <a:solidFill>
                <a:schemeClr val="tx1">
                  <a:lumMod val="75000"/>
                  <a:lumOff val="25000"/>
                </a:schemeClr>
              </a:solidFill>
            </a:endParaRPr>
          </a:p>
          <a:p>
            <a:r>
              <a:rPr lang="en-US" sz="4000" dirty="0" smtClean="0">
                <a:solidFill>
                  <a:schemeClr val="tx1">
                    <a:lumMod val="75000"/>
                    <a:lumOff val="25000"/>
                  </a:schemeClr>
                </a:solidFill>
              </a:rPr>
              <a:t>Faculty Advisor – </a:t>
            </a:r>
            <a:r>
              <a:rPr lang="en-US" sz="4000" dirty="0" err="1" smtClean="0">
                <a:solidFill>
                  <a:schemeClr val="tx1">
                    <a:lumMod val="75000"/>
                    <a:lumOff val="25000"/>
                  </a:schemeClr>
                </a:solidFill>
              </a:rPr>
              <a:t>Marek</a:t>
            </a:r>
            <a:r>
              <a:rPr lang="en-US" sz="4000" dirty="0" smtClean="0">
                <a:solidFill>
                  <a:schemeClr val="tx1">
                    <a:lumMod val="75000"/>
                    <a:lumOff val="25000"/>
                  </a:schemeClr>
                </a:solidFill>
              </a:rPr>
              <a:t> </a:t>
            </a:r>
            <a:r>
              <a:rPr lang="en-US" sz="4000" dirty="0" err="1" smtClean="0">
                <a:solidFill>
                  <a:schemeClr val="tx1">
                    <a:lumMod val="75000"/>
                    <a:lumOff val="25000"/>
                  </a:schemeClr>
                </a:solidFill>
              </a:rPr>
              <a:t>Perkowski</a:t>
            </a:r>
            <a:endParaRPr lang="en-US" sz="4000" dirty="0" smtClean="0">
              <a:solidFill>
                <a:schemeClr val="tx1">
                  <a:lumMod val="75000"/>
                  <a:lumOff val="25000"/>
                </a:schemeClr>
              </a:solidFill>
            </a:endParaRPr>
          </a:p>
          <a:p>
            <a:r>
              <a:rPr lang="en-US" sz="4000" dirty="0" smtClean="0">
                <a:solidFill>
                  <a:schemeClr val="tx1">
                    <a:lumMod val="75000"/>
                    <a:lumOff val="25000"/>
                  </a:schemeClr>
                </a:solidFill>
              </a:rPr>
              <a:t>Industry Sponsor – Aram Kasparov </a:t>
            </a:r>
          </a:p>
        </p:txBody>
      </p:sp>
      <p:cxnSp>
        <p:nvCxnSpPr>
          <p:cNvPr id="21" name="Straight Connector 20"/>
          <p:cNvCxnSpPr/>
          <p:nvPr/>
        </p:nvCxnSpPr>
        <p:spPr>
          <a:xfrm>
            <a:off x="25374600" y="990600"/>
            <a:ext cx="0" cy="144780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24" name="Picture 23" descr="23.png"/>
          <p:cNvPicPr>
            <a:picLocks noChangeAspect="1"/>
          </p:cNvPicPr>
          <p:nvPr/>
        </p:nvPicPr>
        <p:blipFill rotWithShape="1">
          <a:blip r:embed="rId4">
            <a:extLst>
              <a:ext uri="{28A0092B-C50C-407E-A947-70E740481C1C}">
                <a14:useLocalDpi xmlns:a14="http://schemas.microsoft.com/office/drawing/2010/main" val="0"/>
              </a:ext>
            </a:extLst>
          </a:blip>
          <a:srcRect l="2873" t="524" r="21127" b="10541"/>
          <a:stretch/>
        </p:blipFill>
        <p:spPr>
          <a:xfrm>
            <a:off x="990600" y="14249400"/>
            <a:ext cx="9888419" cy="6505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descr="Poster Block Diagram - New Pag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694793" y="6629400"/>
            <a:ext cx="19623407" cy="82843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33223200" y="27965400"/>
            <a:ext cx="9753600" cy="533400"/>
          </a:xfrm>
          <a:prstGeom prst="rect">
            <a:avLst/>
          </a:prstGeom>
          <a:noFill/>
        </p:spPr>
        <p:txBody>
          <a:bodyPr wrap="square" rtlCol="0">
            <a:spAutoFit/>
          </a:bodyPr>
          <a:lstStyle/>
          <a:p>
            <a:pPr algn="r"/>
            <a:r>
              <a:rPr lang="en-US" sz="2800" i="1" dirty="0"/>
              <a:t>S</a:t>
            </a:r>
            <a:r>
              <a:rPr lang="en-US" sz="2800" i="1" dirty="0" smtClean="0"/>
              <a:t>pecial thanks to Jim </a:t>
            </a:r>
            <a:r>
              <a:rPr lang="en-US" sz="2800" i="1" dirty="0" err="1" smtClean="0"/>
              <a:t>Lamberson</a:t>
            </a:r>
            <a:r>
              <a:rPr lang="en-US" sz="2800" i="1" dirty="0" smtClean="0"/>
              <a:t> at Sensoray</a:t>
            </a:r>
            <a:endParaRPr lang="en-US" sz="2800" i="1" dirty="0"/>
          </a:p>
        </p:txBody>
      </p:sp>
    </p:spTree>
    <p:extLst>
      <p:ext uri="{BB962C8B-B14F-4D97-AF65-F5344CB8AC3E}">
        <p14:creationId xmlns:p14="http://schemas.microsoft.com/office/powerpoint/2010/main" val="48559458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771</TotalTime>
  <Words>705</Words>
  <Application>Microsoft Macintosh PowerPoint</Application>
  <PresentationFormat>Custom</PresentationFormat>
  <Paragraphs>49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Clarity</vt:lpstr>
      <vt:lpstr>PowerPoint Presentation</vt:lpstr>
    </vt:vector>
  </TitlesOfParts>
  <Company>Portland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Cameron Tribe</cp:lastModifiedBy>
  <cp:revision>52</cp:revision>
  <dcterms:created xsi:type="dcterms:W3CDTF">2008-12-19T19:08:39Z</dcterms:created>
  <dcterms:modified xsi:type="dcterms:W3CDTF">2015-05-25T23:19:47Z</dcterms:modified>
</cp:coreProperties>
</file>