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7"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260" autoAdjust="0"/>
    <p:restoredTop sz="94660"/>
  </p:normalViewPr>
  <p:slideViewPr>
    <p:cSldViewPr>
      <p:cViewPr>
        <p:scale>
          <a:sx n="23" d="100"/>
          <a:sy n="23" d="100"/>
        </p:scale>
        <p:origin x="990" y="-192"/>
      </p:cViewPr>
      <p:guideLst>
        <p:guide orient="horz" pos="1632"/>
        <p:guide pos="139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583682"/>
            <a:ext cx="37673280" cy="9250680"/>
          </a:xfrm>
        </p:spPr>
        <p:txBody>
          <a:bodyPr anchor="b">
            <a:noAutofit/>
          </a:bodyPr>
          <a:lstStyle>
            <a:lvl1pPr>
              <a:defRPr sz="259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3291840" y="16824960"/>
            <a:ext cx="30723840" cy="8412480"/>
          </a:xfrm>
        </p:spPr>
        <p:txBody>
          <a:bodyPr/>
          <a:lstStyle>
            <a:lvl1pPr marL="0" indent="0" algn="l">
              <a:buNone/>
              <a:defRPr>
                <a:solidFill>
                  <a:schemeClr val="tx1">
                    <a:lumMod val="75000"/>
                    <a:lumOff val="2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D26CB9-01E4-44B8-8084-BCC418CF4A2D}" type="datetimeFigureOut">
              <a:rPr lang="en-US" smtClean="0"/>
              <a:pPr/>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2926080"/>
            <a:ext cx="9875520" cy="2816352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94560" y="2926080"/>
            <a:ext cx="2889504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D26CB9-01E4-44B8-8084-BCC418CF4A2D}" type="datetimeFigureOut">
              <a:rPr lang="en-US" smtClean="0"/>
              <a:pPr/>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1338562"/>
            <a:ext cx="37307520" cy="10561320"/>
          </a:xfrm>
        </p:spPr>
        <p:txBody>
          <a:bodyPr anchor="b">
            <a:normAutofit/>
          </a:bodyPr>
          <a:lstStyle>
            <a:lvl1pPr algn="l">
              <a:defRPr sz="23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3467102" y="22208949"/>
            <a:ext cx="37307520" cy="7200898"/>
          </a:xfrm>
        </p:spPr>
        <p:txBody>
          <a:bodyPr anchor="t">
            <a:normAutofit/>
          </a:bodyPr>
          <a:lstStyle>
            <a:lvl1pPr marL="0" indent="0">
              <a:buNone/>
              <a:defRPr sz="11500">
                <a:solidFill>
                  <a:schemeClr val="tx2"/>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cxnSp>
        <p:nvCxnSpPr>
          <p:cNvPr id="7" name="Straight Connector 6"/>
          <p:cNvCxnSpPr/>
          <p:nvPr/>
        </p:nvCxnSpPr>
        <p:spPr>
          <a:xfrm>
            <a:off x="3511296" y="22077274"/>
            <a:ext cx="37673280" cy="762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8032090"/>
            <a:ext cx="19385280" cy="2264785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311360" y="8032090"/>
            <a:ext cx="19385280" cy="2264785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D26CB9-01E4-44B8-8084-BCC418CF4A2D}" type="datetimeFigureOut">
              <a:rPr lang="en-US" smtClean="0"/>
              <a:pPr/>
              <a:t>5/27/2015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194560" y="8046720"/>
            <a:ext cx="18873216" cy="3070858"/>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9600" b="0">
                <a:solidFill>
                  <a:schemeClr val="tx2"/>
                </a:solidFill>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1704320"/>
            <a:ext cx="18873216"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823424" y="8046720"/>
            <a:ext cx="18873216" cy="3070858"/>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9600" b="0" kern="1200" dirty="0" smtClean="0">
                <a:solidFill>
                  <a:schemeClr val="tx2"/>
                </a:solidFill>
                <a:latin typeface="+mn-lt"/>
                <a:ea typeface="+mn-ea"/>
                <a:cs typeface="+mn-cs"/>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823424" y="11704320"/>
            <a:ext cx="18873216"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26CB9-01E4-44B8-8084-BCC418CF4A2D}" type="datetimeFigureOut">
              <a:rPr lang="en-US" smtClean="0"/>
              <a:pPr/>
              <a:t>5/27/2015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dirty="0"/>
          </a:p>
        </p:txBody>
      </p:sp>
      <p:cxnSp>
        <p:nvCxnSpPr>
          <p:cNvPr id="11" name="Straight Connector 10"/>
          <p:cNvCxnSpPr/>
          <p:nvPr/>
        </p:nvCxnSpPr>
        <p:spPr>
          <a:xfrm rot="5400000">
            <a:off x="10645522" y="19419951"/>
            <a:ext cx="22603968" cy="3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3801984"/>
            <a:ext cx="10270541" cy="6056986"/>
          </a:xfrm>
        </p:spPr>
        <p:txBody>
          <a:bodyPr anchor="b">
            <a:noAutofit/>
          </a:bodyPr>
          <a:lstStyle>
            <a:lvl1pPr algn="l">
              <a:defRPr sz="11500" b="0"/>
            </a:lvl1pPr>
          </a:lstStyle>
          <a:p>
            <a:r>
              <a:rPr lang="en-US" smtClean="0"/>
              <a:t>Click to edit Master title style</a:t>
            </a:r>
            <a:endParaRPr lang="en-US" dirty="0"/>
          </a:p>
        </p:txBody>
      </p:sp>
      <p:sp>
        <p:nvSpPr>
          <p:cNvPr id="3" name="Content Placeholder 2"/>
          <p:cNvSpPr>
            <a:spLocks noGrp="1"/>
          </p:cNvSpPr>
          <p:nvPr>
            <p:ph idx="1"/>
          </p:nvPr>
        </p:nvSpPr>
        <p:spPr>
          <a:xfrm>
            <a:off x="14264640" y="3801984"/>
            <a:ext cx="27432000" cy="2677363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94565" y="10226652"/>
            <a:ext cx="10270541" cy="2036935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cxnSp>
        <p:nvCxnSpPr>
          <p:cNvPr id="9" name="Straight Connector 8"/>
          <p:cNvCxnSpPr/>
          <p:nvPr/>
        </p:nvCxnSpPr>
        <p:spPr>
          <a:xfrm rot="5400000">
            <a:off x="-62957" y="17184989"/>
            <a:ext cx="26773632" cy="762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3803904"/>
            <a:ext cx="10284864" cy="6071616"/>
          </a:xfrm>
        </p:spPr>
        <p:txBody>
          <a:bodyPr anchor="b">
            <a:normAutofit/>
          </a:bodyPr>
          <a:lstStyle>
            <a:lvl1pPr algn="l">
              <a:defRPr sz="11500" b="0"/>
            </a:lvl1pPr>
          </a:lstStyle>
          <a:p>
            <a:r>
              <a:rPr lang="en-US" smtClean="0"/>
              <a:t>Click to edit Master title style</a:t>
            </a:r>
            <a:endParaRPr lang="en-US" dirty="0"/>
          </a:p>
        </p:txBody>
      </p:sp>
      <p:sp>
        <p:nvSpPr>
          <p:cNvPr id="3" name="Picture Placeholder 2"/>
          <p:cNvSpPr>
            <a:spLocks noGrp="1"/>
          </p:cNvSpPr>
          <p:nvPr>
            <p:ph type="pic" idx="1"/>
          </p:nvPr>
        </p:nvSpPr>
        <p:spPr>
          <a:xfrm>
            <a:off x="13721328" y="4023365"/>
            <a:ext cx="28341072" cy="26402189"/>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194560" y="10241280"/>
            <a:ext cx="10270541" cy="203655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0" name="Rectangle 9"/>
          <p:cNvSpPr/>
          <p:nvPr/>
        </p:nvSpPr>
        <p:spPr>
          <a:xfrm>
            <a:off x="0" y="1059773"/>
            <a:ext cx="43891200" cy="109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Placeholder 1"/>
          <p:cNvSpPr>
            <a:spLocks noGrp="1"/>
          </p:cNvSpPr>
          <p:nvPr>
            <p:ph type="title"/>
          </p:nvPr>
        </p:nvSpPr>
        <p:spPr>
          <a:xfrm>
            <a:off x="2194560" y="2560320"/>
            <a:ext cx="39502080" cy="4754880"/>
          </a:xfrm>
          <a:prstGeom prst="rect">
            <a:avLst/>
          </a:prstGeom>
        </p:spPr>
        <p:txBody>
          <a:bodyPr vert="horz" lIns="438912" tIns="219456" rIns="438912" bIns="219456"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194560" y="7680960"/>
            <a:ext cx="39502080" cy="23408640"/>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43891200" cy="1755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4" name="Date Placeholder 3"/>
          <p:cNvSpPr>
            <a:spLocks noGrp="1"/>
          </p:cNvSpPr>
          <p:nvPr>
            <p:ph type="dt" sz="half" idx="2"/>
          </p:nvPr>
        </p:nvSpPr>
        <p:spPr>
          <a:xfrm>
            <a:off x="2194560" y="87783"/>
            <a:ext cx="13898880" cy="1580083"/>
          </a:xfrm>
          <a:prstGeom prst="rect">
            <a:avLst/>
          </a:prstGeom>
        </p:spPr>
        <p:txBody>
          <a:bodyPr vert="horz" lIns="438912" tIns="219456" rIns="438912" bIns="219456" rtlCol="0" anchor="ctr"/>
          <a:lstStyle>
            <a:lvl1pPr algn="l">
              <a:defRPr sz="5800">
                <a:solidFill>
                  <a:srgbClr val="FFFFFF"/>
                </a:solidFill>
              </a:defRPr>
            </a:lvl1pPr>
          </a:lstStyle>
          <a:p>
            <a:fld id="{D9D26CB9-01E4-44B8-8084-BCC418CF4A2D}" type="datetimeFigureOut">
              <a:rPr lang="en-US" smtClean="0"/>
              <a:pPr/>
              <a:t>5/27/2015</a:t>
            </a:fld>
            <a:endParaRPr lang="en-US" dirty="0"/>
          </a:p>
        </p:txBody>
      </p:sp>
      <p:sp>
        <p:nvSpPr>
          <p:cNvPr id="5" name="Footer Placeholder 4"/>
          <p:cNvSpPr>
            <a:spLocks noGrp="1"/>
          </p:cNvSpPr>
          <p:nvPr>
            <p:ph type="ftr" sz="quarter" idx="3"/>
          </p:nvPr>
        </p:nvSpPr>
        <p:spPr>
          <a:xfrm>
            <a:off x="16459200" y="87783"/>
            <a:ext cx="19751040" cy="1580083"/>
          </a:xfrm>
          <a:prstGeom prst="rect">
            <a:avLst/>
          </a:prstGeom>
        </p:spPr>
        <p:txBody>
          <a:bodyPr vert="horz" lIns="438912" tIns="219456" rIns="438912" bIns="219456" rtlCol="0" anchor="ctr"/>
          <a:lstStyle>
            <a:lvl1pPr algn="ctr">
              <a:defRPr sz="5800">
                <a:solidFill>
                  <a:srgbClr val="FFFFFF"/>
                </a:solidFill>
              </a:defRPr>
            </a:lvl1pPr>
          </a:lstStyle>
          <a:p>
            <a:endParaRPr lang="en-US" dirty="0"/>
          </a:p>
        </p:txBody>
      </p:sp>
      <p:sp>
        <p:nvSpPr>
          <p:cNvPr id="6" name="Slide Number Placeholder 5"/>
          <p:cNvSpPr>
            <a:spLocks noGrp="1"/>
          </p:cNvSpPr>
          <p:nvPr>
            <p:ph type="sldNum" sz="quarter" idx="4"/>
          </p:nvPr>
        </p:nvSpPr>
        <p:spPr>
          <a:xfrm>
            <a:off x="36576000" y="87783"/>
            <a:ext cx="5120640" cy="1580083"/>
          </a:xfrm>
          <a:prstGeom prst="rect">
            <a:avLst/>
          </a:prstGeom>
        </p:spPr>
        <p:txBody>
          <a:bodyPr vert="horz" lIns="438912" tIns="219456" rIns="438912" bIns="219456" rtlCol="0" anchor="ctr"/>
          <a:lstStyle>
            <a:lvl1pPr algn="l">
              <a:defRPr sz="6700" b="1">
                <a:solidFill>
                  <a:srgbClr val="FFFFFF"/>
                </a:solidFill>
              </a:defRPr>
            </a:lvl1pPr>
          </a:lstStyle>
          <a:p>
            <a:fld id="{8EAD30C5-67B1-44D9-8976-9ADE031071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4389120" rtl="0" eaLnBrk="1" latinLnBrk="0" hangingPunct="1">
        <a:spcBef>
          <a:spcPct val="0"/>
        </a:spcBef>
        <a:buNone/>
        <a:defRPr sz="19200" kern="1200" spc="-480" baseline="0">
          <a:solidFill>
            <a:schemeClr val="tx2"/>
          </a:solidFill>
          <a:latin typeface="+mj-lt"/>
          <a:ea typeface="+mj-ea"/>
          <a:cs typeface="+mj-cs"/>
        </a:defRPr>
      </a:lvl1pPr>
    </p:titleStyle>
    <p:bodyStyle>
      <a:lvl1pPr marL="877824" indent="-877824" algn="l" defTabSz="4389120" rtl="0" eaLnBrk="1" latinLnBrk="0" hangingPunct="1">
        <a:spcBef>
          <a:spcPct val="20000"/>
        </a:spcBef>
        <a:buClr>
          <a:schemeClr val="accent1"/>
        </a:buClr>
        <a:buSzPct val="85000"/>
        <a:buFont typeface="Arial" pitchFamily="34" charset="0"/>
        <a:buChar char="•"/>
        <a:defRPr sz="11500" kern="1200">
          <a:solidFill>
            <a:schemeClr val="tx1"/>
          </a:solidFill>
          <a:latin typeface="+mn-lt"/>
          <a:ea typeface="+mn-ea"/>
          <a:cs typeface="+mn-cs"/>
        </a:defRPr>
      </a:lvl1pPr>
      <a:lvl2pPr marL="2194560" indent="-877824" algn="l" defTabSz="4389120" rtl="0" eaLnBrk="1" latinLnBrk="0" hangingPunct="1">
        <a:spcBef>
          <a:spcPct val="20000"/>
        </a:spcBef>
        <a:buClr>
          <a:schemeClr val="accent1"/>
        </a:buClr>
        <a:buSzPct val="85000"/>
        <a:buFont typeface="Arial" pitchFamily="34" charset="0"/>
        <a:buChar char="•"/>
        <a:defRPr sz="9600" kern="1200">
          <a:solidFill>
            <a:schemeClr val="tx1"/>
          </a:solidFill>
          <a:latin typeface="+mn-lt"/>
          <a:ea typeface="+mn-ea"/>
          <a:cs typeface="+mn-cs"/>
        </a:defRPr>
      </a:lvl2pPr>
      <a:lvl3pPr marL="3511296" indent="-877824" algn="l" defTabSz="4389120" rtl="0" eaLnBrk="1" latinLnBrk="0" hangingPunct="1">
        <a:spcBef>
          <a:spcPct val="20000"/>
        </a:spcBef>
        <a:buClr>
          <a:schemeClr val="accent1"/>
        </a:buClr>
        <a:buSzPct val="90000"/>
        <a:buFont typeface="Arial" pitchFamily="34" charset="0"/>
        <a:buChar char="•"/>
        <a:defRPr sz="8600" kern="1200">
          <a:solidFill>
            <a:schemeClr val="tx1"/>
          </a:solidFill>
          <a:latin typeface="+mn-lt"/>
          <a:ea typeface="+mn-ea"/>
          <a:cs typeface="+mn-cs"/>
        </a:defRPr>
      </a:lvl3pPr>
      <a:lvl4pPr marL="4828032" indent="-877824" algn="l" defTabSz="4389120" rtl="0" eaLnBrk="1" latinLnBrk="0" hangingPunct="1">
        <a:spcBef>
          <a:spcPct val="20000"/>
        </a:spcBef>
        <a:buClr>
          <a:schemeClr val="accent1"/>
        </a:buClr>
        <a:buFont typeface="Arial" pitchFamily="34" charset="0"/>
        <a:buChar char="•"/>
        <a:defRPr sz="7700" kern="1200">
          <a:solidFill>
            <a:schemeClr val="tx1"/>
          </a:solidFill>
          <a:latin typeface="+mn-lt"/>
          <a:ea typeface="+mn-ea"/>
          <a:cs typeface="+mn-cs"/>
        </a:defRPr>
      </a:lvl4pPr>
      <a:lvl5pPr marL="5705856" indent="-658368" algn="l" defTabSz="4389120" rtl="0" eaLnBrk="1" latinLnBrk="0" hangingPunct="1">
        <a:spcBef>
          <a:spcPct val="20000"/>
        </a:spcBef>
        <a:buClr>
          <a:schemeClr val="accent1"/>
        </a:buClr>
        <a:buSzPct val="100000"/>
        <a:buFont typeface="Arial" pitchFamily="34" charset="0"/>
        <a:buChar char="•"/>
        <a:defRPr sz="6700" kern="1200" baseline="0">
          <a:solidFill>
            <a:schemeClr val="tx1"/>
          </a:solidFill>
          <a:latin typeface="+mn-lt"/>
          <a:ea typeface="+mn-ea"/>
          <a:cs typeface="+mn-cs"/>
        </a:defRPr>
      </a:lvl5pPr>
      <a:lvl6pPr marL="6583680"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6pPr>
      <a:lvl7pPr marL="7461504"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7pPr>
      <a:lvl8pPr marL="8339328"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8pPr>
      <a:lvl9pPr marL="9217152"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8956000"/>
            <a:ext cx="43891200" cy="39623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2" name="TextBox 1"/>
          <p:cNvSpPr txBox="1"/>
          <p:nvPr/>
        </p:nvSpPr>
        <p:spPr>
          <a:xfrm>
            <a:off x="914400" y="3962400"/>
            <a:ext cx="10058400" cy="23083248"/>
          </a:xfrm>
          <a:prstGeom prst="rect">
            <a:avLst/>
          </a:prstGeom>
          <a:noFill/>
        </p:spPr>
        <p:txBody>
          <a:bodyPr wrap="square" rtlCol="0">
            <a:spAutoFit/>
          </a:bodyPr>
          <a:lstStyle/>
          <a:p>
            <a:pPr algn="ctr"/>
            <a:r>
              <a:rPr lang="en-US" sz="6000" b="1" u="sng" dirty="0" smtClean="0">
                <a:latin typeface="Bookman Old Style"/>
                <a:cs typeface="Bookman Old Style"/>
              </a:rPr>
              <a:t>Project and Motivation</a:t>
            </a:r>
          </a:p>
          <a:p>
            <a:pPr algn="ctr"/>
            <a:endParaRPr lang="en-US" sz="1800" b="1" u="sng" dirty="0" smtClean="0"/>
          </a:p>
          <a:p>
            <a:pPr algn="just"/>
            <a:r>
              <a:rPr lang="en-US" sz="3600" dirty="0">
                <a:latin typeface="Bookman Old Style"/>
                <a:cs typeface="Bookman Old Style"/>
              </a:rPr>
              <a:t> </a:t>
            </a:r>
            <a:r>
              <a:rPr lang="en-US" sz="3600" dirty="0" smtClean="0">
                <a:latin typeface="Bookman Old Style"/>
                <a:cs typeface="Bookman Old Style"/>
              </a:rPr>
              <a:t> </a:t>
            </a:r>
            <a:r>
              <a:rPr lang="en-US" sz="3200" dirty="0" smtClean="0">
                <a:latin typeface="Bookman Old Style"/>
                <a:cs typeface="Bookman Old Style"/>
              </a:rPr>
              <a:t>The </a:t>
            </a:r>
            <a:r>
              <a:rPr lang="en-US" sz="3200" dirty="0">
                <a:latin typeface="Bookman Old Style"/>
                <a:cs typeface="Bookman Old Style"/>
              </a:rPr>
              <a:t>purpose of </a:t>
            </a:r>
            <a:r>
              <a:rPr lang="en-US" sz="3200" dirty="0" smtClean="0">
                <a:latin typeface="Bookman Old Style"/>
                <a:cs typeface="Bookman Old Style"/>
              </a:rPr>
              <a:t>this project </a:t>
            </a:r>
            <a:r>
              <a:rPr lang="en-US" sz="3200" dirty="0">
                <a:latin typeface="Bookman Old Style"/>
                <a:cs typeface="Bookman Old Style"/>
              </a:rPr>
              <a:t>is to </a:t>
            </a:r>
            <a:r>
              <a:rPr lang="en-US" sz="3200" dirty="0" smtClean="0">
                <a:latin typeface="Bookman Old Style"/>
                <a:cs typeface="Bookman Old Style"/>
              </a:rPr>
              <a:t>create an alternative to the metal casting process which can be expensive and result in long lead times. The project goal is to create </a:t>
            </a:r>
            <a:r>
              <a:rPr lang="en-US" sz="3200" dirty="0">
                <a:latin typeface="Bookman Old Style"/>
                <a:cs typeface="Bookman Old Style"/>
              </a:rPr>
              <a:t>a </a:t>
            </a:r>
            <a:r>
              <a:rPr lang="en-US" sz="3200" dirty="0" smtClean="0">
                <a:latin typeface="Bookman Old Style"/>
                <a:cs typeface="Bookman Old Style"/>
              </a:rPr>
              <a:t>3D </a:t>
            </a:r>
            <a:r>
              <a:rPr lang="en-US" sz="3200" dirty="0">
                <a:latin typeface="Bookman Old Style"/>
                <a:cs typeface="Bookman Old Style"/>
              </a:rPr>
              <a:t>metal </a:t>
            </a:r>
            <a:r>
              <a:rPr lang="en-US" sz="3200" dirty="0" smtClean="0">
                <a:latin typeface="Bookman Old Style"/>
                <a:cs typeface="Bookman Old Style"/>
              </a:rPr>
              <a:t>printer that is capable of quickly creating metal components at a lower cost</a:t>
            </a:r>
            <a:r>
              <a:rPr lang="en-US" sz="3200" dirty="0">
                <a:latin typeface="Bookman Old Style"/>
                <a:cs typeface="Bookman Old Style"/>
              </a:rPr>
              <a:t>. </a:t>
            </a:r>
            <a:r>
              <a:rPr lang="en-US" sz="3200" dirty="0" smtClean="0">
                <a:latin typeface="Bookman Old Style"/>
                <a:cs typeface="Bookman Old Style"/>
              </a:rPr>
              <a:t>Depositing highly precise parts, is beyond the scope of this project.</a:t>
            </a:r>
          </a:p>
          <a:p>
            <a:pPr algn="just"/>
            <a:endParaRPr lang="en-US" sz="3200" dirty="0">
              <a:latin typeface="Bookman Old Style"/>
              <a:cs typeface="Bookman Old Style"/>
            </a:endParaRPr>
          </a:p>
          <a:p>
            <a:pPr algn="just"/>
            <a:endParaRPr lang="en-US" sz="3200" dirty="0" smtClean="0">
              <a:latin typeface="Bookman Old Style"/>
              <a:cs typeface="Bookman Old Style"/>
            </a:endParaRPr>
          </a:p>
          <a:p>
            <a:pPr algn="just"/>
            <a:r>
              <a:rPr lang="en-US" sz="3200" dirty="0" smtClean="0">
                <a:latin typeface="Bookman Old Style"/>
                <a:cs typeface="Bookman Old Style"/>
              </a:rPr>
              <a:t>   A MIG (metal inert gas) welder will be combined with a CNC machine, as seen in Figure 1. Wire is fed though the nozzle of the MIG welder, which creates the weld pool. This wire will be used as the deposition material. Building upon previous layers of deposition, a 3D object will be printed.</a:t>
            </a:r>
            <a:endParaRPr lang="en-US" sz="3600" dirty="0" smtClean="0">
              <a:latin typeface="Bookman Old Style"/>
              <a:cs typeface="Bookman Old Style"/>
            </a:endParaRPr>
          </a:p>
          <a:p>
            <a:pPr algn="just"/>
            <a:endParaRPr lang="en-US" sz="4400" dirty="0" smtClean="0"/>
          </a:p>
          <a:p>
            <a:pPr algn="just"/>
            <a:endParaRPr lang="en-US" sz="4400" dirty="0" smtClean="0"/>
          </a:p>
          <a:p>
            <a:pPr algn="just"/>
            <a:endParaRPr lang="en-US" sz="4400" dirty="0"/>
          </a:p>
          <a:p>
            <a:pPr algn="just"/>
            <a:endParaRPr lang="en-US" sz="4400" dirty="0" smtClean="0"/>
          </a:p>
          <a:p>
            <a:pPr algn="just"/>
            <a:endParaRPr lang="en-US" sz="4400" dirty="0"/>
          </a:p>
          <a:p>
            <a:pPr algn="just"/>
            <a:endParaRPr lang="en-US" sz="4400" dirty="0" smtClean="0"/>
          </a:p>
          <a:p>
            <a:pPr algn="just"/>
            <a:endParaRPr lang="en-US" sz="4400" dirty="0"/>
          </a:p>
          <a:p>
            <a:pPr algn="just"/>
            <a:endParaRPr lang="en-US" sz="4400" dirty="0"/>
          </a:p>
          <a:p>
            <a:pPr algn="just"/>
            <a:endParaRPr lang="en-US" sz="4400" dirty="0" smtClean="0"/>
          </a:p>
          <a:p>
            <a:pPr algn="just"/>
            <a:endParaRPr lang="en-US" sz="4400" dirty="0"/>
          </a:p>
          <a:p>
            <a:pPr algn="just"/>
            <a:endParaRPr lang="en-US" sz="4400" dirty="0" smtClean="0"/>
          </a:p>
          <a:p>
            <a:pPr algn="just"/>
            <a:endParaRPr lang="en-US" sz="4400" dirty="0"/>
          </a:p>
          <a:p>
            <a:pPr algn="just"/>
            <a:endParaRPr lang="en-US" sz="4400" dirty="0" smtClean="0"/>
          </a:p>
          <a:p>
            <a:pPr algn="ctr"/>
            <a:endParaRPr lang="en-US" sz="5400" b="1" u="sng" dirty="0" smtClean="0">
              <a:latin typeface="Bookman Old Style"/>
              <a:cs typeface="Bookman Old Style"/>
            </a:endParaRPr>
          </a:p>
          <a:p>
            <a:pPr algn="ctr"/>
            <a:r>
              <a:rPr lang="en-US" sz="5400" b="1" u="sng" dirty="0" smtClean="0">
                <a:latin typeface="Bookman Old Style"/>
                <a:cs typeface="Bookman Old Style"/>
              </a:rPr>
              <a:t>Goals</a:t>
            </a:r>
            <a:endParaRPr lang="en-US" sz="5400" b="1" u="sng" dirty="0">
              <a:latin typeface="Bookman Old Style"/>
              <a:cs typeface="Bookman Old Style"/>
            </a:endParaRPr>
          </a:p>
          <a:p>
            <a:pPr marL="457200" indent="-457200" algn="just">
              <a:spcBef>
                <a:spcPts val="1800"/>
              </a:spcBef>
              <a:buFont typeface="Arial" panose="020B0604020202020204" pitchFamily="34" charset="0"/>
              <a:buChar char="•"/>
            </a:pPr>
            <a:r>
              <a:rPr lang="en-US" sz="3200" dirty="0" smtClean="0">
                <a:latin typeface="Bookman Old Style"/>
                <a:cs typeface="Bookman Old Style"/>
              </a:rPr>
              <a:t>Interface the MIG welder with CNC machine.</a:t>
            </a:r>
          </a:p>
          <a:p>
            <a:pPr marL="457200" indent="-457200" algn="just">
              <a:spcBef>
                <a:spcPts val="1800"/>
              </a:spcBef>
              <a:buFont typeface="Arial" panose="020B0604020202020204" pitchFamily="34" charset="0"/>
              <a:buChar char="•"/>
            </a:pPr>
            <a:r>
              <a:rPr lang="en-US" sz="3200" dirty="0" smtClean="0">
                <a:latin typeface="Bookman Old Style"/>
                <a:cs typeface="Bookman Old Style"/>
              </a:rPr>
              <a:t>Determine quality of deposition based on temperature and current.</a:t>
            </a:r>
          </a:p>
          <a:p>
            <a:pPr marL="457200" indent="-457200" algn="just">
              <a:spcBef>
                <a:spcPts val="1800"/>
              </a:spcBef>
              <a:buFont typeface="Arial" panose="020B0604020202020204" pitchFamily="34" charset="0"/>
              <a:buChar char="•"/>
            </a:pPr>
            <a:r>
              <a:rPr lang="en-US" sz="3200" dirty="0" smtClean="0">
                <a:latin typeface="Bookman Old Style"/>
                <a:cs typeface="Bookman Old Style"/>
              </a:rPr>
              <a:t>Control the MIG welder based on quality of deposition.</a:t>
            </a:r>
          </a:p>
          <a:p>
            <a:pPr marL="457200" indent="-457200" algn="just">
              <a:spcBef>
                <a:spcPts val="1800"/>
              </a:spcBef>
              <a:buFont typeface="Arial" panose="020B0604020202020204" pitchFamily="34" charset="0"/>
              <a:buChar char="•"/>
            </a:pPr>
            <a:r>
              <a:rPr lang="en-US" sz="3200" dirty="0" smtClean="0">
                <a:latin typeface="Bookman Old Style"/>
                <a:cs typeface="Bookman Old Style"/>
              </a:rPr>
              <a:t>Allow for future expandability</a:t>
            </a:r>
            <a:endParaRPr lang="en-US" sz="3200" dirty="0">
              <a:latin typeface="Bookman Old Style"/>
              <a:cs typeface="Bookman Old Style"/>
            </a:endParaRPr>
          </a:p>
        </p:txBody>
      </p:sp>
      <p:sp>
        <p:nvSpPr>
          <p:cNvPr id="22" name="TextBox 21"/>
          <p:cNvSpPr txBox="1"/>
          <p:nvPr/>
        </p:nvSpPr>
        <p:spPr>
          <a:xfrm>
            <a:off x="11353800" y="3962400"/>
            <a:ext cx="21183600" cy="3262431"/>
          </a:xfrm>
          <a:prstGeom prst="rect">
            <a:avLst/>
          </a:prstGeom>
          <a:noFill/>
        </p:spPr>
        <p:txBody>
          <a:bodyPr wrap="square" rtlCol="0">
            <a:spAutoFit/>
          </a:bodyPr>
          <a:lstStyle/>
          <a:p>
            <a:pPr algn="ctr"/>
            <a:r>
              <a:rPr lang="en-US" sz="6000" b="1" u="sng" dirty="0" smtClean="0">
                <a:latin typeface="Bookman Old Style"/>
                <a:cs typeface="Bookman Old Style"/>
              </a:rPr>
              <a:t>Control System</a:t>
            </a:r>
          </a:p>
          <a:p>
            <a:pPr algn="ctr"/>
            <a:endParaRPr lang="en-US" sz="1800" b="1" u="sng" dirty="0" smtClean="0">
              <a:latin typeface="Bookman Old Style"/>
              <a:cs typeface="Bookman Old Style"/>
            </a:endParaRPr>
          </a:p>
          <a:p>
            <a:pPr algn="just"/>
            <a:r>
              <a:rPr lang="en-US" sz="3200" dirty="0">
                <a:latin typeface="Bookman Old Style"/>
                <a:cs typeface="Bookman Old Style"/>
              </a:rPr>
              <a:t> Control of the system is done using a PCI Express DAQ board from </a:t>
            </a:r>
            <a:r>
              <a:rPr lang="en-US" sz="3200" dirty="0" smtClean="0">
                <a:latin typeface="Bookman Old Style"/>
                <a:cs typeface="Bookman Old Style"/>
              </a:rPr>
              <a:t>Sensoray CO </a:t>
            </a:r>
            <a:r>
              <a:rPr lang="en-US" sz="3200" dirty="0">
                <a:latin typeface="Bookman Old Style"/>
                <a:cs typeface="Bookman Old Style"/>
              </a:rPr>
              <a:t>Inc</a:t>
            </a:r>
            <a:r>
              <a:rPr lang="en-US" sz="3200" dirty="0" smtClean="0">
                <a:latin typeface="Bookman Old Style"/>
                <a:cs typeface="Bookman Old Style"/>
              </a:rPr>
              <a:t>. The </a:t>
            </a:r>
            <a:r>
              <a:rPr lang="en-US" sz="3200" dirty="0">
                <a:latin typeface="Bookman Old Style"/>
                <a:cs typeface="Bookman Old Style"/>
              </a:rPr>
              <a:t>controller receives inputs from </a:t>
            </a:r>
            <a:r>
              <a:rPr lang="en-US" sz="3200" dirty="0" smtClean="0">
                <a:latin typeface="Bookman Old Style"/>
                <a:cs typeface="Bookman Old Style"/>
              </a:rPr>
              <a:t>six signals that </a:t>
            </a:r>
            <a:r>
              <a:rPr lang="en-US" sz="3200" dirty="0">
                <a:latin typeface="Bookman Old Style"/>
                <a:cs typeface="Bookman Old Style"/>
              </a:rPr>
              <a:t>monitor the deposition. Based on these inputs, the controller will adjust wire feed speed to ensure </a:t>
            </a:r>
            <a:r>
              <a:rPr lang="en-US" sz="3200" dirty="0" smtClean="0">
                <a:latin typeface="Bookman Old Style"/>
                <a:cs typeface="Bookman Old Style"/>
              </a:rPr>
              <a:t>a quality deposition</a:t>
            </a:r>
            <a:r>
              <a:rPr lang="en-US" sz="3200" dirty="0">
                <a:latin typeface="Bookman Old Style"/>
                <a:cs typeface="Bookman Old Style"/>
              </a:rPr>
              <a:t>. If </a:t>
            </a:r>
            <a:r>
              <a:rPr lang="en-US" sz="3200" dirty="0" smtClean="0">
                <a:latin typeface="Bookman Old Style"/>
                <a:cs typeface="Bookman Old Style"/>
              </a:rPr>
              <a:t>at any point an error occurs, the system will pause and wait for corrections to be made.</a:t>
            </a:r>
            <a:endParaRPr lang="en-US" sz="3200" b="1" u="sng" dirty="0">
              <a:latin typeface="Bookman Old Style"/>
            </a:endParaRPr>
          </a:p>
        </p:txBody>
      </p:sp>
      <p:sp>
        <p:nvSpPr>
          <p:cNvPr id="23" name="TextBox 22"/>
          <p:cNvSpPr txBox="1"/>
          <p:nvPr/>
        </p:nvSpPr>
        <p:spPr>
          <a:xfrm>
            <a:off x="32918400" y="3962400"/>
            <a:ext cx="10058400" cy="18689736"/>
          </a:xfrm>
          <a:prstGeom prst="rect">
            <a:avLst/>
          </a:prstGeom>
          <a:noFill/>
        </p:spPr>
        <p:txBody>
          <a:bodyPr wrap="square" rtlCol="0">
            <a:spAutoFit/>
          </a:bodyPr>
          <a:lstStyle/>
          <a:p>
            <a:pPr algn="ctr"/>
            <a:r>
              <a:rPr lang="en-US" sz="6000" b="1" u="sng" dirty="0" smtClean="0">
                <a:latin typeface="Bookman Old Style"/>
                <a:cs typeface="Bookman Old Style"/>
              </a:rPr>
              <a:t>Project Outcomes</a:t>
            </a:r>
          </a:p>
          <a:p>
            <a:pPr algn="ctr"/>
            <a:endParaRPr lang="en-US" sz="2800" b="1" u="sng" dirty="0">
              <a:latin typeface="Bookman Old Style"/>
              <a:cs typeface="Bookman Old Style"/>
            </a:endParaRPr>
          </a:p>
          <a:p>
            <a:pPr algn="ctr"/>
            <a:endParaRPr lang="en-US" sz="6000" b="1" u="sng" dirty="0" smtClean="0">
              <a:latin typeface="Bookman Old Style"/>
              <a:cs typeface="Bookman Old Style"/>
            </a:endParaRPr>
          </a:p>
          <a:p>
            <a:pPr algn="ctr"/>
            <a:endParaRPr lang="en-US" sz="6000" b="1" u="sng" dirty="0">
              <a:latin typeface="Bookman Old Style"/>
              <a:cs typeface="Bookman Old Style"/>
            </a:endParaRPr>
          </a:p>
          <a:p>
            <a:pPr algn="ctr"/>
            <a:endParaRPr lang="en-US" sz="6000" b="1" u="sng" dirty="0" smtClean="0">
              <a:latin typeface="Bookman Old Style"/>
              <a:cs typeface="Bookman Old Style"/>
            </a:endParaRPr>
          </a:p>
          <a:p>
            <a:pPr algn="ctr"/>
            <a:endParaRPr lang="en-US" sz="6000" b="1" u="sng" dirty="0">
              <a:latin typeface="Bookman Old Style"/>
              <a:cs typeface="Bookman Old Style"/>
            </a:endParaRPr>
          </a:p>
          <a:p>
            <a:pPr algn="ctr"/>
            <a:endParaRPr lang="en-US" sz="6000" b="1" u="sng" dirty="0" smtClean="0">
              <a:latin typeface="Bookman Old Style"/>
              <a:cs typeface="Bookman Old Style"/>
            </a:endParaRPr>
          </a:p>
          <a:p>
            <a:pPr algn="ctr"/>
            <a:endParaRPr lang="en-US" sz="6000" b="1" u="sng" dirty="0">
              <a:latin typeface="Bookman Old Style"/>
              <a:cs typeface="Bookman Old Style"/>
            </a:endParaRPr>
          </a:p>
          <a:p>
            <a:pPr algn="ctr"/>
            <a:endParaRPr lang="en-US" sz="6000" b="1" u="sng" dirty="0" smtClean="0">
              <a:latin typeface="Bookman Old Style"/>
              <a:cs typeface="Bookman Old Style"/>
            </a:endParaRPr>
          </a:p>
          <a:p>
            <a:pPr algn="ctr"/>
            <a:endParaRPr lang="en-US" sz="6000" b="1" u="sng" dirty="0">
              <a:latin typeface="Bookman Old Style"/>
              <a:cs typeface="Bookman Old Style"/>
            </a:endParaRPr>
          </a:p>
          <a:p>
            <a:pPr algn="ctr"/>
            <a:endParaRPr lang="en-US" sz="1800" dirty="0" smtClean="0">
              <a:latin typeface="Bookman Old Style"/>
              <a:cs typeface="Bookman Old Style"/>
            </a:endParaRPr>
          </a:p>
          <a:p>
            <a:pPr algn="ctr"/>
            <a:endParaRPr lang="en-US" sz="1800" dirty="0" smtClean="0">
              <a:latin typeface="Bookman Old Style"/>
              <a:cs typeface="Bookman Old Style"/>
            </a:endParaRPr>
          </a:p>
          <a:p>
            <a:pPr algn="just"/>
            <a:r>
              <a:rPr lang="en-US" sz="3200" dirty="0">
                <a:latin typeface="Bookman Old Style"/>
                <a:cs typeface="Bookman Old Style"/>
              </a:rPr>
              <a:t>T</a:t>
            </a:r>
            <a:r>
              <a:rPr lang="en-US" sz="3200" dirty="0" smtClean="0">
                <a:latin typeface="Bookman Old Style"/>
                <a:cs typeface="Bookman Old Style"/>
              </a:rPr>
              <a:t>he following outcomes were successfully completed:</a:t>
            </a:r>
          </a:p>
          <a:p>
            <a:pPr algn="just"/>
            <a:endParaRPr lang="en-US" sz="2400" dirty="0" smtClean="0">
              <a:latin typeface="Bookman Old Style"/>
              <a:cs typeface="Bookman Old Style"/>
            </a:endParaRPr>
          </a:p>
          <a:p>
            <a:pPr marL="571500" indent="-571500" algn="just">
              <a:buFont typeface="Arial"/>
              <a:buChar char="•"/>
            </a:pPr>
            <a:r>
              <a:rPr lang="en-US" sz="3200" dirty="0" smtClean="0">
                <a:latin typeface="Bookman Old Style"/>
                <a:cs typeface="Bookman Old Style"/>
              </a:rPr>
              <a:t>Selected a controller that minimized limitations of future expansion. </a:t>
            </a:r>
            <a:endParaRPr lang="en-US" sz="1050" dirty="0">
              <a:latin typeface="Bookman Old Style"/>
              <a:cs typeface="Bookman Old Style"/>
            </a:endParaRPr>
          </a:p>
          <a:p>
            <a:pPr marL="571500" indent="-571500" algn="just">
              <a:buFont typeface="Arial"/>
              <a:buChar char="•"/>
            </a:pPr>
            <a:r>
              <a:rPr lang="en-US" sz="3200" dirty="0" smtClean="0">
                <a:latin typeface="Bookman Old Style"/>
                <a:cs typeface="Bookman Old Style"/>
              </a:rPr>
              <a:t>Accurately measured speed of wire leaving the welder.</a:t>
            </a:r>
            <a:endParaRPr lang="en-US" sz="1050" dirty="0" smtClean="0">
              <a:latin typeface="Bookman Old Style"/>
              <a:cs typeface="Bookman Old Style"/>
            </a:endParaRPr>
          </a:p>
          <a:p>
            <a:pPr marL="571500" indent="-571500" algn="just">
              <a:buFont typeface="Arial"/>
              <a:buChar char="•"/>
            </a:pPr>
            <a:r>
              <a:rPr lang="en-US" sz="3200" dirty="0" smtClean="0">
                <a:latin typeface="Bookman Old Style"/>
                <a:cs typeface="Bookman Old Style"/>
              </a:rPr>
              <a:t>Created a system that dynamically calculates and controls the wire feed rate.</a:t>
            </a:r>
            <a:endParaRPr lang="en-US" sz="1050" dirty="0" smtClean="0">
              <a:latin typeface="Bookman Old Style"/>
              <a:cs typeface="Bookman Old Style"/>
            </a:endParaRPr>
          </a:p>
          <a:p>
            <a:pPr marL="571500" indent="-571500" algn="just">
              <a:buFont typeface="Arial"/>
              <a:buChar char="•"/>
            </a:pPr>
            <a:r>
              <a:rPr lang="en-US" sz="3200" dirty="0" smtClean="0">
                <a:latin typeface="Bookman Old Style"/>
                <a:cs typeface="Bookman Old Style"/>
              </a:rPr>
              <a:t>Determined welder settings in correlation with CNC settings to </a:t>
            </a:r>
            <a:r>
              <a:rPr lang="en-US" sz="3200" dirty="0">
                <a:latin typeface="Bookman Old Style"/>
                <a:cs typeface="Bookman Old Style"/>
              </a:rPr>
              <a:t>a</a:t>
            </a:r>
            <a:r>
              <a:rPr lang="en-US" sz="3200" dirty="0" smtClean="0">
                <a:latin typeface="Bookman Old Style"/>
                <a:cs typeface="Bookman Old Style"/>
              </a:rPr>
              <a:t>chieve a quality weld.</a:t>
            </a:r>
            <a:endParaRPr lang="en-US" sz="1000" dirty="0" smtClean="0">
              <a:latin typeface="Bookman Old Style"/>
              <a:cs typeface="Bookman Old Style"/>
            </a:endParaRPr>
          </a:p>
          <a:p>
            <a:pPr marL="571500" indent="-571500" algn="just">
              <a:buFont typeface="Arial"/>
              <a:buChar char="•"/>
            </a:pPr>
            <a:r>
              <a:rPr lang="en-US" sz="3200" dirty="0" smtClean="0">
                <a:latin typeface="Bookman Old Style"/>
                <a:cs typeface="Bookman Old Style"/>
              </a:rPr>
              <a:t>Created a homing and calibration procedure for the welder settings.</a:t>
            </a:r>
            <a:endParaRPr lang="en-US" sz="1050" dirty="0" smtClean="0">
              <a:latin typeface="Bookman Old Style"/>
              <a:cs typeface="Bookman Old Style"/>
            </a:endParaRPr>
          </a:p>
          <a:p>
            <a:pPr marL="571500" indent="-571500" algn="just">
              <a:buFont typeface="Arial"/>
              <a:buChar char="•"/>
            </a:pPr>
            <a:r>
              <a:rPr lang="en-US" sz="3200" dirty="0" smtClean="0">
                <a:latin typeface="Bookman Old Style"/>
                <a:cs typeface="Bookman Old Style"/>
              </a:rPr>
              <a:t>Controlled the temperature of the plate being welded to via feedback from the temperature sensor.</a:t>
            </a:r>
          </a:p>
          <a:p>
            <a:pPr marL="571500" indent="-571500" algn="just">
              <a:buFont typeface="Arial"/>
              <a:buChar char="•"/>
            </a:pPr>
            <a:endParaRPr lang="en-US" sz="3200" dirty="0" smtClean="0"/>
          </a:p>
          <a:p>
            <a:pPr marL="571500" indent="-571500" algn="just">
              <a:buFont typeface="Arial"/>
              <a:buChar char="•"/>
            </a:pPr>
            <a:endParaRPr lang="en-US" sz="1800" dirty="0" smtClean="0"/>
          </a:p>
          <a:p>
            <a:pPr marL="571500" indent="-571500" algn="just">
              <a:buFont typeface="Arial"/>
              <a:buChar char="•"/>
            </a:pPr>
            <a:endParaRPr lang="en-US" sz="3200" dirty="0"/>
          </a:p>
        </p:txBody>
      </p:sp>
      <p:sp>
        <p:nvSpPr>
          <p:cNvPr id="5" name="TextBox 4"/>
          <p:cNvSpPr txBox="1"/>
          <p:nvPr/>
        </p:nvSpPr>
        <p:spPr>
          <a:xfrm>
            <a:off x="1502228" y="29994690"/>
            <a:ext cx="30044572" cy="1413391"/>
          </a:xfrm>
          <a:prstGeom prst="rect">
            <a:avLst/>
          </a:prstGeom>
          <a:noFill/>
        </p:spPr>
        <p:txBody>
          <a:bodyPr wrap="square" lIns="73841" tIns="36921" rIns="73841" bIns="36921" rtlCol="0">
            <a:spAutoFit/>
          </a:bodyPr>
          <a:lstStyle/>
          <a:p>
            <a:r>
              <a:rPr lang="en-US" dirty="0" smtClean="0">
                <a:solidFill>
                  <a:schemeClr val="bg1"/>
                </a:solidFill>
                <a:latin typeface="Bangla Sangam MN"/>
                <a:cs typeface="Bangla Sangam MN"/>
              </a:rPr>
              <a:t>Department of Electrical and Computer Engineering</a:t>
            </a:r>
            <a:endParaRPr lang="en-US" dirty="0">
              <a:solidFill>
                <a:schemeClr val="bg1"/>
              </a:solidFill>
              <a:latin typeface="Bangla Sangam MN"/>
              <a:cs typeface="Bangla Sangam MN"/>
            </a:endParaRPr>
          </a:p>
        </p:txBody>
      </p:sp>
      <p:sp>
        <p:nvSpPr>
          <p:cNvPr id="8" name="Rectangle 7"/>
          <p:cNvSpPr/>
          <p:nvPr/>
        </p:nvSpPr>
        <p:spPr>
          <a:xfrm>
            <a:off x="0" y="0"/>
            <a:ext cx="43891200" cy="33528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09600" y="0"/>
            <a:ext cx="22293282" cy="3154710"/>
          </a:xfrm>
          <a:prstGeom prst="rect">
            <a:avLst/>
          </a:prstGeom>
          <a:noFill/>
          <a:ln>
            <a:noFill/>
          </a:ln>
        </p:spPr>
        <p:txBody>
          <a:bodyPr wrap="none" rtlCol="0">
            <a:spAutoFit/>
          </a:bodyPr>
          <a:lstStyle/>
          <a:p>
            <a:r>
              <a:rPr lang="en-US" sz="19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okman Old Style"/>
                <a:cs typeface="Bookman Old Style"/>
              </a:rPr>
              <a:t>3D Metal Printing</a:t>
            </a:r>
            <a:endParaRPr lang="en-US" sz="199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ookman Old Style"/>
              <a:cs typeface="Bookman Old Style"/>
            </a:endParaRPr>
          </a:p>
        </p:txBody>
      </p:sp>
      <p:sp>
        <p:nvSpPr>
          <p:cNvPr id="19" name="TextBox 18"/>
          <p:cNvSpPr txBox="1"/>
          <p:nvPr/>
        </p:nvSpPr>
        <p:spPr>
          <a:xfrm>
            <a:off x="25095305" y="728008"/>
            <a:ext cx="18288000" cy="1938992"/>
          </a:xfrm>
          <a:prstGeom prst="rect">
            <a:avLst/>
          </a:prstGeom>
          <a:noFill/>
        </p:spPr>
        <p:txBody>
          <a:bodyPr wrap="square" rtlCol="0">
            <a:spAutoFit/>
          </a:bodyPr>
          <a:lstStyle/>
          <a:p>
            <a:r>
              <a:rPr lang="en-US" sz="4000" dirty="0">
                <a:solidFill>
                  <a:schemeClr val="tx1">
                    <a:lumMod val="75000"/>
                    <a:lumOff val="25000"/>
                  </a:schemeClr>
                </a:solidFill>
              </a:rPr>
              <a:t>Industry Sponsor – Aram Kasparov </a:t>
            </a:r>
            <a:endParaRPr lang="en-US" sz="4000" dirty="0" smtClean="0">
              <a:solidFill>
                <a:schemeClr val="tx1">
                  <a:lumMod val="75000"/>
                  <a:lumOff val="25000"/>
                </a:schemeClr>
              </a:solidFill>
            </a:endParaRPr>
          </a:p>
          <a:p>
            <a:r>
              <a:rPr lang="en-US" sz="4000" dirty="0" smtClean="0">
                <a:solidFill>
                  <a:schemeClr val="tx1">
                    <a:lumMod val="75000"/>
                    <a:lumOff val="25000"/>
                  </a:schemeClr>
                </a:solidFill>
              </a:rPr>
              <a:t>Team Members </a:t>
            </a:r>
            <a:r>
              <a:rPr lang="en-US" sz="4000" dirty="0">
                <a:solidFill>
                  <a:schemeClr val="tx1">
                    <a:lumMod val="75000"/>
                    <a:lumOff val="25000"/>
                  </a:schemeClr>
                </a:solidFill>
              </a:rPr>
              <a:t>–</a:t>
            </a:r>
            <a:r>
              <a:rPr lang="en-US" sz="4000" dirty="0" smtClean="0">
                <a:solidFill>
                  <a:schemeClr val="tx1">
                    <a:lumMod val="75000"/>
                    <a:lumOff val="25000"/>
                  </a:schemeClr>
                </a:solidFill>
              </a:rPr>
              <a:t> Brian Andrews, </a:t>
            </a:r>
            <a:r>
              <a:rPr lang="en-US" sz="4000" dirty="0" err="1" smtClean="0">
                <a:solidFill>
                  <a:schemeClr val="tx1">
                    <a:lumMod val="75000"/>
                    <a:lumOff val="25000"/>
                  </a:schemeClr>
                </a:solidFill>
              </a:rPr>
              <a:t>Branden</a:t>
            </a:r>
            <a:r>
              <a:rPr lang="en-US" sz="4000" dirty="0" smtClean="0">
                <a:solidFill>
                  <a:schemeClr val="tx1">
                    <a:lumMod val="75000"/>
                    <a:lumOff val="25000"/>
                  </a:schemeClr>
                </a:solidFill>
              </a:rPr>
              <a:t> Driver, Cameron Tribe, Ahmad </a:t>
            </a:r>
            <a:r>
              <a:rPr lang="en-US" sz="4000" dirty="0" err="1" smtClean="0">
                <a:solidFill>
                  <a:schemeClr val="tx1">
                    <a:lumMod val="75000"/>
                    <a:lumOff val="25000"/>
                  </a:schemeClr>
                </a:solidFill>
              </a:rPr>
              <a:t>Qazi</a:t>
            </a:r>
            <a:endParaRPr lang="en-US" sz="4000" dirty="0" smtClean="0">
              <a:solidFill>
                <a:schemeClr val="tx1">
                  <a:lumMod val="75000"/>
                  <a:lumOff val="25000"/>
                </a:schemeClr>
              </a:solidFill>
            </a:endParaRPr>
          </a:p>
          <a:p>
            <a:r>
              <a:rPr lang="en-US" sz="4000" dirty="0" smtClean="0">
                <a:solidFill>
                  <a:schemeClr val="tx1">
                    <a:lumMod val="75000"/>
                    <a:lumOff val="25000"/>
                  </a:schemeClr>
                </a:solidFill>
              </a:rPr>
              <a:t>Faculty Advisor – </a:t>
            </a:r>
            <a:r>
              <a:rPr lang="en-US" sz="4000" dirty="0" err="1" smtClean="0">
                <a:solidFill>
                  <a:schemeClr val="tx1">
                    <a:lumMod val="75000"/>
                    <a:lumOff val="25000"/>
                  </a:schemeClr>
                </a:solidFill>
              </a:rPr>
              <a:t>Marek</a:t>
            </a:r>
            <a:r>
              <a:rPr lang="en-US" sz="4000" dirty="0" smtClean="0">
                <a:solidFill>
                  <a:schemeClr val="tx1">
                    <a:lumMod val="75000"/>
                    <a:lumOff val="25000"/>
                  </a:schemeClr>
                </a:solidFill>
              </a:rPr>
              <a:t> </a:t>
            </a:r>
            <a:r>
              <a:rPr lang="en-US" sz="4000" dirty="0" err="1" smtClean="0">
                <a:solidFill>
                  <a:schemeClr val="tx1">
                    <a:lumMod val="75000"/>
                    <a:lumOff val="25000"/>
                  </a:schemeClr>
                </a:solidFill>
              </a:rPr>
              <a:t>Perkowski</a:t>
            </a:r>
            <a:endParaRPr lang="en-US" sz="4000" dirty="0" smtClean="0">
              <a:solidFill>
                <a:schemeClr val="tx1">
                  <a:lumMod val="75000"/>
                  <a:lumOff val="25000"/>
                </a:schemeClr>
              </a:solidFill>
            </a:endParaRPr>
          </a:p>
        </p:txBody>
      </p:sp>
      <p:cxnSp>
        <p:nvCxnSpPr>
          <p:cNvPr id="21" name="Straight Connector 20"/>
          <p:cNvCxnSpPr/>
          <p:nvPr/>
        </p:nvCxnSpPr>
        <p:spPr>
          <a:xfrm>
            <a:off x="24841200" y="990600"/>
            <a:ext cx="0" cy="144780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24" name="Picture 23" descr="23.png"/>
          <p:cNvPicPr>
            <a:picLocks noChangeAspect="1"/>
          </p:cNvPicPr>
          <p:nvPr/>
        </p:nvPicPr>
        <p:blipFill rotWithShape="1">
          <a:blip r:embed="rId3">
            <a:extLst>
              <a:ext uri="{28A0092B-C50C-407E-A947-70E740481C1C}">
                <a14:useLocalDpi xmlns:a14="http://schemas.microsoft.com/office/drawing/2010/main" val="0"/>
              </a:ext>
            </a:extLst>
          </a:blip>
          <a:srcRect l="2873" t="524" r="21127" b="10541"/>
          <a:stretch/>
        </p:blipFill>
        <p:spPr>
          <a:xfrm>
            <a:off x="878305" y="13716000"/>
            <a:ext cx="10058400" cy="66176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3220152" y="28422600"/>
            <a:ext cx="9753600" cy="533400"/>
          </a:xfrm>
          <a:prstGeom prst="rect">
            <a:avLst/>
          </a:prstGeom>
          <a:noFill/>
        </p:spPr>
        <p:txBody>
          <a:bodyPr wrap="square" rtlCol="0">
            <a:spAutoFit/>
          </a:bodyPr>
          <a:lstStyle/>
          <a:p>
            <a:pPr algn="r"/>
            <a:r>
              <a:rPr lang="en-US" sz="2800" i="1" dirty="0" smtClean="0"/>
              <a:t>A special thanks to Jim </a:t>
            </a:r>
            <a:r>
              <a:rPr lang="en-US" sz="2800" i="1" dirty="0" err="1" smtClean="0"/>
              <a:t>Lamberson</a:t>
            </a:r>
            <a:r>
              <a:rPr lang="en-US" sz="2800" i="1" dirty="0" smtClean="0"/>
              <a:t> at Sensoray</a:t>
            </a:r>
            <a:endParaRPr lang="en-US" sz="2800" i="1" dirty="0"/>
          </a:p>
        </p:txBody>
      </p:sp>
      <p:sp>
        <p:nvSpPr>
          <p:cNvPr id="25" name="TextBox 24"/>
          <p:cNvSpPr txBox="1"/>
          <p:nvPr/>
        </p:nvSpPr>
        <p:spPr>
          <a:xfrm>
            <a:off x="6172200" y="20497800"/>
            <a:ext cx="5334000" cy="461665"/>
          </a:xfrm>
          <a:prstGeom prst="rect">
            <a:avLst/>
          </a:prstGeom>
          <a:noFill/>
        </p:spPr>
        <p:txBody>
          <a:bodyPr wrap="square" rtlCol="0">
            <a:spAutoFit/>
          </a:bodyPr>
          <a:lstStyle/>
          <a:p>
            <a:r>
              <a:rPr lang="en-US" sz="2400" i="1" dirty="0" smtClean="0"/>
              <a:t>Fig 1. System in </a:t>
            </a:r>
            <a:r>
              <a:rPr lang="en-US" sz="2400" i="1" dirty="0"/>
              <a:t>D</a:t>
            </a:r>
            <a:r>
              <a:rPr lang="en-US" sz="2400" i="1" dirty="0" smtClean="0"/>
              <a:t>eposition Mode</a:t>
            </a:r>
            <a:endParaRPr lang="en-US" sz="2400" i="1" dirty="0"/>
          </a:p>
        </p:txBody>
      </p:sp>
      <p:sp>
        <p:nvSpPr>
          <p:cNvPr id="29" name="TextBox 28"/>
          <p:cNvSpPr txBox="1"/>
          <p:nvPr/>
        </p:nvSpPr>
        <p:spPr>
          <a:xfrm>
            <a:off x="27051000" y="28041600"/>
            <a:ext cx="5334000" cy="461665"/>
          </a:xfrm>
          <a:prstGeom prst="rect">
            <a:avLst/>
          </a:prstGeom>
          <a:noFill/>
        </p:spPr>
        <p:txBody>
          <a:bodyPr wrap="square" rtlCol="0">
            <a:spAutoFit/>
          </a:bodyPr>
          <a:lstStyle/>
          <a:p>
            <a:r>
              <a:rPr lang="en-US" sz="2400" i="1" dirty="0" smtClean="0"/>
              <a:t>Fig 2. Block Diagram of System</a:t>
            </a:r>
            <a:endParaRPr lang="en-US" sz="2400" i="1" dirty="0"/>
          </a:p>
        </p:txBody>
      </p:sp>
      <p:sp>
        <p:nvSpPr>
          <p:cNvPr id="30" name="TextBox 29"/>
          <p:cNvSpPr txBox="1"/>
          <p:nvPr/>
        </p:nvSpPr>
        <p:spPr>
          <a:xfrm>
            <a:off x="38328600" y="27736800"/>
            <a:ext cx="5334000" cy="461665"/>
          </a:xfrm>
          <a:prstGeom prst="rect">
            <a:avLst/>
          </a:prstGeom>
          <a:noFill/>
        </p:spPr>
        <p:txBody>
          <a:bodyPr wrap="square" rtlCol="0">
            <a:spAutoFit/>
          </a:bodyPr>
          <a:lstStyle/>
          <a:p>
            <a:pPr algn="ctr"/>
            <a:r>
              <a:rPr lang="en-US" sz="2400" i="1" dirty="0" smtClean="0"/>
              <a:t>Fig 4. Deposition Testing</a:t>
            </a:r>
            <a:endParaRPr lang="en-US" sz="2400" i="1" dirty="0"/>
          </a:p>
        </p:txBody>
      </p:sp>
      <p:pic>
        <p:nvPicPr>
          <p:cNvPr id="7" name="Picture 6" descr="DSC_0338.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55560" y="5669064"/>
            <a:ext cx="9921240" cy="65965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 name="TextBox 25"/>
          <p:cNvSpPr txBox="1"/>
          <p:nvPr/>
        </p:nvSpPr>
        <p:spPr>
          <a:xfrm>
            <a:off x="37795200" y="12644735"/>
            <a:ext cx="5334000" cy="461665"/>
          </a:xfrm>
          <a:prstGeom prst="rect">
            <a:avLst/>
          </a:prstGeom>
          <a:noFill/>
        </p:spPr>
        <p:txBody>
          <a:bodyPr wrap="square" rtlCol="0">
            <a:spAutoFit/>
          </a:bodyPr>
          <a:lstStyle/>
          <a:p>
            <a:r>
              <a:rPr lang="en-US" sz="2400" i="1" dirty="0" smtClean="0"/>
              <a:t>Fig 3. Initial Z-axis Resolution Testing </a:t>
            </a:r>
            <a:endParaRPr lang="en-US" sz="2400" i="1" dirty="0"/>
          </a:p>
        </p:txBody>
      </p:sp>
      <p:pic>
        <p:nvPicPr>
          <p:cNvPr id="12" name="Picture 11" descr="DSC_0361.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132124" y="21183600"/>
            <a:ext cx="9920876" cy="65963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descr="Poster Block Diagram_V2.0 - New Page (1).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58600" y="7238999"/>
            <a:ext cx="20421600" cy="202656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55945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1205</TotalTime>
  <Words>382</Words>
  <Application>Microsoft Office PowerPoint</Application>
  <PresentationFormat>Custom</PresentationFormat>
  <Paragraphs>59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Clarity</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Branden</cp:lastModifiedBy>
  <cp:revision>85</cp:revision>
  <dcterms:created xsi:type="dcterms:W3CDTF">2008-12-19T19:08:39Z</dcterms:created>
  <dcterms:modified xsi:type="dcterms:W3CDTF">2015-05-27T08:33:18Z</dcterms:modified>
</cp:coreProperties>
</file>