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43891200" cy="32918400"/>
  <p:notesSz cx="6858000" cy="9144000"/>
  <p:defaultTextStyle>
    <a:defPPr>
      <a:defRPr lang="en-US"/>
    </a:defPPr>
    <a:lvl1pPr marL="0" algn="l" defTabSz="4388211" rtl="0" eaLnBrk="1" latinLnBrk="0" hangingPunct="1">
      <a:defRPr sz="8700" kern="1200">
        <a:solidFill>
          <a:schemeClr val="tx1"/>
        </a:solidFill>
        <a:latin typeface="+mn-lt"/>
        <a:ea typeface="+mn-ea"/>
        <a:cs typeface="+mn-cs"/>
      </a:defRPr>
    </a:lvl1pPr>
    <a:lvl2pPr marL="2194105" algn="l" defTabSz="4388211" rtl="0" eaLnBrk="1" latinLnBrk="0" hangingPunct="1">
      <a:defRPr sz="8700" kern="1200">
        <a:solidFill>
          <a:schemeClr val="tx1"/>
        </a:solidFill>
        <a:latin typeface="+mn-lt"/>
        <a:ea typeface="+mn-ea"/>
        <a:cs typeface="+mn-cs"/>
      </a:defRPr>
    </a:lvl2pPr>
    <a:lvl3pPr marL="4388211" algn="l" defTabSz="4388211" rtl="0" eaLnBrk="1" latinLnBrk="0" hangingPunct="1">
      <a:defRPr sz="8700" kern="1200">
        <a:solidFill>
          <a:schemeClr val="tx1"/>
        </a:solidFill>
        <a:latin typeface="+mn-lt"/>
        <a:ea typeface="+mn-ea"/>
        <a:cs typeface="+mn-cs"/>
      </a:defRPr>
    </a:lvl3pPr>
    <a:lvl4pPr marL="6582316" algn="l" defTabSz="4388211" rtl="0" eaLnBrk="1" latinLnBrk="0" hangingPunct="1">
      <a:defRPr sz="8700" kern="1200">
        <a:solidFill>
          <a:schemeClr val="tx1"/>
        </a:solidFill>
        <a:latin typeface="+mn-lt"/>
        <a:ea typeface="+mn-ea"/>
        <a:cs typeface="+mn-cs"/>
      </a:defRPr>
    </a:lvl4pPr>
    <a:lvl5pPr marL="8776423" algn="l" defTabSz="4388211" rtl="0" eaLnBrk="1" latinLnBrk="0" hangingPunct="1">
      <a:defRPr sz="8700" kern="1200">
        <a:solidFill>
          <a:schemeClr val="tx1"/>
        </a:solidFill>
        <a:latin typeface="+mn-lt"/>
        <a:ea typeface="+mn-ea"/>
        <a:cs typeface="+mn-cs"/>
      </a:defRPr>
    </a:lvl5pPr>
    <a:lvl6pPr marL="10970528" algn="l" defTabSz="4388211" rtl="0" eaLnBrk="1" latinLnBrk="0" hangingPunct="1">
      <a:defRPr sz="8700" kern="1200">
        <a:solidFill>
          <a:schemeClr val="tx1"/>
        </a:solidFill>
        <a:latin typeface="+mn-lt"/>
        <a:ea typeface="+mn-ea"/>
        <a:cs typeface="+mn-cs"/>
      </a:defRPr>
    </a:lvl6pPr>
    <a:lvl7pPr marL="13164633" algn="l" defTabSz="4388211" rtl="0" eaLnBrk="1" latinLnBrk="0" hangingPunct="1">
      <a:defRPr sz="8700" kern="1200">
        <a:solidFill>
          <a:schemeClr val="tx1"/>
        </a:solidFill>
        <a:latin typeface="+mn-lt"/>
        <a:ea typeface="+mn-ea"/>
        <a:cs typeface="+mn-cs"/>
      </a:defRPr>
    </a:lvl7pPr>
    <a:lvl8pPr marL="15358739" algn="l" defTabSz="4388211" rtl="0" eaLnBrk="1" latinLnBrk="0" hangingPunct="1">
      <a:defRPr sz="8700" kern="1200">
        <a:solidFill>
          <a:schemeClr val="tx1"/>
        </a:solidFill>
        <a:latin typeface="+mn-lt"/>
        <a:ea typeface="+mn-ea"/>
        <a:cs typeface="+mn-cs"/>
      </a:defRPr>
    </a:lvl8pPr>
    <a:lvl9pPr marL="17552844" algn="l" defTabSz="4388211" rtl="0" eaLnBrk="1" latinLnBrk="0" hangingPunct="1">
      <a:defRPr sz="87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59A"/>
    <a:srgbClr val="6A7F10"/>
    <a:srgbClr val="A1D8E0"/>
    <a:srgbClr val="B0C7E2"/>
    <a:srgbClr val="FAFFBD"/>
    <a:srgbClr val="A8B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15" d="100"/>
          <a:sy n="15" d="100"/>
        </p:scale>
        <p:origin x="-1728" y="-174"/>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2025744" y="6583680"/>
            <a:ext cx="39502080" cy="8778240"/>
          </a:xfrm>
        </p:spPr>
        <p:txBody>
          <a:bodyPr vert="horz" lIns="219456" tIns="0" rIns="219456" bIns="0" anchor="b">
            <a:normAutofit/>
            <a:scene3d>
              <a:camera prst="orthographicFront"/>
              <a:lightRig rig="soft" dir="t">
                <a:rot lat="0" lon="0" rev="17220000"/>
              </a:lightRig>
            </a:scene3d>
            <a:sp3d prstMaterial="softEdge">
              <a:bevelT w="38100" h="38100"/>
            </a:sp3d>
          </a:bodyPr>
          <a:lstStyle>
            <a:lvl1pPr>
              <a:defRPr sz="230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a:lstStyle/>
          <a:p>
            <a:fld id="{8EAD30C5-67B1-44D9-8976-9ADE03107179}" type="slidenum">
              <a:rPr lang="en-US" smtClean="0"/>
              <a:pPr/>
              <a:t>‹#›</a:t>
            </a:fld>
            <a:endParaRPr lang="en-US" dirty="0"/>
          </a:p>
        </p:txBody>
      </p:sp>
      <p:sp>
        <p:nvSpPr>
          <p:cNvPr id="9" name="Subtitle 8"/>
          <p:cNvSpPr>
            <a:spLocks noGrp="1"/>
          </p:cNvSpPr>
          <p:nvPr>
            <p:ph type="subTitle" idx="1"/>
          </p:nvPr>
        </p:nvSpPr>
        <p:spPr>
          <a:xfrm>
            <a:off x="6583680" y="15992150"/>
            <a:ext cx="30723840" cy="8412480"/>
          </a:xfrm>
        </p:spPr>
        <p:txBody>
          <a:bodyPr/>
          <a:lstStyle>
            <a:lvl1pPr marL="0" indent="0" algn="ctr">
              <a:buNone/>
              <a:defRPr>
                <a:solidFill>
                  <a:schemeClr val="tx1"/>
                </a:solidFill>
              </a:defRPr>
            </a:lvl1pPr>
            <a:lvl2pPr marL="2194560" indent="0" algn="ctr">
              <a:buNone/>
            </a:lvl2pPr>
            <a:lvl3pPr marL="4389120" indent="0" algn="ctr">
              <a:buNone/>
            </a:lvl3pPr>
            <a:lvl4pPr marL="6583680" indent="0" algn="ctr">
              <a:buNone/>
            </a:lvl4pPr>
            <a:lvl5pPr marL="8778240" indent="0" algn="ctr">
              <a:buNone/>
            </a:lvl5pPr>
            <a:lvl6pPr marL="10972800" indent="0" algn="ctr">
              <a:buNone/>
            </a:lvl6pPr>
            <a:lvl7pPr marL="13167360" indent="0" algn="ctr">
              <a:buNone/>
            </a:lvl7pPr>
            <a:lvl8pPr marL="15361920" indent="0" algn="ctr">
              <a:buNone/>
            </a:lvl8pPr>
            <a:lvl9pPr marL="1755648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318265"/>
            <a:ext cx="9875520" cy="2808732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2194560" y="1318265"/>
            <a:ext cx="28895040" cy="2808732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80960" y="2926080"/>
            <a:ext cx="34015680" cy="877824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230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680960" y="12037373"/>
            <a:ext cx="34015680" cy="7246618"/>
          </a:xfrm>
        </p:spPr>
        <p:txBody>
          <a:bodyPr anchor="t"/>
          <a:lstStyle>
            <a:lvl1pPr marL="351130" indent="0" algn="l">
              <a:buNone/>
              <a:defRPr sz="9600">
                <a:solidFill>
                  <a:schemeClr val="tx1"/>
                </a:solidFill>
              </a:defRPr>
            </a:lvl1pPr>
            <a:lvl2pPr>
              <a:buNone/>
              <a:defRPr sz="8600">
                <a:solidFill>
                  <a:schemeClr val="tx1">
                    <a:tint val="75000"/>
                  </a:schemeClr>
                </a:solidFill>
              </a:defRPr>
            </a:lvl2pPr>
            <a:lvl3pPr>
              <a:buNone/>
              <a:defRPr sz="7700">
                <a:solidFill>
                  <a:schemeClr val="tx1">
                    <a:tint val="75000"/>
                  </a:schemeClr>
                </a:solidFill>
              </a:defRPr>
            </a:lvl3pPr>
            <a:lvl4pPr>
              <a:buNone/>
              <a:defRPr sz="6700">
                <a:solidFill>
                  <a:schemeClr val="tx1">
                    <a:tint val="75000"/>
                  </a:schemeClr>
                </a:solidFill>
              </a:defRPr>
            </a:lvl4pPr>
            <a:lvl5pPr>
              <a:buNone/>
              <a:defRPr sz="67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8039040" y="30800042"/>
            <a:ext cx="3657600" cy="1752600"/>
          </a:xfrm>
        </p:spPr>
        <p:txBody>
          <a:bodyPr/>
          <a:lstStyle/>
          <a:p>
            <a:fld id="{8EAD30C5-67B1-44D9-8976-9ADE03107179}" type="slidenum">
              <a:rPr lang="en-US" smtClean="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2194560" y="7680963"/>
            <a:ext cx="19385280" cy="2172462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22311360" y="7680963"/>
            <a:ext cx="19385280" cy="21724622"/>
          </a:xfrm>
        </p:spPr>
        <p:txBody>
          <a:bodyPr/>
          <a:lstStyle>
            <a:lvl1pPr>
              <a:defRPr sz="12500"/>
            </a:lvl1pPr>
            <a:lvl2pPr>
              <a:defRPr sz="11500"/>
            </a:lvl2pPr>
            <a:lvl3pPr>
              <a:defRPr sz="9600"/>
            </a:lvl3pPr>
            <a:lvl4pPr>
              <a:defRPr sz="8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0640"/>
            <a:ext cx="39502080" cy="5486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194560" y="7368540"/>
            <a:ext cx="19392902" cy="3604258"/>
          </a:xfrm>
        </p:spPr>
        <p:txBody>
          <a:bodyPr anchor="ctr"/>
          <a:lstStyle>
            <a:lvl1pPr marL="0" indent="0">
              <a:buNone/>
              <a:defRPr sz="11500" b="0" cap="all" baseline="0">
                <a:solidFill>
                  <a:schemeClr val="tx1"/>
                </a:solidFill>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22296122" y="7368540"/>
            <a:ext cx="19400520" cy="3604258"/>
          </a:xfrm>
        </p:spPr>
        <p:txBody>
          <a:bodyPr anchor="ctr"/>
          <a:lstStyle>
            <a:lvl1pPr marL="0" indent="0">
              <a:buNone/>
              <a:defRPr sz="11500" b="0" cap="all" baseline="0">
                <a:solidFill>
                  <a:schemeClr val="tx1"/>
                </a:solidFill>
              </a:defRPr>
            </a:lvl1pPr>
            <a:lvl2pPr>
              <a:buNone/>
              <a:defRPr sz="9600" b="1"/>
            </a:lvl2pPr>
            <a:lvl3pPr>
              <a:buNone/>
              <a:defRPr sz="8600" b="1"/>
            </a:lvl3pPr>
            <a:lvl4pPr>
              <a:buNone/>
              <a:defRPr sz="7700" b="1"/>
            </a:lvl4pPr>
            <a:lvl5pPr>
              <a:buNone/>
              <a:defRPr sz="77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2194560" y="11338563"/>
            <a:ext cx="19392902" cy="18067022"/>
          </a:xfrm>
        </p:spPr>
        <p:txBody>
          <a:bodyPr/>
          <a:lstStyle>
            <a:lvl1pPr>
              <a:defRPr sz="115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22296122" y="11338563"/>
            <a:ext cx="19400520" cy="18067022"/>
          </a:xfrm>
        </p:spPr>
        <p:txBody>
          <a:bodyPr/>
          <a:lstStyle>
            <a:lvl1pPr>
              <a:defRPr sz="11500"/>
            </a:lvl1pPr>
            <a:lvl2pPr>
              <a:defRPr sz="9600"/>
            </a:lvl2pPr>
            <a:lvl3pPr>
              <a:defRPr sz="8600"/>
            </a:lvl3pPr>
            <a:lvl4pPr>
              <a:defRPr sz="7700"/>
            </a:lvl4pPr>
            <a:lvl5pPr>
              <a:defRPr sz="77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vert="horz" anchor="b">
            <a:normAutofit/>
            <a:sp3d prstMaterial="softEdge"/>
          </a:bodyPr>
          <a:lstStyle>
            <a:lvl1pPr algn="l">
              <a:buNone/>
              <a:defRPr sz="106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2194563" y="7315203"/>
            <a:ext cx="14439902" cy="22090382"/>
          </a:xfrm>
        </p:spPr>
        <p:txBody>
          <a:bodyPr/>
          <a:lstStyle>
            <a:lvl1pPr marL="0" indent="0">
              <a:buNone/>
              <a:defRPr sz="6700"/>
            </a:lvl1pPr>
            <a:lvl2pPr>
              <a:buNone/>
              <a:defRPr sz="5800"/>
            </a:lvl2pPr>
            <a:lvl3pPr>
              <a:buNone/>
              <a:defRPr sz="4800"/>
            </a:lvl3pPr>
            <a:lvl4pPr>
              <a:buNone/>
              <a:defRPr sz="4300"/>
            </a:lvl4pPr>
            <a:lvl5pPr>
              <a:buNone/>
              <a:defRPr sz="43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7160240" y="1310643"/>
            <a:ext cx="24536400" cy="28094942"/>
          </a:xfrm>
        </p:spPr>
        <p:txBody>
          <a:bodyPr/>
          <a:lstStyle>
            <a:lvl1pPr>
              <a:defRPr sz="12500"/>
            </a:lvl1pPr>
            <a:lvl2pPr>
              <a:defRPr sz="11500"/>
            </a:lvl2pPr>
            <a:lvl3pPr>
              <a:defRPr sz="10600"/>
            </a:lvl3pPr>
            <a:lvl4pPr>
              <a:defRPr sz="9600"/>
            </a:lvl4pPr>
            <a:lvl5pPr>
              <a:defRPr sz="8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778240" y="2926080"/>
            <a:ext cx="26334720" cy="2506982"/>
          </a:xfrm>
        </p:spPr>
        <p:txBody>
          <a:bodyPr lIns="219456" rIns="219456" bIns="0" anchor="b">
            <a:sp3d prstMaterial="softEdge"/>
          </a:bodyPr>
          <a:lstStyle>
            <a:lvl1pPr algn="ctr">
              <a:buNone/>
              <a:defRPr sz="96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8778240" y="8793480"/>
            <a:ext cx="26334720" cy="1901952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15400"/>
            </a:lvl1pPr>
          </a:lstStyle>
          <a:p>
            <a:pPr marL="0" algn="l" rtl="0" eaLnBrk="1" latinLnBrk="0" hangingPunct="1"/>
            <a:r>
              <a:rPr kumimoji="0" lang="en-US" dirty="0"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8778240" y="5600577"/>
            <a:ext cx="26334720" cy="2545690"/>
          </a:xfrm>
        </p:spPr>
        <p:txBody>
          <a:bodyPr lIns="219456" tIns="219456" rIns="219456" anchor="t"/>
          <a:lstStyle>
            <a:lvl1pPr marL="0" indent="0" algn="ctr">
              <a:buNone/>
              <a:defRPr sz="6700"/>
            </a:lvl1pPr>
            <a:lvl2pPr>
              <a:defRPr sz="5800"/>
            </a:lvl2pPr>
            <a:lvl3pPr>
              <a:defRPr sz="4800"/>
            </a:lvl3pPr>
            <a:lvl4pPr>
              <a:defRPr sz="4300"/>
            </a:lvl4pPr>
            <a:lvl5pPr>
              <a:defRPr sz="43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9D26CB9-01E4-44B8-8084-BCC418CF4A2D}" type="datetimeFigureOut">
              <a:rPr lang="en-US" smtClean="0"/>
              <a:pPr/>
              <a:t>5/22/2015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EAD30C5-67B1-44D9-8976-9ADE03107179}"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2194560" y="1318262"/>
            <a:ext cx="39502080" cy="5486400"/>
          </a:xfrm>
          <a:prstGeom prst="rect">
            <a:avLst/>
          </a:prstGeom>
        </p:spPr>
        <p:txBody>
          <a:bodyPr vert="horz" lIns="438912" tIns="219456" rIns="438912" bIns="219456"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2194560" y="7680960"/>
            <a:ext cx="39502080" cy="22603968"/>
          </a:xfrm>
          <a:prstGeom prst="rect">
            <a:avLst/>
          </a:prstGeom>
        </p:spPr>
        <p:txBody>
          <a:bodyPr vert="horz" lIns="438912" tIns="219456" rIns="438912" bIns="219456">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2194560" y="30800042"/>
            <a:ext cx="10241280" cy="1752600"/>
          </a:xfrm>
          <a:prstGeom prst="rect">
            <a:avLst/>
          </a:prstGeom>
        </p:spPr>
        <p:txBody>
          <a:bodyPr vert="horz" lIns="438912" tIns="219456" rIns="438912" bIns="219456" anchor="b"/>
          <a:lstStyle>
            <a:lvl1pPr algn="l" eaLnBrk="1" latinLnBrk="0" hangingPunct="1">
              <a:defRPr kumimoji="0" sz="5800">
                <a:solidFill>
                  <a:schemeClr val="tx1">
                    <a:shade val="50000"/>
                  </a:schemeClr>
                </a:solidFill>
              </a:defRPr>
            </a:lvl1pPr>
          </a:lstStyle>
          <a:p>
            <a:fld id="{D9D26CB9-01E4-44B8-8084-BCC418CF4A2D}" type="datetimeFigureOut">
              <a:rPr lang="en-US" smtClean="0"/>
              <a:pPr/>
              <a:t>5/22/2015</a:t>
            </a:fld>
            <a:endParaRPr lang="en-US" dirty="0"/>
          </a:p>
        </p:txBody>
      </p:sp>
      <p:sp>
        <p:nvSpPr>
          <p:cNvPr id="3" name="Footer Placeholder 2"/>
          <p:cNvSpPr>
            <a:spLocks noGrp="1"/>
          </p:cNvSpPr>
          <p:nvPr>
            <p:ph type="ftr" sz="quarter" idx="3"/>
          </p:nvPr>
        </p:nvSpPr>
        <p:spPr>
          <a:xfrm>
            <a:off x="14996160" y="30800042"/>
            <a:ext cx="13898880" cy="1752600"/>
          </a:xfrm>
          <a:prstGeom prst="rect">
            <a:avLst/>
          </a:prstGeom>
        </p:spPr>
        <p:txBody>
          <a:bodyPr vert="horz" lIns="438912" tIns="219456" rIns="438912" bIns="219456" anchor="b"/>
          <a:lstStyle>
            <a:lvl1pPr algn="ctr" eaLnBrk="1" latinLnBrk="0" hangingPunct="1">
              <a:defRPr kumimoji="0" sz="5800">
                <a:solidFill>
                  <a:schemeClr val="tx1">
                    <a:shade val="50000"/>
                  </a:schemeClr>
                </a:solidFill>
              </a:defRPr>
            </a:lvl1pPr>
          </a:lstStyle>
          <a:p>
            <a:endParaRPr lang="en-US" dirty="0"/>
          </a:p>
        </p:txBody>
      </p:sp>
      <p:sp>
        <p:nvSpPr>
          <p:cNvPr id="23" name="Slide Number Placeholder 22"/>
          <p:cNvSpPr>
            <a:spLocks noGrp="1"/>
          </p:cNvSpPr>
          <p:nvPr>
            <p:ph type="sldNum" sz="quarter" idx="4"/>
          </p:nvPr>
        </p:nvSpPr>
        <p:spPr>
          <a:xfrm>
            <a:off x="38039040" y="30800042"/>
            <a:ext cx="3657600" cy="1752600"/>
          </a:xfrm>
          <a:prstGeom prst="rect">
            <a:avLst/>
          </a:prstGeom>
        </p:spPr>
        <p:txBody>
          <a:bodyPr vert="horz" lIns="0" tIns="219456" rIns="0" bIns="219456" anchor="b"/>
          <a:lstStyle>
            <a:lvl1pPr algn="r" eaLnBrk="1" latinLnBrk="0" hangingPunct="1">
              <a:defRPr kumimoji="0" sz="5800">
                <a:solidFill>
                  <a:schemeClr val="tx1">
                    <a:shade val="50000"/>
                  </a:schemeClr>
                </a:solidFill>
              </a:defRPr>
            </a:lvl1pPr>
          </a:lstStyle>
          <a:p>
            <a:fld id="{8EAD30C5-67B1-44D9-8976-9ADE03107179}"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197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2633472" indent="-1975104" algn="l" rtl="0" eaLnBrk="1" latinLnBrk="0" hangingPunct="1">
        <a:spcBef>
          <a:spcPct val="20000"/>
        </a:spcBef>
        <a:buClr>
          <a:schemeClr val="tx1">
            <a:shade val="95000"/>
          </a:schemeClr>
        </a:buClr>
        <a:buSzPct val="65000"/>
        <a:buFont typeface="Wingdings 2"/>
        <a:buChar char=""/>
        <a:defRPr kumimoji="0" sz="13400" kern="1200">
          <a:solidFill>
            <a:schemeClr val="tx1"/>
          </a:solidFill>
          <a:latin typeface="+mn-lt"/>
          <a:ea typeface="+mn-ea"/>
          <a:cs typeface="+mn-cs"/>
        </a:defRPr>
      </a:lvl1pPr>
      <a:lvl2pPr marL="4169664" indent="-1360627" algn="l" rtl="0" eaLnBrk="1" latinLnBrk="0" hangingPunct="1">
        <a:spcBef>
          <a:spcPct val="20000"/>
        </a:spcBef>
        <a:buClr>
          <a:schemeClr val="tx1"/>
        </a:buClr>
        <a:buSzPct val="80000"/>
        <a:buFont typeface="Wingdings 2"/>
        <a:buChar char=""/>
        <a:defRPr kumimoji="0" sz="11500" kern="1200">
          <a:solidFill>
            <a:schemeClr val="tx1"/>
          </a:solidFill>
          <a:latin typeface="+mn-lt"/>
          <a:ea typeface="+mn-ea"/>
          <a:cs typeface="+mn-cs"/>
        </a:defRPr>
      </a:lvl2pPr>
      <a:lvl3pPr marL="5442509" indent="-1097280" algn="l" rtl="0" eaLnBrk="1" latinLnBrk="0" hangingPunct="1">
        <a:spcBef>
          <a:spcPct val="20000"/>
        </a:spcBef>
        <a:buClr>
          <a:schemeClr val="tx1"/>
        </a:buClr>
        <a:buSzPct val="95000"/>
        <a:buFont typeface="Wingdings"/>
        <a:buChar char=""/>
        <a:defRPr kumimoji="0" sz="10600" kern="1200">
          <a:solidFill>
            <a:schemeClr val="tx1"/>
          </a:solidFill>
          <a:latin typeface="+mn-lt"/>
          <a:ea typeface="+mn-ea"/>
          <a:cs typeface="+mn-cs"/>
        </a:defRPr>
      </a:lvl3pPr>
      <a:lvl4pPr marL="6495898" indent="-877824" algn="l" rtl="0" eaLnBrk="1" latinLnBrk="0" hangingPunct="1">
        <a:spcBef>
          <a:spcPct val="20000"/>
        </a:spcBef>
        <a:buClr>
          <a:schemeClr val="tx1"/>
        </a:buClr>
        <a:buSzPct val="100000"/>
        <a:buFont typeface="Wingdings 3"/>
        <a:buChar char=""/>
        <a:defRPr kumimoji="0" sz="9600" kern="1200">
          <a:solidFill>
            <a:schemeClr val="tx1"/>
          </a:solidFill>
          <a:latin typeface="+mn-lt"/>
          <a:ea typeface="+mn-ea"/>
          <a:cs typeface="+mn-cs"/>
        </a:defRPr>
      </a:lvl4pPr>
      <a:lvl5pPr marL="7417613" indent="-877824" algn="l" rtl="0" eaLnBrk="1" latinLnBrk="0" hangingPunct="1">
        <a:spcBef>
          <a:spcPct val="20000"/>
        </a:spcBef>
        <a:buClr>
          <a:schemeClr val="tx1"/>
        </a:buClr>
        <a:buFont typeface="Wingdings 2"/>
        <a:buChar char=""/>
        <a:defRPr kumimoji="0" sz="9600" kern="1200">
          <a:solidFill>
            <a:schemeClr val="tx1"/>
          </a:solidFill>
          <a:latin typeface="+mn-lt"/>
          <a:ea typeface="+mn-ea"/>
          <a:cs typeface="+mn-cs"/>
        </a:defRPr>
      </a:lvl5pPr>
      <a:lvl6pPr marL="8471002" indent="-877824" algn="l" rtl="0" eaLnBrk="1" latinLnBrk="0" hangingPunct="1">
        <a:spcBef>
          <a:spcPct val="20000"/>
        </a:spcBef>
        <a:buClr>
          <a:schemeClr val="tx1"/>
        </a:buClr>
        <a:buFont typeface="Wingdings 3"/>
        <a:buChar char=""/>
        <a:defRPr kumimoji="0" sz="8600" kern="1200">
          <a:solidFill>
            <a:schemeClr val="tx1"/>
          </a:solidFill>
          <a:latin typeface="+mn-lt"/>
          <a:ea typeface="+mn-ea"/>
          <a:cs typeface="+mn-cs"/>
        </a:defRPr>
      </a:lvl6pPr>
      <a:lvl7pPr marL="9436608" indent="-877824" algn="l" rtl="0" eaLnBrk="1" latinLnBrk="0" hangingPunct="1">
        <a:spcBef>
          <a:spcPct val="20000"/>
        </a:spcBef>
        <a:buClr>
          <a:schemeClr val="tx1"/>
        </a:buClr>
        <a:buFont typeface="Wingdings 2"/>
        <a:buChar char=""/>
        <a:defRPr kumimoji="0" sz="7700" kern="1200">
          <a:solidFill>
            <a:schemeClr val="tx1"/>
          </a:solidFill>
          <a:latin typeface="+mn-lt"/>
          <a:ea typeface="+mn-ea"/>
          <a:cs typeface="+mn-cs"/>
        </a:defRPr>
      </a:lvl7pPr>
      <a:lvl8pPr marL="10402214" indent="-877824" algn="l" rtl="0" eaLnBrk="1" latinLnBrk="0" hangingPunct="1">
        <a:spcBef>
          <a:spcPct val="20000"/>
        </a:spcBef>
        <a:buClr>
          <a:schemeClr val="tx1"/>
        </a:buClr>
        <a:buFont typeface="Wingdings 2"/>
        <a:buChar char=""/>
        <a:defRPr kumimoji="0" sz="6700" kern="1200">
          <a:solidFill>
            <a:schemeClr val="tx1"/>
          </a:solidFill>
          <a:latin typeface="+mn-lt"/>
          <a:ea typeface="+mn-ea"/>
          <a:cs typeface="+mn-cs"/>
        </a:defRPr>
      </a:lvl8pPr>
      <a:lvl9pPr marL="11367821" indent="-877824" algn="l" rtl="0" eaLnBrk="1" latinLnBrk="0" hangingPunct="1">
        <a:spcBef>
          <a:spcPct val="20000"/>
        </a:spcBef>
        <a:buClr>
          <a:schemeClr val="tx1"/>
        </a:buClr>
        <a:buFont typeface="Wingdings 2"/>
        <a:buChar char=""/>
        <a:defRPr kumimoji="0" sz="67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194560" algn="l" rtl="0" eaLnBrk="1" latinLnBrk="0" hangingPunct="1">
        <a:defRPr kumimoji="0" kern="1200">
          <a:solidFill>
            <a:schemeClr val="tx1"/>
          </a:solidFill>
          <a:latin typeface="+mn-lt"/>
          <a:ea typeface="+mn-ea"/>
          <a:cs typeface="+mn-cs"/>
        </a:defRPr>
      </a:lvl2pPr>
      <a:lvl3pPr marL="4389120" algn="l" rtl="0" eaLnBrk="1" latinLnBrk="0" hangingPunct="1">
        <a:defRPr kumimoji="0" kern="1200">
          <a:solidFill>
            <a:schemeClr val="tx1"/>
          </a:solidFill>
          <a:latin typeface="+mn-lt"/>
          <a:ea typeface="+mn-ea"/>
          <a:cs typeface="+mn-cs"/>
        </a:defRPr>
      </a:lvl3pPr>
      <a:lvl4pPr marL="6583680" algn="l" rtl="0" eaLnBrk="1" latinLnBrk="0" hangingPunct="1">
        <a:defRPr kumimoji="0" kern="1200">
          <a:solidFill>
            <a:schemeClr val="tx1"/>
          </a:solidFill>
          <a:latin typeface="+mn-lt"/>
          <a:ea typeface="+mn-ea"/>
          <a:cs typeface="+mn-cs"/>
        </a:defRPr>
      </a:lvl4pPr>
      <a:lvl5pPr marL="8778240" algn="l" rtl="0" eaLnBrk="1" latinLnBrk="0" hangingPunct="1">
        <a:defRPr kumimoji="0" kern="1200">
          <a:solidFill>
            <a:schemeClr val="tx1"/>
          </a:solidFill>
          <a:latin typeface="+mn-lt"/>
          <a:ea typeface="+mn-ea"/>
          <a:cs typeface="+mn-cs"/>
        </a:defRPr>
      </a:lvl5pPr>
      <a:lvl6pPr marL="10972800" algn="l" rtl="0" eaLnBrk="1" latinLnBrk="0" hangingPunct="1">
        <a:defRPr kumimoji="0" kern="1200">
          <a:solidFill>
            <a:schemeClr val="tx1"/>
          </a:solidFill>
          <a:latin typeface="+mn-lt"/>
          <a:ea typeface="+mn-ea"/>
          <a:cs typeface="+mn-cs"/>
        </a:defRPr>
      </a:lvl6pPr>
      <a:lvl7pPr marL="13167360" algn="l" rtl="0" eaLnBrk="1" latinLnBrk="0" hangingPunct="1">
        <a:defRPr kumimoji="0" kern="1200">
          <a:solidFill>
            <a:schemeClr val="tx1"/>
          </a:solidFill>
          <a:latin typeface="+mn-lt"/>
          <a:ea typeface="+mn-ea"/>
          <a:cs typeface="+mn-cs"/>
        </a:defRPr>
      </a:lvl7pPr>
      <a:lvl8pPr marL="15361920" algn="l" rtl="0" eaLnBrk="1" latinLnBrk="0" hangingPunct="1">
        <a:defRPr kumimoji="0" kern="1200">
          <a:solidFill>
            <a:schemeClr val="tx1"/>
          </a:solidFill>
          <a:latin typeface="+mn-lt"/>
          <a:ea typeface="+mn-ea"/>
          <a:cs typeface="+mn-cs"/>
        </a:defRPr>
      </a:lvl8pPr>
      <a:lvl9pPr marL="1755648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56000"/>
            <a:ext cx="43891200" cy="39623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14" name="TextBox 13"/>
          <p:cNvSpPr txBox="1"/>
          <p:nvPr/>
        </p:nvSpPr>
        <p:spPr>
          <a:xfrm>
            <a:off x="221673" y="571500"/>
            <a:ext cx="43891200" cy="3053637"/>
          </a:xfrm>
          <a:prstGeom prst="rect">
            <a:avLst/>
          </a:prstGeom>
          <a:solidFill>
            <a:schemeClr val="bg1">
              <a:lumMod val="95000"/>
              <a:lumOff val="5000"/>
            </a:schemeClr>
          </a:solidFill>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0" name="TextBox 9"/>
          <p:cNvSpPr txBox="1"/>
          <p:nvPr/>
        </p:nvSpPr>
        <p:spPr>
          <a:xfrm>
            <a:off x="997527" y="832563"/>
            <a:ext cx="42893673" cy="3053637"/>
          </a:xfrm>
          <a:prstGeom prst="rect">
            <a:avLst/>
          </a:prstGeom>
          <a:solidFill>
            <a:schemeClr val="bg1">
              <a:lumMod val="65000"/>
              <a:lumOff val="35000"/>
            </a:schemeClr>
          </a:solidFill>
          <a:ln>
            <a:solidFill>
              <a:schemeClr val="tx2"/>
            </a:solidFill>
          </a:ln>
        </p:spPr>
        <p:txBody>
          <a:bodyPr wrap="square" lIns="73841" tIns="36921" rIns="73841" bIns="36921" rtlCol="0">
            <a:spAutoFit/>
          </a:bodyPr>
          <a:lstStyle/>
          <a:p>
            <a:r>
              <a:rPr lang="en-US" sz="19000" dirty="0" smtClean="0">
                <a:solidFill>
                  <a:srgbClr val="6A7F10"/>
                </a:solidFill>
              </a:rPr>
              <a:t>	</a:t>
            </a:r>
            <a:r>
              <a:rPr lang="en-US" sz="19000" b="1" dirty="0" smtClean="0">
                <a:latin typeface="Garamond" pitchFamily="18" charset="0"/>
              </a:rPr>
              <a:t>3D Metal Printer</a:t>
            </a:r>
            <a:endParaRPr lang="en-US" sz="19000" b="1" dirty="0">
              <a:latin typeface="Garamond" pitchFamily="18" charset="0"/>
            </a:endParaRPr>
          </a:p>
        </p:txBody>
      </p:sp>
      <p:sp>
        <p:nvSpPr>
          <p:cNvPr id="2" name="TextBox 1"/>
          <p:cNvSpPr txBox="1"/>
          <p:nvPr/>
        </p:nvSpPr>
        <p:spPr>
          <a:xfrm>
            <a:off x="1371600" y="5486400"/>
            <a:ext cx="12801600" cy="17266265"/>
          </a:xfrm>
          <a:prstGeom prst="rect">
            <a:avLst/>
          </a:prstGeom>
          <a:noFill/>
        </p:spPr>
        <p:txBody>
          <a:bodyPr wrap="square" rtlCol="0">
            <a:spAutoFit/>
          </a:bodyPr>
          <a:lstStyle/>
          <a:p>
            <a:pPr algn="ctr"/>
            <a:r>
              <a:rPr lang="en-US" sz="6000" b="1" u="sng" dirty="0" smtClean="0"/>
              <a:t>Introduction</a:t>
            </a:r>
          </a:p>
          <a:p>
            <a:pPr algn="just"/>
            <a:r>
              <a:rPr lang="en-US" sz="4800" dirty="0" smtClean="0"/>
              <a:t>The </a:t>
            </a:r>
            <a:r>
              <a:rPr lang="en-US" sz="4800" dirty="0"/>
              <a:t>purpose of our project is to create a cheaper 3D metal printer following the design of plastic 3D printers. We will combine a CNC machine with a MIG (metal inert gas) welder and use the welder to deposit wire. Building upon previous layers of deposition, we will be able to print 3D metal objects. The final products that this printer will be producing will be internal components of industrial water pumps. Because of their use, all parts will be precision honed, so highly accurate prints are not a concern for this project. </a:t>
            </a:r>
          </a:p>
          <a:p>
            <a:pPr algn="just"/>
            <a:endParaRPr lang="en-US" sz="4800" dirty="0"/>
          </a:p>
          <a:p>
            <a:pPr algn="just"/>
            <a:endParaRPr lang="en-US" sz="4800" dirty="0" smtClean="0"/>
          </a:p>
          <a:p>
            <a:pPr algn="just"/>
            <a:endParaRPr lang="en-US" sz="4800" dirty="0" smtClean="0"/>
          </a:p>
          <a:p>
            <a:pPr algn="just"/>
            <a:endParaRPr lang="en-US" sz="4800" dirty="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a:p>
          <a:p>
            <a:pPr algn="just"/>
            <a:endParaRPr lang="en-US" sz="4800" dirty="0"/>
          </a:p>
        </p:txBody>
      </p:sp>
      <p:sp>
        <p:nvSpPr>
          <p:cNvPr id="22" name="TextBox 21"/>
          <p:cNvSpPr txBox="1"/>
          <p:nvPr/>
        </p:nvSpPr>
        <p:spPr>
          <a:xfrm>
            <a:off x="15544800" y="14020800"/>
            <a:ext cx="12801600" cy="12034064"/>
          </a:xfrm>
          <a:prstGeom prst="rect">
            <a:avLst/>
          </a:prstGeom>
          <a:noFill/>
        </p:spPr>
        <p:txBody>
          <a:bodyPr wrap="square" rtlCol="0">
            <a:spAutoFit/>
          </a:bodyPr>
          <a:lstStyle/>
          <a:p>
            <a:pPr algn="ctr"/>
            <a:r>
              <a:rPr lang="en-US" sz="4000" b="1" u="sng" dirty="0" smtClean="0"/>
              <a:t>Control System Description</a:t>
            </a:r>
            <a:endParaRPr lang="en-US" sz="4000" b="1" u="sng" dirty="0" smtClean="0"/>
          </a:p>
          <a:p>
            <a:pPr algn="just"/>
            <a:r>
              <a:rPr lang="en-US" sz="3200" dirty="0"/>
              <a:t>Although we weren’t concerned with an extremely accurate print, we still wanted the final product to be as accurate as the system would allow. This meant that we needed to monitor and control the quality of the weld in real time to be able to adjust settings during the deposition process. Our main source of feedback was the spacing of the droplets occurring during the weld. When using a MIG welder, a wire is fed out the end of the welding nozzle. When this wire comes into contact with a metal plate that is also connected to the ground terminal of the welder, the circuit is completed and the high current melts the wire. The current is so high, that the wire melts past the point of contact, which then creates an open circuit, until the wire again reaches the ground plane and the circuit is again completed. Looking at this process closely, it can be seen that the deposition of the wire isn’t continuous, but rather a bunch of tiny droplets. We call this droplet spacing, and used it extensively throughout the remainder of our project. Through testing we determined that the average droplet spacing for a good weld was around 50 milliseconds (although this would change if the input current were to change drastically). Our control program looks at half a second time period, determines the average droplet spacing, and makes corrections to either increase or decrease wire speed accordingly. To know how to correct the weld, we ran a series of tests and created a lookup table of what we determined to be an ideal weld</a:t>
            </a:r>
            <a:r>
              <a:rPr lang="en-US" sz="3200" dirty="0" smtClean="0"/>
              <a:t>.</a:t>
            </a:r>
            <a:endParaRPr lang="en-US" sz="6000" dirty="0" smtClean="0"/>
          </a:p>
        </p:txBody>
      </p:sp>
      <p:sp>
        <p:nvSpPr>
          <p:cNvPr id="23" name="TextBox 22"/>
          <p:cNvSpPr txBox="1"/>
          <p:nvPr/>
        </p:nvSpPr>
        <p:spPr>
          <a:xfrm>
            <a:off x="29718000" y="5486400"/>
            <a:ext cx="12801600" cy="12711172"/>
          </a:xfrm>
          <a:prstGeom prst="rect">
            <a:avLst/>
          </a:prstGeom>
          <a:noFill/>
        </p:spPr>
        <p:txBody>
          <a:bodyPr wrap="square" rtlCol="0">
            <a:spAutoFit/>
          </a:bodyPr>
          <a:lstStyle/>
          <a:p>
            <a:pPr algn="ctr"/>
            <a:r>
              <a:rPr lang="en-US" sz="6000" b="1" u="sng" dirty="0" smtClean="0"/>
              <a:t>Results and Testing</a:t>
            </a:r>
            <a:endParaRPr lang="en-US" b="1" u="sng" dirty="0" smtClean="0"/>
          </a:p>
          <a:p>
            <a:pPr algn="just"/>
            <a:r>
              <a:rPr lang="en-US" sz="4000" dirty="0" smtClean="0"/>
              <a:t>Testing was done throughout the project. The most important tests were done to determine:</a:t>
            </a:r>
          </a:p>
          <a:p>
            <a:pPr marL="571500" indent="-571500" algn="just">
              <a:buFont typeface="Arial" panose="020B0604020202020204" pitchFamily="34" charset="0"/>
              <a:buChar char="•"/>
            </a:pPr>
            <a:r>
              <a:rPr lang="en-US" sz="4000" dirty="0" smtClean="0"/>
              <a:t>Droplet spacing</a:t>
            </a:r>
          </a:p>
          <a:p>
            <a:pPr marL="571500" indent="-571500" algn="just">
              <a:buFont typeface="Arial" panose="020B0604020202020204" pitchFamily="34" charset="0"/>
              <a:buChar char="•"/>
            </a:pPr>
            <a:r>
              <a:rPr lang="en-US" sz="4000" dirty="0" smtClean="0"/>
              <a:t>Wire feed speed</a:t>
            </a:r>
          </a:p>
          <a:p>
            <a:pPr marL="571500" indent="-571500" algn="just">
              <a:buFont typeface="Arial" panose="020B0604020202020204" pitchFamily="34" charset="0"/>
              <a:buChar char="•"/>
            </a:pPr>
            <a:r>
              <a:rPr lang="en-US" sz="4000" dirty="0" smtClean="0"/>
              <a:t>Stepper motor driver control position</a:t>
            </a:r>
          </a:p>
          <a:p>
            <a:pPr marL="571500" indent="-571500" algn="just">
              <a:buFont typeface="Arial" panose="020B0604020202020204" pitchFamily="34" charset="0"/>
              <a:buChar char="•"/>
            </a:pPr>
            <a:endParaRPr lang="en-US" sz="4000" dirty="0"/>
          </a:p>
          <a:p>
            <a:pPr algn="just"/>
            <a:r>
              <a:rPr lang="en-US" sz="4000" dirty="0"/>
              <a:t>While this project was for all intents and purposes a proof of concept, as a group we would have liked to have implemented all the sensors and feedback controls discussed. We accomplished the proof of concept and implemented a basic feedback loop which controls the wire feed speed. Other options, such as the starting current for the welder as well as the torch routine to warm the baseplate to the proper temperature, are completed manually. The control program does include error checks, such as the welder running out of wire or the temperature falling below the desired threshold, but the whole system is not yet in place to correct these errors and guard against them. </a:t>
            </a: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1" y="20914198"/>
            <a:ext cx="12801600" cy="71973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916400" y="5486400"/>
            <a:ext cx="10058400" cy="74652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501724" y="19202400"/>
            <a:ext cx="9234152" cy="8909184"/>
          </a:xfrm>
          <a:prstGeom prst="rect">
            <a:avLst/>
          </a:prstGeom>
        </p:spPr>
      </p:pic>
      <p:sp>
        <p:nvSpPr>
          <p:cNvPr id="5" name="TextBox 4"/>
          <p:cNvSpPr txBox="1"/>
          <p:nvPr/>
        </p:nvSpPr>
        <p:spPr>
          <a:xfrm>
            <a:off x="1502228" y="29994690"/>
            <a:ext cx="25668515" cy="2752219"/>
          </a:xfrm>
          <a:prstGeom prst="rect">
            <a:avLst/>
          </a:prstGeom>
          <a:noFill/>
        </p:spPr>
        <p:txBody>
          <a:bodyPr wrap="square" lIns="73841" tIns="36921" rIns="73841" bIns="36921" rtlCol="0">
            <a:spAutoFit/>
          </a:bodyPr>
          <a:lstStyle/>
          <a:p>
            <a:r>
              <a:rPr lang="en-US" dirty="0" smtClean="0">
                <a:solidFill>
                  <a:schemeClr val="bg1"/>
                </a:solidFill>
              </a:rPr>
              <a:t>Department of Electrical and Computer Engineering</a:t>
            </a:r>
            <a:endParaRPr lang="en-US"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28956000"/>
            <a:ext cx="43891200" cy="396239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psu-mcecs_logo.jpg"/>
          <p:cNvPicPr>
            <a:picLocks noChangeAspect="1"/>
          </p:cNvPicPr>
          <p:nvPr/>
        </p:nvPicPr>
        <p:blipFill>
          <a:blip r:embed="rId2"/>
          <a:stretch>
            <a:fillRect/>
          </a:stretch>
        </p:blipFill>
        <p:spPr>
          <a:xfrm>
            <a:off x="36576001" y="29596555"/>
            <a:ext cx="6008915" cy="2464595"/>
          </a:xfrm>
          <a:prstGeom prst="rect">
            <a:avLst/>
          </a:prstGeom>
        </p:spPr>
      </p:pic>
      <p:sp>
        <p:nvSpPr>
          <p:cNvPr id="14" name="TextBox 13"/>
          <p:cNvSpPr txBox="1"/>
          <p:nvPr/>
        </p:nvSpPr>
        <p:spPr>
          <a:xfrm>
            <a:off x="221673" y="571500"/>
            <a:ext cx="43891200" cy="3053637"/>
          </a:xfrm>
          <a:prstGeom prst="rect">
            <a:avLst/>
          </a:prstGeom>
          <a:solidFill>
            <a:schemeClr val="bg1">
              <a:lumMod val="95000"/>
              <a:lumOff val="5000"/>
            </a:schemeClr>
          </a:solidFill>
        </p:spPr>
        <p:txBody>
          <a:bodyPr wrap="square" lIns="73841" tIns="36921" rIns="73841" bIns="36921" rtlCol="0">
            <a:spAutoFit/>
          </a:bodyPr>
          <a:lstStyle/>
          <a:p>
            <a:r>
              <a:rPr lang="en-US" sz="19000" dirty="0" smtClean="0">
                <a:solidFill>
                  <a:srgbClr val="6A7F10"/>
                </a:solidFill>
              </a:rPr>
              <a:t>	</a:t>
            </a:r>
            <a:endParaRPr lang="en-US" sz="19000" b="1" dirty="0">
              <a:solidFill>
                <a:srgbClr val="6A7F10"/>
              </a:solidFill>
              <a:latin typeface="Garamond" pitchFamily="18" charset="0"/>
            </a:endParaRPr>
          </a:p>
        </p:txBody>
      </p:sp>
      <p:sp>
        <p:nvSpPr>
          <p:cNvPr id="10" name="TextBox 9"/>
          <p:cNvSpPr txBox="1"/>
          <p:nvPr/>
        </p:nvSpPr>
        <p:spPr>
          <a:xfrm>
            <a:off x="997527" y="832563"/>
            <a:ext cx="42893673" cy="3053637"/>
          </a:xfrm>
          <a:prstGeom prst="rect">
            <a:avLst/>
          </a:prstGeom>
          <a:solidFill>
            <a:schemeClr val="bg1">
              <a:lumMod val="65000"/>
              <a:lumOff val="35000"/>
            </a:schemeClr>
          </a:solidFill>
          <a:ln>
            <a:solidFill>
              <a:schemeClr val="tx2"/>
            </a:solidFill>
          </a:ln>
        </p:spPr>
        <p:txBody>
          <a:bodyPr wrap="square" lIns="73841" tIns="36921" rIns="73841" bIns="36921" rtlCol="0">
            <a:spAutoFit/>
          </a:bodyPr>
          <a:lstStyle/>
          <a:p>
            <a:r>
              <a:rPr lang="en-US" sz="19000" dirty="0" smtClean="0">
                <a:solidFill>
                  <a:srgbClr val="6A7F10"/>
                </a:solidFill>
              </a:rPr>
              <a:t>	</a:t>
            </a:r>
            <a:r>
              <a:rPr lang="en-US" sz="19000" b="1" dirty="0" smtClean="0">
                <a:latin typeface="Garamond" pitchFamily="18" charset="0"/>
              </a:rPr>
              <a:t>3D Metal Printer</a:t>
            </a:r>
            <a:endParaRPr lang="en-US" sz="19000" b="1" dirty="0">
              <a:latin typeface="Garamond" pitchFamily="18" charset="0"/>
            </a:endParaRPr>
          </a:p>
        </p:txBody>
      </p:sp>
      <p:sp>
        <p:nvSpPr>
          <p:cNvPr id="2" name="TextBox 1"/>
          <p:cNvSpPr txBox="1"/>
          <p:nvPr/>
        </p:nvSpPr>
        <p:spPr>
          <a:xfrm>
            <a:off x="914400" y="5486400"/>
            <a:ext cx="10058400" cy="17266265"/>
          </a:xfrm>
          <a:prstGeom prst="rect">
            <a:avLst/>
          </a:prstGeom>
          <a:noFill/>
        </p:spPr>
        <p:txBody>
          <a:bodyPr wrap="square" rtlCol="0">
            <a:spAutoFit/>
          </a:bodyPr>
          <a:lstStyle/>
          <a:p>
            <a:pPr algn="ctr"/>
            <a:r>
              <a:rPr lang="en-US" sz="6000" b="1" u="sng" dirty="0" smtClean="0"/>
              <a:t>Introduction</a:t>
            </a:r>
          </a:p>
          <a:p>
            <a:pPr algn="just"/>
            <a:r>
              <a:rPr lang="en-US" sz="4800" dirty="0" smtClean="0"/>
              <a:t>The </a:t>
            </a:r>
            <a:r>
              <a:rPr lang="en-US" sz="4800" dirty="0"/>
              <a:t>purpose of our project is to create a cheaper 3D metal printer following the design of plastic 3D printers. We will combine a CNC machine with a MIG (metal inert gas) welder and use the welder to deposit wire. Building upon previous layers of deposition, we will be able to print 3D metal objects. The final products that this printer will be producing will be internal components of industrial water pumps. Because of their use, all parts will be precision honed, so highly accurate prints are not a concern for this project. </a:t>
            </a:r>
          </a:p>
          <a:p>
            <a:pPr algn="just"/>
            <a:endParaRPr lang="en-US" sz="4800" dirty="0"/>
          </a:p>
          <a:p>
            <a:pPr algn="just"/>
            <a:endParaRPr lang="en-US" sz="4800" dirty="0" smtClean="0"/>
          </a:p>
          <a:p>
            <a:pPr algn="just"/>
            <a:endParaRPr lang="en-US" sz="4800" dirty="0" smtClean="0"/>
          </a:p>
          <a:p>
            <a:pPr algn="just"/>
            <a:endParaRPr lang="en-US" sz="4800" dirty="0"/>
          </a:p>
          <a:p>
            <a:pPr algn="just"/>
            <a:endParaRPr lang="en-US" sz="4800" dirty="0"/>
          </a:p>
          <a:p>
            <a:pPr algn="just"/>
            <a:endParaRPr lang="en-US" sz="4800" dirty="0" smtClean="0"/>
          </a:p>
          <a:p>
            <a:pPr algn="just"/>
            <a:endParaRPr lang="en-US" sz="4800" dirty="0"/>
          </a:p>
          <a:p>
            <a:pPr algn="just"/>
            <a:endParaRPr lang="en-US" sz="4800" dirty="0" smtClean="0"/>
          </a:p>
          <a:p>
            <a:pPr algn="just"/>
            <a:endParaRPr lang="en-US" sz="4800" dirty="0"/>
          </a:p>
          <a:p>
            <a:pPr algn="just"/>
            <a:endParaRPr lang="en-US" sz="4800" dirty="0"/>
          </a:p>
        </p:txBody>
      </p:sp>
      <p:sp>
        <p:nvSpPr>
          <p:cNvPr id="22" name="TextBox 21"/>
          <p:cNvSpPr txBox="1"/>
          <p:nvPr/>
        </p:nvSpPr>
        <p:spPr>
          <a:xfrm>
            <a:off x="11554533" y="13242151"/>
            <a:ext cx="10058400" cy="12034064"/>
          </a:xfrm>
          <a:prstGeom prst="rect">
            <a:avLst/>
          </a:prstGeom>
          <a:noFill/>
        </p:spPr>
        <p:txBody>
          <a:bodyPr wrap="square" rtlCol="0">
            <a:spAutoFit/>
          </a:bodyPr>
          <a:lstStyle/>
          <a:p>
            <a:pPr algn="ctr"/>
            <a:r>
              <a:rPr lang="en-US" sz="4000" b="1" u="sng" dirty="0" smtClean="0"/>
              <a:t>Control System Description</a:t>
            </a:r>
            <a:endParaRPr lang="en-US" sz="4000" b="1" u="sng" dirty="0" smtClean="0"/>
          </a:p>
          <a:p>
            <a:pPr algn="just"/>
            <a:r>
              <a:rPr lang="en-US" sz="3200" dirty="0"/>
              <a:t>Although we weren’t concerned with an extremely accurate print, we still wanted the final product to be as accurate as the system would allow. This meant that we needed to monitor and control the quality of the weld in real time to be able to adjust settings during the deposition process. Our main source of feedback was the spacing of the droplets occurring during the weld. When using a MIG welder, a wire is fed out the end of the welding nozzle. When this wire comes into contact with a metal plate that is also connected to the ground terminal of the welder, the circuit is completed and the high current melts the wire. The current is so high, that the wire melts past the point of contact, which then creates an open circuit, until the wire again reaches the ground plane and the circuit is again completed. Looking at this process closely, it can be seen that the deposition of the wire isn’t continuous, but rather a bunch of tiny droplets. We call this droplet spacing, and used it extensively throughout the remainder of our project. Through testing we determined that the average droplet spacing for a good weld was around 50 milliseconds (although this would change if the input current were to change drastically). Our control program looks at half a second time period, determines the average droplet spacing, and makes corrections to either increase or decrease wire speed accordingly. To know how to correct the weld, we ran a series of tests and created a lookup table of what we determined to be an ideal weld</a:t>
            </a:r>
            <a:r>
              <a:rPr lang="en-US" sz="3200" dirty="0" smtClean="0"/>
              <a:t>.</a:t>
            </a:r>
            <a:endParaRPr lang="en-US" sz="6000" dirty="0" smtClean="0"/>
          </a:p>
        </p:txBody>
      </p:sp>
      <p:sp>
        <p:nvSpPr>
          <p:cNvPr id="23" name="TextBox 22"/>
          <p:cNvSpPr txBox="1"/>
          <p:nvPr/>
        </p:nvSpPr>
        <p:spPr>
          <a:xfrm>
            <a:off x="32918400" y="14080589"/>
            <a:ext cx="10058400" cy="12711172"/>
          </a:xfrm>
          <a:prstGeom prst="rect">
            <a:avLst/>
          </a:prstGeom>
          <a:noFill/>
        </p:spPr>
        <p:txBody>
          <a:bodyPr wrap="square" rtlCol="0">
            <a:spAutoFit/>
          </a:bodyPr>
          <a:lstStyle/>
          <a:p>
            <a:pPr algn="ctr"/>
            <a:r>
              <a:rPr lang="en-US" sz="6000" b="1" u="sng" dirty="0" smtClean="0"/>
              <a:t>Results and Testing</a:t>
            </a:r>
            <a:endParaRPr lang="en-US" b="1" u="sng" dirty="0" smtClean="0"/>
          </a:p>
          <a:p>
            <a:pPr algn="just"/>
            <a:r>
              <a:rPr lang="en-US" sz="4000" dirty="0" smtClean="0"/>
              <a:t>Testing was done throughout the project. The most important tests were done to determine:</a:t>
            </a:r>
          </a:p>
          <a:p>
            <a:pPr marL="571500" indent="-571500" algn="just">
              <a:buFont typeface="Arial" panose="020B0604020202020204" pitchFamily="34" charset="0"/>
              <a:buChar char="•"/>
            </a:pPr>
            <a:r>
              <a:rPr lang="en-US" sz="4000" dirty="0" smtClean="0"/>
              <a:t>Droplet spacing</a:t>
            </a:r>
          </a:p>
          <a:p>
            <a:pPr marL="571500" indent="-571500" algn="just">
              <a:buFont typeface="Arial" panose="020B0604020202020204" pitchFamily="34" charset="0"/>
              <a:buChar char="•"/>
            </a:pPr>
            <a:r>
              <a:rPr lang="en-US" sz="4000" dirty="0" smtClean="0"/>
              <a:t>Wire feed speed</a:t>
            </a:r>
          </a:p>
          <a:p>
            <a:pPr marL="571500" indent="-571500" algn="just">
              <a:buFont typeface="Arial" panose="020B0604020202020204" pitchFamily="34" charset="0"/>
              <a:buChar char="•"/>
            </a:pPr>
            <a:r>
              <a:rPr lang="en-US" sz="4000" dirty="0" smtClean="0"/>
              <a:t>Stepper motor driver control position</a:t>
            </a:r>
          </a:p>
          <a:p>
            <a:pPr marL="571500" indent="-571500" algn="just">
              <a:buFont typeface="Arial" panose="020B0604020202020204" pitchFamily="34" charset="0"/>
              <a:buChar char="•"/>
            </a:pPr>
            <a:endParaRPr lang="en-US" sz="4000" dirty="0"/>
          </a:p>
          <a:p>
            <a:pPr algn="just"/>
            <a:r>
              <a:rPr lang="en-US" sz="4000" dirty="0"/>
              <a:t>While this project was for all intents and purposes a proof of concept, as a group we would have liked to have implemented all the sensors and feedback controls discussed. We accomplished the proof of concept and implemented a basic feedback loop which controls the wire feed speed. Other options, such as the starting current for the welder as well as the torch routine to warm the baseplate to the proper temperature, are completed manually. The control program does include error checks, such as the welder running out of wire or the temperature falling below the desired threshold, but the whole system is not yet in place to correct these errors and guard against them. </a:t>
            </a:r>
            <a:endParaRPr lang="en-US" sz="4000"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1" y="20914198"/>
            <a:ext cx="10058399" cy="7197386"/>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554533" y="5421084"/>
            <a:ext cx="10058400" cy="746521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37185" y="21972428"/>
            <a:ext cx="8078734" cy="6219033"/>
          </a:xfrm>
          <a:prstGeom prst="rect">
            <a:avLst/>
          </a:prstGeom>
        </p:spPr>
      </p:pic>
      <p:sp>
        <p:nvSpPr>
          <p:cNvPr id="5" name="TextBox 4"/>
          <p:cNvSpPr txBox="1"/>
          <p:nvPr/>
        </p:nvSpPr>
        <p:spPr>
          <a:xfrm>
            <a:off x="1502228" y="29994690"/>
            <a:ext cx="25668515" cy="2752219"/>
          </a:xfrm>
          <a:prstGeom prst="rect">
            <a:avLst/>
          </a:prstGeom>
          <a:noFill/>
        </p:spPr>
        <p:txBody>
          <a:bodyPr wrap="square" lIns="73841" tIns="36921" rIns="73841" bIns="36921" rtlCol="0">
            <a:spAutoFit/>
          </a:bodyPr>
          <a:lstStyle/>
          <a:p>
            <a:r>
              <a:rPr lang="en-US" dirty="0" smtClean="0">
                <a:solidFill>
                  <a:schemeClr val="bg1"/>
                </a:solidFill>
              </a:rPr>
              <a:t>Department of Electrical and Computer Engineering</a:t>
            </a:r>
            <a:endParaRPr lang="en-US" dirty="0">
              <a:solidFill>
                <a:schemeClr val="bg1"/>
              </a:solidFill>
            </a:endParaRPr>
          </a:p>
        </p:txBody>
      </p:sp>
      <p:sp>
        <p:nvSpPr>
          <p:cNvPr id="27" name="TextBox 26"/>
          <p:cNvSpPr txBox="1"/>
          <p:nvPr/>
        </p:nvSpPr>
        <p:spPr>
          <a:xfrm>
            <a:off x="22247352" y="6491228"/>
            <a:ext cx="10058400" cy="12711172"/>
          </a:xfrm>
          <a:prstGeom prst="rect">
            <a:avLst/>
          </a:prstGeom>
          <a:noFill/>
        </p:spPr>
        <p:txBody>
          <a:bodyPr wrap="square" rtlCol="0">
            <a:spAutoFit/>
          </a:bodyPr>
          <a:lstStyle/>
          <a:p>
            <a:pPr algn="ctr"/>
            <a:r>
              <a:rPr lang="en-US" sz="6000" b="1" u="sng" dirty="0" smtClean="0"/>
              <a:t>Results and Testing</a:t>
            </a:r>
            <a:endParaRPr lang="en-US" b="1" u="sng" dirty="0" smtClean="0"/>
          </a:p>
          <a:p>
            <a:pPr algn="just"/>
            <a:r>
              <a:rPr lang="en-US" sz="4000" dirty="0" smtClean="0"/>
              <a:t>Testing was done throughout the project. The most important tests were done to determine:</a:t>
            </a:r>
          </a:p>
          <a:p>
            <a:pPr marL="571500" indent="-571500" algn="just">
              <a:buFont typeface="Arial" panose="020B0604020202020204" pitchFamily="34" charset="0"/>
              <a:buChar char="•"/>
            </a:pPr>
            <a:r>
              <a:rPr lang="en-US" sz="4000" dirty="0" smtClean="0"/>
              <a:t>Droplet spacing</a:t>
            </a:r>
          </a:p>
          <a:p>
            <a:pPr marL="571500" indent="-571500" algn="just">
              <a:buFont typeface="Arial" panose="020B0604020202020204" pitchFamily="34" charset="0"/>
              <a:buChar char="•"/>
            </a:pPr>
            <a:r>
              <a:rPr lang="en-US" sz="4000" dirty="0" smtClean="0"/>
              <a:t>Wire feed speed</a:t>
            </a:r>
          </a:p>
          <a:p>
            <a:pPr marL="571500" indent="-571500" algn="just">
              <a:buFont typeface="Arial" panose="020B0604020202020204" pitchFamily="34" charset="0"/>
              <a:buChar char="•"/>
            </a:pPr>
            <a:r>
              <a:rPr lang="en-US" sz="4000" dirty="0" smtClean="0"/>
              <a:t>Stepper motor driver control position</a:t>
            </a:r>
          </a:p>
          <a:p>
            <a:pPr marL="571500" indent="-571500" algn="just">
              <a:buFont typeface="Arial" panose="020B0604020202020204" pitchFamily="34" charset="0"/>
              <a:buChar char="•"/>
            </a:pPr>
            <a:endParaRPr lang="en-US" sz="4000" dirty="0"/>
          </a:p>
          <a:p>
            <a:pPr algn="just"/>
            <a:r>
              <a:rPr lang="en-US" sz="4000" dirty="0"/>
              <a:t>While this project was for all intents and purposes a proof of concept, as a group we would have liked to have implemented all the sensors and feedback controls discussed. We accomplished the proof of concept and implemented a basic feedback loop which controls the wire feed speed. Other options, such as the starting current for the welder as well as the torch routine to warm the baseplate to the proper temperature, are completed manually. The control program does include error checks, such as the welder running out of wire or the temperature falling below the desired threshold, but the whole system is not yet in place to correct these errors and guard against them. </a:t>
            </a:r>
            <a:endParaRPr lang="en-US" sz="4000" dirty="0"/>
          </a:p>
        </p:txBody>
      </p:sp>
      <p:pic>
        <p:nvPicPr>
          <p:cNvPr id="28" name="Picture 2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439637" y="6601344"/>
            <a:ext cx="9015925" cy="6940485"/>
          </a:xfrm>
          <a:prstGeom prst="rect">
            <a:avLst/>
          </a:prstGeom>
        </p:spPr>
      </p:pic>
    </p:spTree>
    <p:extLst>
      <p:ext uri="{BB962C8B-B14F-4D97-AF65-F5344CB8AC3E}">
        <p14:creationId xmlns:p14="http://schemas.microsoft.com/office/powerpoint/2010/main" val="4855945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533</TotalTime>
  <Words>1271</Words>
  <Application>Microsoft Office PowerPoint</Application>
  <PresentationFormat>Custom</PresentationFormat>
  <Paragraphs>51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Apex</vt:lpstr>
      <vt:lpstr>PowerPoint Presentation</vt:lpstr>
      <vt:lpstr>PowerPoint Presentation</vt:lpstr>
    </vt:vector>
  </TitlesOfParts>
  <Company>Portland State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amyj</dc:creator>
  <cp:lastModifiedBy>Branden</cp:lastModifiedBy>
  <cp:revision>37</cp:revision>
  <dcterms:created xsi:type="dcterms:W3CDTF">2008-12-19T19:08:39Z</dcterms:created>
  <dcterms:modified xsi:type="dcterms:W3CDTF">2015-05-22T22:57:45Z</dcterms:modified>
</cp:coreProperties>
</file>