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30"/>
  </p:notesMasterIdLst>
  <p:handoutMasterIdLst>
    <p:handoutMasterId r:id="rId31"/>
  </p:handoutMasterIdLst>
  <p:sldIdLst>
    <p:sldId id="925" r:id="rId2"/>
    <p:sldId id="1167" r:id="rId3"/>
    <p:sldId id="1220" r:id="rId4"/>
    <p:sldId id="1221" r:id="rId5"/>
    <p:sldId id="1222" r:id="rId6"/>
    <p:sldId id="1223" r:id="rId7"/>
    <p:sldId id="1224" r:id="rId8"/>
    <p:sldId id="1225" r:id="rId9"/>
    <p:sldId id="1226" r:id="rId10"/>
    <p:sldId id="1227" r:id="rId11"/>
    <p:sldId id="1228" r:id="rId12"/>
    <p:sldId id="1229" r:id="rId13"/>
    <p:sldId id="1244" r:id="rId14"/>
    <p:sldId id="1249" r:id="rId15"/>
    <p:sldId id="1230" r:id="rId16"/>
    <p:sldId id="1246" r:id="rId17"/>
    <p:sldId id="1233" r:id="rId18"/>
    <p:sldId id="1235" r:id="rId19"/>
    <p:sldId id="1245" r:id="rId20"/>
    <p:sldId id="1232" r:id="rId21"/>
    <p:sldId id="1236" r:id="rId22"/>
    <p:sldId id="1237" r:id="rId23"/>
    <p:sldId id="1238" r:id="rId24"/>
    <p:sldId id="1239" r:id="rId25"/>
    <p:sldId id="1240" r:id="rId26"/>
    <p:sldId id="1248" r:id="rId27"/>
    <p:sldId id="1247" r:id="rId28"/>
    <p:sldId id="1243" r:id="rId29"/>
  </p:sldIdLst>
  <p:sldSz cx="9144000" cy="6858000" type="screen4x3"/>
  <p:notesSz cx="6858000" cy="99456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6600"/>
    <a:srgbClr val="CC0000"/>
    <a:srgbClr val="0000FF"/>
    <a:srgbClr val="008000"/>
    <a:srgbClr val="0066CC"/>
    <a:srgbClr val="3366CC"/>
    <a:srgbClr val="054695"/>
    <a:srgbClr val="00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1567" autoAdjust="0"/>
  </p:normalViewPr>
  <p:slideViewPr>
    <p:cSldViewPr>
      <p:cViewPr varScale="1">
        <p:scale>
          <a:sx n="82" d="100"/>
          <a:sy n="82" d="100"/>
        </p:scale>
        <p:origin x="1334" y="58"/>
      </p:cViewPr>
      <p:guideLst>
        <p:guide orient="horz" pos="2795"/>
        <p:guide pos="5738"/>
      </p:guideLst>
    </p:cSldViewPr>
  </p:slideViewPr>
  <p:outlineViewPr>
    <p:cViewPr>
      <p:scale>
        <a:sx n="33" d="100"/>
        <a:sy n="33" d="100"/>
      </p:scale>
      <p:origin x="0" y="-8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54" y="78"/>
      </p:cViewPr>
      <p:guideLst>
        <p:guide orient="horz" pos="3087"/>
        <p:guide pos="22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4C28B9B-BEA5-4608-B95A-552E95E15CEC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8333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61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3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5004"/>
            <a:ext cx="5486400" cy="447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Образец текста</a:t>
            </a:r>
          </a:p>
          <a:p>
            <a:pPr lvl="1"/>
            <a:r>
              <a:rPr lang="de-DE" altLang="de-DE" noProof="0" smtClean="0"/>
              <a:t>Второй уровень</a:t>
            </a:r>
          </a:p>
          <a:p>
            <a:pPr lvl="2"/>
            <a:r>
              <a:rPr lang="de-DE" altLang="de-DE" noProof="0" smtClean="0"/>
              <a:t>Третий уровень</a:t>
            </a:r>
          </a:p>
          <a:p>
            <a:pPr lvl="3"/>
            <a:r>
              <a:rPr lang="de-DE" altLang="de-DE" noProof="0" smtClean="0"/>
              <a:t>Четвертый уровень</a:t>
            </a:r>
          </a:p>
          <a:p>
            <a:pPr lvl="4"/>
            <a:r>
              <a:rPr lang="de-DE" altLang="de-DE" noProof="0" smtClean="0"/>
              <a:t>Пятый уровень</a:t>
            </a:r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808F741-F631-4E00-8D1F-D4687A83915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987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C4A8C4-43B9-4EB2-BE68-DD99B9327F2C}" type="slidenum">
              <a:rPr lang="de-DE" altLang="de-DE" b="0" smtClean="0"/>
              <a:pPr/>
              <a:t>1</a:t>
            </a:fld>
            <a:endParaRPr lang="de-DE" altLang="de-DE" b="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is an introduction to greenfox, a schema language for validating file systems.</a:t>
            </a:r>
            <a:endParaRPr lang="de-DE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80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0540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0447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3354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680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336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327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492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170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1317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9908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155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17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de-DE" altLang="en-US" noProof="0" smtClean="0"/>
              <a:t>Образец заголовка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de-DE" altLang="en-US" noProof="0" smtClean="0"/>
              <a:t>Образец подзаголовка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4509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48400"/>
            <a:ext cx="468153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248400"/>
            <a:ext cx="13779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799D1-CAAF-4EC1-B314-4C298673ABC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8132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40C3-4892-4E9B-9B26-A03653B027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06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8939C-AD82-4F19-9467-F542494E766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096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1B2F4-27D1-4E53-97CF-1947CD75B18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86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FDA6F-A562-418F-91F7-37689A66E25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05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63F9-EE55-45B1-826D-0CE241F393B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027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E032-9D67-40EE-B91A-61958156B97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45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7B0E-CA48-45E6-87FD-63229FE531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490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F7B4-F2CF-40C1-AE02-B8C6985AD9C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97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8458A-1504-4FC4-81A8-D645FA8A016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428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B3A3-49D0-49A4-99CF-187DDA283A2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108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текста</a:t>
            </a:r>
          </a:p>
          <a:p>
            <a:pPr lvl="1"/>
            <a:r>
              <a:rPr lang="de-DE" altLang="en-US" smtClean="0"/>
              <a:t>Второй уровень</a:t>
            </a:r>
          </a:p>
          <a:p>
            <a:pPr lvl="2"/>
            <a:r>
              <a:rPr lang="de-DE" altLang="en-US" smtClean="0"/>
              <a:t>Третий уровень</a:t>
            </a:r>
          </a:p>
          <a:p>
            <a:pPr lvl="3"/>
            <a:r>
              <a:rPr lang="de-DE" altLang="en-US" smtClean="0"/>
              <a:t>Четвертый уровень</a:t>
            </a:r>
          </a:p>
          <a:p>
            <a:pPr lvl="4"/>
            <a:r>
              <a:rPr lang="de-DE" altLang="en-US" smtClean="0"/>
              <a:t>Пятый уровень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624840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5E7F18BF-B63C-409F-B22E-4B9B40FE44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5912" y="466725"/>
            <a:ext cx="6992391" cy="2133600"/>
          </a:xfrm>
        </p:spPr>
        <p:txBody>
          <a:bodyPr/>
          <a:lstStyle/>
          <a:p>
            <a:pPr algn="l" eaLnBrk="1" hangingPunct="1"/>
            <a:r>
              <a:rPr lang="en-US" altLang="de-DE" sz="4000" i="1" smtClean="0">
                <a:solidFill>
                  <a:schemeClr val="tx1"/>
                </a:solidFill>
              </a:rPr>
              <a:t>An introduction to Greenfox</a:t>
            </a:r>
            <a:endParaRPr lang="en-US" altLang="de-DE" sz="4000" i="1" dirty="0" smtClean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722984"/>
            <a:ext cx="6248400" cy="2362200"/>
          </a:xfrm>
        </p:spPr>
        <p:txBody>
          <a:bodyPr/>
          <a:lstStyle/>
          <a:p>
            <a:pPr algn="l" eaLnBrk="1" hangingPunct="1"/>
            <a:endParaRPr lang="en-US" altLang="de-DE" i="1" dirty="0" smtClean="0"/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A schema language describing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file system contents -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   </a:t>
            </a:r>
            <a:r>
              <a:rPr lang="en-US" altLang="de-DE" i="1" smtClean="0">
                <a:solidFill>
                  <a:srgbClr val="CC6600"/>
                </a:solidFill>
              </a:rPr>
              <a:t>hands-on tutorial</a:t>
            </a:r>
            <a:endParaRPr lang="en-US" altLang="de-DE" i="1" dirty="0" smtClean="0">
              <a:solidFill>
                <a:srgbClr val="CC6600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187624" y="5304110"/>
            <a:ext cx="57609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Hans-Jürgen </a:t>
            </a: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Rennau,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parsQube GmbH</a:t>
            </a:r>
          </a:p>
          <a:p>
            <a:pPr eaLnBrk="1" hangingPunct="1">
              <a:defRPr/>
            </a:pP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Presented </a:t>
            </a:r>
            <a:r>
              <a:rPr lang="de-DE" altLang="de-DE" sz="1600" b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 Declarative Amsterdam 2020, October 8, 2020</a:t>
            </a:r>
            <a:endParaRPr lang="de-DE" altLang="de-DE" sz="1600" b="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33" y="298662"/>
            <a:ext cx="2267744" cy="16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constraint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Selection of the resource is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part of the constraint –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that‘s </a:t>
            </a: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business of the containing </a:t>
            </a:r>
            <a:r>
              <a:rPr lang="de-DE" sz="240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XML element + attributes + children</a:t>
            </a:r>
          </a:p>
          <a:p>
            <a:pPr marL="0" indent="0">
              <a:buNone/>
            </a:pPr>
            <a:r>
              <a:rPr lang="de-DE" sz="24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sz="2400" u="sng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227687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= pass|failure   +   details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2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II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Type, parameters, constraint component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identified by the XML element name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are provided by attributes / child elements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component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depends on a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 Constraint #1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      Value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      exprXP,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minCount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minCountMsg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parameter:	      MinCount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Component: ValueMinCount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2" y="5373216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III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 Constraint #2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Type:		     Value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Parameters: 	     exprXP,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distinct</a:t>
            </a:r>
            <a:endParaRPr lang="de-DE" sz="20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parameter:	     distinct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ConstraintComponent: ValueDistinct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96" y="4365104"/>
            <a:ext cx="7509884" cy="11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 IV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Categorization: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Unary		- targets single resource</a:t>
            </a:r>
          </a:p>
          <a:p>
            <a:pPr marL="344487" lvl="1" indent="0">
              <a:buNone/>
            </a:pP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	   e.g. &lt;value&gt;, &lt;valuePair&gt;, &lt;docTree&gt;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Binary		- targets a pair of resources</a:t>
            </a:r>
          </a:p>
          <a:p>
            <a:pPr marL="344487" lvl="1" indent="0">
              <a:buNone/>
            </a:pP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	   e.g</a:t>
            </a: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&lt;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valueCompared&gt;, &lt;docSimilar&gt;</a:t>
            </a:r>
            <a:endParaRPr lang="de-DE" sz="20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Categorization: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Closed		- excludes impact from other resources</a:t>
            </a:r>
          </a:p>
          <a:p>
            <a:pPr marL="344487" lvl="1" indent="0">
              <a:buNone/>
            </a:pP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    e.g. &lt;value&gt;, &lt;valueCompared&gt;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Open		- allows impact from other resources</a:t>
            </a:r>
          </a:p>
          <a:p>
            <a:pPr marL="344487" lvl="1" indent="0">
              <a:buNone/>
            </a:pPr>
            <a:r>
              <a:rPr lang="de-DE" sz="200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   e.g. &lt;foxvalue&gt;, &lt;foxvalueVair&gt;, &lt;links&gt;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229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types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5" y="1700808"/>
            <a:ext cx="73723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 is two things: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</a:t>
            </a:r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</a:t>
            </a:r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</a:p>
          <a:p>
            <a:pPr lvl="1"/>
            <a:r>
              <a:rPr lang="de-DE" sz="200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declaration:</a:t>
            </a:r>
          </a:p>
          <a:p>
            <a:pPr marL="0" indent="0">
              <a:buNone/>
            </a:pPr>
            <a:r>
              <a:rPr lang="de-DE" sz="2400" i="1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„The constraints apply to these resources: (a selector)“ 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 of a shape: </a:t>
            </a:r>
            <a:r>
              <a:rPr lang="de-DE" sz="24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&lt;file&gt;</a:t>
            </a: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 </a:t>
            </a:r>
            <a:r>
              <a:rPr lang="de-DE" sz="24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Element name: 	the kind of resources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Attributes: 	target declaration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Child elements: 	constraints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65" y="5373216"/>
            <a:ext cx="7877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target declaration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attributes of the shape element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  <a:p>
            <a:pPr marL="0" indent="0">
              <a:buNone/>
            </a:pPr>
            <a:endParaRPr lang="de-DE" sz="2400" b="0" u="sng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 Input resource = 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		a resource from the target of the parent shape</a:t>
            </a:r>
            <a:endParaRPr lang="de-DE" sz="2400" b="0" i="1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    * Output resources=</a:t>
            </a:r>
          </a:p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400" b="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the target of this shape</a:t>
            </a:r>
            <a:endParaRPr lang="de-DE" sz="2400" b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5517232"/>
            <a:ext cx="6762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Link Definition is a function: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smtClean="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Schema representation: 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Either:	&lt;linkDef&gt; element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Or:	Attributes and child elements of a „link using element“</a:t>
            </a:r>
          </a:p>
          <a:p>
            <a:endParaRPr lang="de-DE" sz="24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elements: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			&lt;file&gt;, &lt;folder&gt;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Links constraint		&lt;links&gt;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Binary			&lt;valueCompared&gt;, &lt;docSimilar&gt;, … 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Hyperdoc constraints	&lt;hyperdocTree&gt;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882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Maps a </a:t>
            </a:r>
            <a:r>
              <a:rPr lang="de-DE" sz="2400" b="0" u="sng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</a:t>
            </a:r>
            <a:r>
              <a:rPr lang="de-DE" sz="2400" b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 a </a:t>
            </a:r>
            <a:r>
              <a:rPr lang="de-DE" sz="2400" b="0" u="sng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of resources</a:t>
            </a:r>
          </a:p>
        </p:txBody>
      </p:sp>
    </p:spTree>
    <p:extLst>
      <p:ext uri="{BB962C8B-B14F-4D97-AF65-F5344CB8AC3E}">
        <p14:creationId xmlns:p14="http://schemas.microsoft.com/office/powerpoint/2010/main" val="34168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Definition: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connector types</a:t>
            </a:r>
            <a:endParaRPr lang="de-DE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479898"/>
            <a:ext cx="7343775" cy="3181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1988840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foxpath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303646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href-expression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551511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URI-expression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Global Link Definitions &lt;linkDef&gt;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4" y="4407371"/>
            <a:ext cx="866775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97" y="2414017"/>
            <a:ext cx="5867400" cy="942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1988840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mirror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047455"/>
            <a:ext cx="344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Connecter: URI-template</a:t>
            </a:r>
            <a:endParaRPr lang="de-DE" sz="240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 validation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7467" y="1771025"/>
            <a:ext cx="7893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some folder +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all folders/files directly or indirectly contained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900" y="2906282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check: conformance to a set of constraints =</a:t>
            </a:r>
          </a:p>
          <a:p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a „schema“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922" y="4049079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the outcome of one check: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de-DE" sz="20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resource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checked against a </a:t>
            </a:r>
            <a:r>
              <a:rPr lang="de-DE" sz="2000" i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constraint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562" y="5229200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report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</a:t>
            </a: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collected validation results,</a:t>
            </a:r>
          </a:p>
          <a:p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mapped to something palatable</a:t>
            </a:r>
          </a:p>
        </p:txBody>
      </p:sp>
    </p:spTree>
    <p:extLst>
      <p:ext uri="{BB962C8B-B14F-4D97-AF65-F5344CB8AC3E}">
        <p14:creationId xmlns:p14="http://schemas.microsoft.com/office/powerpoint/2010/main" val="22419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references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de-DE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contains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Link Definition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39516"/>
            <a:ext cx="5915025" cy="2933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1988840"/>
            <a:ext cx="562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Link Definition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referenced   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(@linkName)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973" y="3429000"/>
            <a:ext cx="7348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Link Definition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local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	   (@foxpath, @hrefXP, @uriXP, …)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4638675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1988840"/>
            <a:ext cx="779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Links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resolvable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 and yield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at least one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 link target resource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456" y="3831431"/>
            <a:ext cx="441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Exactly one</a:t>
            </a:r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 link target resource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543800" cy="1295400"/>
          </a:xfrm>
        </p:spPr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using elements: </a:t>
            </a:r>
            <a:b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binary constraints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353022"/>
            <a:ext cx="7429500" cy="3524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1988840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ValueCompared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51511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smtClean="0">
                <a:solidFill>
                  <a:srgbClr val="006600"/>
                </a:solidFill>
                <a:latin typeface="Bradley Hand ITC" panose="03070402050302030203" pitchFamily="66" charset="0"/>
              </a:rPr>
              <a:t>DocSimilar</a:t>
            </a:r>
            <a:endParaRPr lang="de-DE" sz="2400" b="0">
              <a:solidFill>
                <a:srgbClr val="0066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 &amp; Reports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 =</a:t>
            </a:r>
          </a:p>
          <a:p>
            <a:pPr marL="0" indent="0">
              <a:buNone/>
            </a:pPr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Outcome of checking a single resource against a single constraint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XML element &lt;red&gt;, &lt;green&gt;</a:t>
            </a:r>
          </a:p>
          <a:p>
            <a:r>
              <a:rPr lang="de-DE" sz="24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 and child elements …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resource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 the constraint component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location in the schema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Selected constraint parameters</a:t>
            </a:r>
          </a:p>
          <a:p>
            <a:pPr lvl="1"/>
            <a:r>
              <a:rPr lang="de-DE" sz="2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Observations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388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result: example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24</a:t>
            </a:fld>
            <a:endParaRPr lang="de-DE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676"/>
            <a:ext cx="9144000" cy="31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 report: example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25</a:t>
            </a:fld>
            <a:endParaRPr lang="de-D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6" y="1916832"/>
            <a:ext cx="810072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 types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5" y="1700808"/>
            <a:ext cx="73723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have you missed?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Composite schemas – no imports yet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Variables declared within the schema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Formated validation results 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Support for …</a:t>
            </a:r>
          </a:p>
          <a:p>
            <a:pPr marL="0" indent="0">
              <a:buNone/>
            </a:pPr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schematron, JSON Schema, SHACL</a:t>
            </a:r>
          </a:p>
          <a:p>
            <a:r>
              <a:rPr lang="de-DE" smtClean="0">
                <a:latin typeface="Calibri Light" panose="020F0302020204030204" pitchFamily="34" charset="0"/>
                <a:cs typeface="Calibri Light" panose="020F0302020204030204" pitchFamily="34" charset="0"/>
              </a:rPr>
              <a:t>Please fill in here: ______________________</a:t>
            </a:r>
            <a:endParaRPr lang="de-DE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69635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5408"/>
            <a:ext cx="7543800" cy="1295400"/>
          </a:xfrm>
        </p:spPr>
        <p:txBody>
          <a:bodyPr/>
          <a:lstStyle/>
          <a:p>
            <a:pPr algn="ctr"/>
            <a:r>
              <a:rPr lang="de-DE" smtClean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Thank you, Jodle and all others,</a:t>
            </a:r>
            <a:br>
              <a:rPr lang="de-DE" smtClean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</a:br>
            <a:r>
              <a:rPr lang="de-DE" smtClean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for your kind attention!</a:t>
            </a:r>
            <a:endParaRPr lang="de-DE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28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795462"/>
            <a:ext cx="5610225" cy="3267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8763" y="5663914"/>
            <a:ext cx="667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>
                <a:latin typeface="Bradley Hand ITC" panose="03070402050302030203" pitchFamily="66" charset="0"/>
              </a:rPr>
              <a:t>(Jodle returning to Prague, straight to the pencil of Cédric Philippe)</a:t>
            </a:r>
          </a:p>
          <a:p>
            <a:pPr algn="ctr"/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http://cedricphilippe.com/section_me.html</a:t>
            </a:r>
          </a:p>
        </p:txBody>
      </p:sp>
    </p:spTree>
    <p:extLst>
      <p:ext uri="{BB962C8B-B14F-4D97-AF65-F5344CB8AC3E}">
        <p14:creationId xmlns:p14="http://schemas.microsoft.com/office/powerpoint/2010/main" val="28220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Why might you care?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What we are used to:</a:t>
            </a:r>
          </a:p>
          <a:p>
            <a:pPr marL="0" indent="0">
              <a:buNone/>
            </a:pPr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declarative validation of </a:t>
            </a:r>
            <a:r>
              <a:rPr lang="de-DE" sz="2000" b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single files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against schemas </a:t>
            </a:r>
          </a:p>
          <a:p>
            <a:pPr marL="0" indent="0">
              <a:buNone/>
            </a:pP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(XSD, RelaxNG, JSON Schema, SHACL, …)</a:t>
            </a:r>
          </a:p>
          <a:p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Real interest: validity of </a:t>
            </a:r>
            <a:r>
              <a:rPr lang="de-DE" sz="2000" b="1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not individual files</a:t>
            </a:r>
          </a:p>
          <a:p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file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a tiny jigsaw piece in the picture of system validity</a:t>
            </a:r>
          </a:p>
          <a:p>
            <a:r>
              <a:rPr lang="de-DE" sz="2000" b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File system trees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are simply </a:t>
            </a:r>
            <a:r>
              <a:rPr lang="de-DE" sz="2000" b="1" i="1" smtClean="0">
                <a:solidFill>
                  <a:srgbClr val="CC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larger parts of the picture</a:t>
            </a:r>
            <a:r>
              <a:rPr lang="de-DE" sz="2000" smtClean="0">
                <a:latin typeface="Calibri Light" panose="020F0302020204030204" pitchFamily="34" charset="0"/>
                <a:cs typeface="Calibri Light" panose="020F0302020204030204" pitchFamily="34" charset="0"/>
              </a:rPr>
              <a:t>; examples:</a:t>
            </a:r>
          </a:p>
          <a:p>
            <a:pPr marL="0" indent="0">
              <a:buNone/>
            </a:pPr>
            <a:endParaRPr lang="de-DE" sz="20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de-DE" sz="1600">
                <a:latin typeface="Calibri Light" panose="020F0302020204030204" pitchFamily="34" charset="0"/>
                <a:cs typeface="Calibri Light" panose="020F0302020204030204" pitchFamily="34" charset="0"/>
              </a:rPr>
              <a:t>A product to be shipped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set of applications in use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Critical components of infrastructure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 sources and assets</a:t>
            </a:r>
          </a:p>
          <a:p>
            <a:pPr lvl="1"/>
            <a:r>
              <a:rPr lang="de-DE" sz="16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Complex test results, logs, monitoring results</a:t>
            </a:r>
          </a:p>
          <a:p>
            <a:pPr lvl="1"/>
            <a:endParaRPr lang="de-DE" sz="1600" smtClean="0"/>
          </a:p>
          <a:p>
            <a:pPr lvl="1"/>
            <a:endParaRPr lang="de-DE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76259" y="4365104"/>
            <a:ext cx="3746646" cy="2492896"/>
          </a:xfrm>
          <a:prstGeom prst="wedgeRoundRectCallout">
            <a:avLst>
              <a:gd name="adj1" fmla="val -100974"/>
              <a:gd name="adj2" fmla="val -305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CC6600"/>
                </a:solidFill>
                <a:effectLst/>
              </a:rPr>
              <a:t>SAMPLE WORRIES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i="1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No file forgotten?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File versions correct?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Log files </a:t>
            </a:r>
            <a:r>
              <a:rPr lang="de-DE" i="1" smtClean="0">
                <a:solidFill>
                  <a:srgbClr val="006600"/>
                </a:solidFill>
              </a:rPr>
              <a:t>removed?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</a:rPr>
              <a:t>Documentation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 complete?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>
                <a:solidFill>
                  <a:srgbClr val="006600"/>
                </a:solidFill>
              </a:rPr>
              <a:t>All translations included?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smtClean="0">
                <a:solidFill>
                  <a:srgbClr val="006600"/>
                </a:solidFill>
              </a:rPr>
              <a:t>All links updated? 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rgbClr val="006600"/>
                </a:solidFill>
                <a:effectLst/>
              </a:rPr>
              <a:t>Etc. etc.</a:t>
            </a:r>
            <a:endParaRPr kumimoji="0" lang="de-DE" sz="1800" b="1" i="1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6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Outline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Guided tour – hands-on impressions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Big Picture – concepts and major features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Overview of available constraint types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Zooming in - look at a few constraint types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now – an outlook</a:t>
            </a:r>
          </a:p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467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Getting started …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060848"/>
            <a:ext cx="673453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guided tour:</a:t>
            </a:r>
          </a:p>
          <a:p>
            <a:endParaRPr lang="de-DE" sz="2800" i="1" smtClean="0">
              <a:solidFill>
                <a:srgbClr val="006600"/>
              </a:solidFill>
              <a:latin typeface="Castellar" panose="020A0402060406010301" pitchFamily="18" charset="0"/>
            </a:endParaRP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„A trivial file system tree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Validated against a </a:t>
            </a:r>
          </a:p>
          <a:p>
            <a:r>
              <a:rPr lang="de-DE" sz="2800" i="1">
                <a:solidFill>
                  <a:srgbClr val="006600"/>
                </a:solidFill>
                <a:latin typeface="Castellar" panose="020A0402060406010301" pitchFamily="18" charset="0"/>
              </a:rPr>
              <a:t> </a:t>
            </a:r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non-trivial schema</a:t>
            </a:r>
          </a:p>
          <a:p>
            <a:r>
              <a:rPr lang="de-DE" sz="2800" i="1" smtClean="0">
                <a:solidFill>
                  <a:srgbClr val="006600"/>
                </a:solidFill>
                <a:latin typeface="Castellar" panose="020A0402060406010301" pitchFamily="18" charset="0"/>
              </a:rPr>
              <a:t>         Developed in seven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924" y="558924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 Source </a:t>
            </a:r>
            <a:r>
              <a:rPr lang="de-DE" i="1"/>
              <a:t>of all airport data</a:t>
            </a:r>
            <a:r>
              <a:rPr lang="de-DE" i="1"/>
              <a:t>:</a:t>
            </a:r>
            <a:r>
              <a:rPr lang="de-DE"/>
              <a:t> </a:t>
            </a:r>
            <a:r>
              <a:rPr lang="de-DE" smtClean="0"/>
              <a:t>     https</a:t>
            </a:r>
            <a:r>
              <a:rPr lang="de-DE"/>
              <a:t>://openflights.org/data.html</a:t>
            </a:r>
          </a:p>
        </p:txBody>
      </p:sp>
    </p:spTree>
    <p:extLst>
      <p:ext uri="{BB962C8B-B14F-4D97-AF65-F5344CB8AC3E}">
        <p14:creationId xmlns:p14="http://schemas.microsoft.com/office/powerpoint/2010/main" val="4498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116632"/>
            <a:ext cx="4315968" cy="5870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1769" y="2492896"/>
            <a:ext cx="5955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latin typeface="Bradley Hand ITC" panose="03070402050302030203" pitchFamily="66" charset="0"/>
              </a:rPr>
              <a:t>(having made up his mind to participate</a:t>
            </a:r>
          </a:p>
          <a:p>
            <a:r>
              <a:rPr lang="de-DE" sz="2400" smtClean="0">
                <a:latin typeface="Bradley Hand ITC" panose="03070402050302030203" pitchFamily="66" charset="0"/>
              </a:rPr>
              <a:t>In the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Greenfox</a:t>
            </a:r>
            <a:r>
              <a:rPr lang="de-DE" sz="2400" smtClean="0">
                <a:latin typeface="Bradley Hand ITC" panose="03070402050302030203" pitchFamily="66" charset="0"/>
              </a:rPr>
              <a:t> </a:t>
            </a:r>
            <a:r>
              <a:rPr lang="de-DE" sz="2400" smtClean="0">
                <a:solidFill>
                  <a:srgbClr val="006600"/>
                </a:solidFill>
                <a:latin typeface="Bradley Hand ITC" panose="03070402050302030203" pitchFamily="66" charset="0"/>
              </a:rPr>
              <a:t>tutorial</a:t>
            </a:r>
            <a:r>
              <a:rPr lang="de-DE" sz="2400" smtClean="0">
                <a:latin typeface="Bradley Hand ITC" panose="03070402050302030203" pitchFamily="66" charset="0"/>
              </a:rPr>
              <a:t> at Decl. Amst. 2020)</a:t>
            </a:r>
            <a:endParaRPr lang="de-DE" sz="2400">
              <a:latin typeface="Bradley Hand ITC" panose="03070402050302030203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4638" y="5663914"/>
            <a:ext cx="6800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>
                <a:latin typeface="Bradley Hand ITC" panose="03070402050302030203" pitchFamily="66" charset="0"/>
              </a:rPr>
              <a:t>(Jodle will join us, coming straight from the pencil of Cédric Philippe)</a:t>
            </a:r>
          </a:p>
          <a:p>
            <a:pPr algn="ctr"/>
            <a:r>
              <a:rPr lang="de-DE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http://cedricphilippe.com/section_me.html</a:t>
            </a:r>
          </a:p>
        </p:txBody>
      </p:sp>
    </p:spTree>
    <p:extLst>
      <p:ext uri="{BB962C8B-B14F-4D97-AF65-F5344CB8AC3E}">
        <p14:creationId xmlns:p14="http://schemas.microsoft.com/office/powerpoint/2010/main" val="29566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2: Big picture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2348880"/>
            <a:ext cx="83164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key to understanding Greenfox is knowing</a:t>
            </a:r>
          </a:p>
          <a:p>
            <a:endParaRPr lang="de-DE" sz="3200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4000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</a:t>
            </a:r>
            <a:r>
              <a:rPr lang="de-DE" sz="40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THINGS</a:t>
            </a:r>
            <a:endParaRPr lang="de-DE" sz="40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SEVEN THINGS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declarations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definitions</a:t>
            </a:r>
          </a:p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 &amp; Reports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508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endParaRPr lang="de-DE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Resources = files &amp; folders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6" y="5291916"/>
            <a:ext cx="2572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smtClean="0">
                <a:solidFill>
                  <a:srgbClr val="0066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Now that was easy!</a:t>
            </a:r>
            <a:endParaRPr lang="de-DE" sz="2400" i="1">
              <a:solidFill>
                <a:srgbClr val="0066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672</Words>
  <Application>Microsoft Office PowerPoint</Application>
  <PresentationFormat>On-screen Show (4:3)</PresentationFormat>
  <Paragraphs>261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Bradley Hand ITC</vt:lpstr>
      <vt:lpstr>Calibri Light</vt:lpstr>
      <vt:lpstr>Castellar</vt:lpstr>
      <vt:lpstr>Courier New</vt:lpstr>
      <vt:lpstr>Wingdings</vt:lpstr>
      <vt:lpstr>Сеть</vt:lpstr>
      <vt:lpstr>An introduction to Greenfox</vt:lpstr>
      <vt:lpstr>File system tree validation</vt:lpstr>
      <vt:lpstr>Why might you care?</vt:lpstr>
      <vt:lpstr>Outline</vt:lpstr>
      <vt:lpstr>Getting started …</vt:lpstr>
      <vt:lpstr>PowerPoint Presentation</vt:lpstr>
      <vt:lpstr>Part 2: Big picture</vt:lpstr>
      <vt:lpstr>SEVEN THINGS</vt:lpstr>
      <vt:lpstr>RESOURCES</vt:lpstr>
      <vt:lpstr>Constraints</vt:lpstr>
      <vt:lpstr>Constraints II</vt:lpstr>
      <vt:lpstr>Constraints III</vt:lpstr>
      <vt:lpstr>Constraints IV</vt:lpstr>
      <vt:lpstr>Constraint types</vt:lpstr>
      <vt:lpstr>Shapes</vt:lpstr>
      <vt:lpstr>Target declaration</vt:lpstr>
      <vt:lpstr>Link definition</vt:lpstr>
      <vt:lpstr>Link Definition: connector types</vt:lpstr>
      <vt:lpstr>Global Link Definitions &lt;linkDef&gt;</vt:lpstr>
      <vt:lpstr>Target Declaration references or    contains a Link Definition</vt:lpstr>
      <vt:lpstr>Link constraints</vt:lpstr>
      <vt:lpstr>Link using elements:     binary constraints</vt:lpstr>
      <vt:lpstr>Results &amp; Reports</vt:lpstr>
      <vt:lpstr>Validation result: example</vt:lpstr>
      <vt:lpstr>Validation report: example</vt:lpstr>
      <vt:lpstr>Constraint types</vt:lpstr>
      <vt:lpstr>What have you missed?</vt:lpstr>
      <vt:lpstr>Thank you, Jodle and all others, for your kind attention!</vt:lpstr>
    </vt:vector>
  </TitlesOfParts>
  <Company>bits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Java integrate XQuery?</dc:title>
  <dc:creator>Hans-Juergen Rennau</dc:creator>
  <cp:lastModifiedBy>Hans-Juergen Rennau</cp:lastModifiedBy>
  <cp:revision>18144</cp:revision>
  <cp:lastPrinted>2020-02-11T20:09:32Z</cp:lastPrinted>
  <dcterms:created xsi:type="dcterms:W3CDTF">2010-07-11T14:21:59Z</dcterms:created>
  <dcterms:modified xsi:type="dcterms:W3CDTF">2020-10-08T05:20:08Z</dcterms:modified>
</cp:coreProperties>
</file>