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00" r:id="rId11"/>
    <p:sldId id="1177" r:id="rId12"/>
    <p:sldId id="1201" r:id="rId13"/>
    <p:sldId id="1204" r:id="rId14"/>
    <p:sldId id="1156" r:id="rId15"/>
    <p:sldId id="1193" r:id="rId16"/>
    <p:sldId id="1157" r:id="rId17"/>
    <p:sldId id="1158" r:id="rId18"/>
    <p:sldId id="1202" r:id="rId19"/>
    <p:sldId id="1203" r:id="rId20"/>
    <p:sldId id="1165" r:id="rId21"/>
    <p:sldId id="1180" r:id="rId22"/>
    <p:sldId id="1166" r:id="rId23"/>
    <p:sldId id="1181" r:id="rId24"/>
    <p:sldId id="1188" r:id="rId25"/>
    <p:sldId id="1190" r:id="rId26"/>
    <p:sldId id="1179" r:id="rId27"/>
    <p:sldId id="1182" r:id="rId28"/>
    <p:sldId id="1183" r:id="rId29"/>
    <p:sldId id="1184" r:id="rId30"/>
    <p:sldId id="1205" r:id="rId31"/>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23944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we have a value shape selecting as value the fooValue elements in the current file. The constraint is that the value of all such elements are included in a codelist defined in a file found by a navigation across the file system.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have seen that greenfox allows you to constrain file contents using XPath expressions. Such constraints can</a:t>
            </a:r>
            <a:r>
              <a:rPr lang="de-DE" baseline="0" smtClean="0"/>
              <a:t> also be used for non-XML files: JSON files, CSV files, HTML files. This example shows how a mediatype annotation suffices to make a JSON file accessible to XPath. The XML representation to which the XPath is applied is the XML representation as defined by BaseX. This is a format marked by great similarity with the original JSON, so that XPath expressions can be easily written, looking at the original JSON.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After these first impressions,</a:t>
            </a:r>
            <a:r>
              <a:rPr lang="de-DE" baseline="0" smtClean="0"/>
              <a:t> let me emphasize key features of greenfox. As a starting point, consider this summary of first impressions.</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641140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we need a data model suitable to support complex navigation and sophisticated value checking. Greenfox is based on the XDM data model. </a:t>
            </a:r>
            <a:r>
              <a:rPr lang="de-DE" baseline="0" smtClean="0"/>
              <a:t>Every value describing or constraining a resource is an XDM value. Reminder: according to the model, a value is a sequence of items, and an item is either an atomic value, or an XDM node, or a map, or an array. (Function items, the last item type, is not considered by greenfox.)</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a:t>
            </a:r>
            <a:r>
              <a:rPr lang="de-DE" baseline="0" smtClean="0"/>
              <a:t> examples shown so far may have convinced you that the navigational skills are a sound base for designing a file system validation language. But there is a serious danger in losing oneself in a wealth of possibilities, ending up with a tangled heap of features added for the sake of checking this or checking that. Such an ill-designed language could not be really useful for more than a couple of people, knowing the tangled rules by heart. There would be little perspective for an evolution of the language, as further increases of functionality would likely make everything increasingly unmanegeable. In short – a file system validation language requires a solid base of clear concepts. Essentially, I found the concepts I needed in SHACL, the new validation language of RDF. Some additional abstraction allowed me to detach the basic SHACL concepts completely from RDF and make them ready for re-attachment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473128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we have a validation chemistry of sorts, where every validation process is composed of elementary building blocks, which are the validation</a:t>
            </a:r>
            <a:r>
              <a:rPr lang="de-DE" baseline="0" smtClean="0"/>
              <a:t> of a single resource against a single constraint. The </a:t>
            </a:r>
            <a:r>
              <a:rPr lang="de-DE" b="1" baseline="0" smtClean="0"/>
              <a:t>result</a:t>
            </a:r>
            <a:r>
              <a:rPr lang="de-DE" baseline="0" smtClean="0"/>
              <a:t> of file system validation is therefore just a collection of uniform building blocks, which are objects describing the validation of a single resource against a single constraint. These objects are uniform – structured according to a generic vocabulary, although allowing constraint specific extensions. And note that the result description is not tied to a mediatype. Rather, it is an RDF vocabulary mapped to an XML representation.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 Virenscanner. No – the scope is a file system tree, consisting of an arbitrarily selected root folder and any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conceptual framework</a:t>
            </a:r>
            <a:r>
              <a:rPr lang="de-DE" baseline="0" smtClean="0"/>
              <a:t> enables a rigorous definition of file system validation. Validation of the file system can be decomposed in several, clearly defined steps until you arrive at a collection of those base activities – validation of a single resource against a single constraint. Let us look at the formal definition, which is but a modified copy of the formal definition found in the SHACL spec. The result of validating a file system tree against a greenfox schema can be viewed as collecting drops of information and pouring them into a glass which is the overall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Understanding the basic idea</a:t>
            </a:r>
            <a:r>
              <a:rPr lang="de-DE" baseline="0" smtClean="0"/>
              <a:t> of greenfox requires a clear understand what is checked, if a resource is checked. The abstract model of greenfox validation distinguishes resourcej properties and resource values. Properties are obvious – aspects like file size or last modification date. Resource values, on the other hand, are not predefined – they are obtained from an expression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abstract</a:t>
            </a:r>
            <a:r>
              <a:rPr lang="de-DE" baseline="0" smtClean="0"/>
              <a:t> metamodel does not prescribe how resource values are obtained – it does not prescribe a concrete expression language. Greenfox selected XPath and foxpath, which are not arbitrary expression languages, but fit like no other language I ever heard of to described navigation within and among resources. I believe that file system navigation is typically a set of activities which have a close relationship to navigation. Note one aspect: a resource value may express some quality found within the resource – e.g. within the contents of a folder, or within the node tree representing file content. But, very importantly, the values may also lie on the outside, e.g. be found in different files, or different folders, or different files found in different folders.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remember, the resource values are created by expressions found in values shapes. As the</a:t>
            </a:r>
            <a:r>
              <a:rPr lang="de-DE" baseline="0" smtClean="0"/>
              <a:t> expression languages XPath and foxpath are supported, there are two kinds of value shapes – XPath shapes and foxpath shapes. Let us look at a few expressions creating resource values. Any XPath expression please imagine to be the value of an  @expr attribute of an XPath value shape. Likewise, any foxpath expression imagine to the value of an @expr attribute of a foxpath value shape.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a simple demonstration of</a:t>
            </a:r>
            <a:r>
              <a:rPr lang="de-DE" baseline="0" smtClean="0"/>
              <a:t> how 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that is – an &lt;airport&gt; element should </a:t>
            </a:r>
            <a:r>
              <a:rPr lang="de-DE" i="1" baseline="0" smtClean="0"/>
              <a:t>either</a:t>
            </a:r>
            <a:r>
              <a:rPr lang="de-DE" baseline="0" smtClean="0"/>
              <a:t> have an @href, </a:t>
            </a:r>
            <a:r>
              <a:rPr lang="de-DE" i="1" baseline="0" smtClean="0"/>
              <a:t>or</a:t>
            </a:r>
            <a:r>
              <a:rPr lang="de-DE" baseline="0" smtClean="0"/>
              <a:t> have child elements, not both. Formally, the constraint can be expressed as an </a:t>
            </a:r>
            <a:r>
              <a:rPr lang="de-DE" b="1" baseline="0" smtClean="0"/>
              <a:t>ExpressionValueEmpty</a:t>
            </a:r>
            <a:r>
              <a:rPr lang="de-DE" baseline="0" smtClean="0"/>
              <a:t> constraint. This slide shows the value shape, and below a validation result reporting violations. The definition of validation results is closely aligned with the corresponding definitions from the SHACL spec, with some inevitable deviations caused by the very different material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demonstrating how also file</a:t>
            </a:r>
            <a:r>
              <a:rPr lang="de-DE" baseline="0" smtClean="0"/>
              <a:t> shapes may use foxpath shapes in order to define and check values found outside of the file itself. The foxpath expression returns the expected return code, fetched from the appropriate cell in a CSV file found in a distant folder. This external resource value is constrained to match an internal value, which is the actual return code.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selecting nodes of interest, and validation of these nodes. Each &lt;focusNode&gt; element defines a new validation context, which is the set of items selected by ist xpath or foxpath expression. The value shapes are re-evaluated for each item selected by the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Another</a:t>
            </a:r>
            <a:r>
              <a:rPr lang="de-DE" baseline="0" smtClean="0"/>
              <a:t> thing learned from SHACL how to support user-defined constraints. The concept is a constraint component, defined in terms of a name, a signature and a validator, which is code executing the validation. It is very easily done. The meta schema of greenfox, against which any schema is validated under the hood, consists in large parts of calls of such user-defined constraint components.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XSD, JSON</a:t>
            </a:r>
            <a:r>
              <a:rPr lang="de-DE" baseline="0" smtClean="0"/>
              <a:t> Schema or Schematron. And w</a:t>
            </a:r>
            <a:r>
              <a:rPr lang="de-DE" smtClean="0"/>
              <a:t>e know how such validation can be crucial for ensuring reliability, interoperability,</a:t>
            </a:r>
            <a:r>
              <a:rPr lang="de-DE" baseline="0" smtClean="0"/>
              <a:t> etc. But any non-trivial project is represented by many resources – especially files and folders. From this perspective, the validation of single files is a piece from a jigsaw puzzle. Or not event that – as the whole may be more than the sum of its parts. Often, validation of one resource must be performed in a different way, dependent on the presence and contents of other resources, whereas our jigsaw puzzle pieces are unconcerned with such dependencies. And it is also important that the absence of a file may be the real problem, but this is out of scope for conventional validation, which is conditional on the presence of its input. Finally, considering the huge value of declarativeness, it is frustrating to note that the limit of declarativeness in conventional validation is a set of tightly coupled schemas describing a set of related document types. In short – we SHOULD be able to perform file system validation, to validate the contents of a file system tree in a comprehensive way, honouring dependencies, checking the occurrence of files and producing a single, comprehensive report.</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such constraints and bring them into a clear structure?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This schema describes the</a:t>
            </a:r>
            <a:r>
              <a:rPr lang="de-DE" baseline="0" smtClean="0"/>
              <a:t> 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does not necessarily describe a single folder. It may describe many folders, or even no folder it all. What it describes is the set of all folders which are in its </a:t>
            </a:r>
            <a:r>
              <a:rPr lang="de-DE" b="1" baseline="0" smtClean="0"/>
              <a:t>target</a:t>
            </a:r>
            <a:r>
              <a:rPr lang="de-DE" baseline="0" smtClean="0"/>
              <a:t>. The target is defined by a </a:t>
            </a:r>
            <a:r>
              <a:rPr lang="de-DE" b="1" baseline="0" smtClean="0"/>
              <a:t>target declaration</a:t>
            </a:r>
            <a:r>
              <a:rPr lang="de-DE" baseline="0" smtClean="0"/>
              <a:t>. Let‘s 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foxpath attribute is the </a:t>
            </a:r>
            <a:r>
              <a:rPr lang="de-DE" b="1" smtClean="0"/>
              <a:t>target declaration</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For now, it suffices to understand that a folder shape declares </a:t>
            </a:r>
            <a:r>
              <a:rPr lang="de-DE" b="1" baseline="0" smtClean="0"/>
              <a:t>constraints</a:t>
            </a:r>
            <a:r>
              <a:rPr lang="de-DE" baseline="0" smtClean="0"/>
              <a:t> which are applied to every folder selected by the target declaration. Look at the &lt;folderContent&gt; element, which describes the folder contents. Perhaps you expected such a content description to be a list of folder and file names, not more. However, folder contents can be constrained in a more flexible way. Note for example the wildcards, combined with cardinality constraints. Also note that a file may be associated with an expected hash key.  The „closed“ attribute declares the folder to be closed - only folders and files as described by the child elements and the „ignoredMembers“ attribute may 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Now we take a look at a </a:t>
            </a:r>
            <a:r>
              <a:rPr lang="de-DE" b="1" smtClean="0"/>
              <a:t>file shape</a:t>
            </a:r>
            <a:r>
              <a:rPr lang="de-DE" smtClean="0"/>
              <a:t>. A file shape</a:t>
            </a:r>
            <a:r>
              <a:rPr lang="de-DE" baseline="0" smtClean="0"/>
              <a:t> describes </a:t>
            </a:r>
            <a:r>
              <a:rPr lang="de-DE" smtClean="0"/>
              <a:t>all files selected by its target</a:t>
            </a:r>
            <a:r>
              <a:rPr lang="de-DE" baseline="0" smtClean="0"/>
              <a:t> declaration. As this file shape will be placed within the folder shape we just looked at, the foxpath expression is evaluated in the context of any folder in the target of the containing folder. Here it simply means that the described file is contained by the xmlschema folder. As mentioned before, a shape is a collection of constraints. Here, we have a </a:t>
            </a:r>
            <a:r>
              <a:rPr lang="de-DE" b="1" baseline="0" smtClean="0"/>
              <a:t>LastModified constraint</a:t>
            </a:r>
            <a:r>
              <a:rPr lang="de-DE" baseline="0" smtClean="0"/>
              <a:t>, with obvious semantics. The &lt;xpath&gt; elements are, formally speaking, not constraints, but </a:t>
            </a:r>
            <a:r>
              <a:rPr lang="de-DE" b="1" baseline="0" smtClean="0"/>
              <a:t>value shapes</a:t>
            </a:r>
            <a:r>
              <a:rPr lang="de-DE" baseline="0" smtClean="0"/>
              <a:t>. A value shape combines an expression mapping the resource to an XDM value, with constraints applied to that value. The first value shape maps the file to a sequence of all namespace URIs used. The constraint applied to this value is an </a:t>
            </a:r>
            <a:r>
              <a:rPr lang="de-DE" b="1" baseline="0" smtClean="0"/>
              <a:t>ExpressionValueEqual</a:t>
            </a:r>
            <a:r>
              <a:rPr lang="de-DE" baseline="0" smtClean="0"/>
              <a:t> constraint: every item of the expression value must be equal to the string given by the @eq attribute. The second value shape maps the file to a sequence of all URIs found in @uri attributes. This value is submitted to an </a:t>
            </a:r>
            <a:r>
              <a:rPr lang="de-DE" b="1" baseline="0" smtClean="0"/>
              <a:t>ExpressionValueLike</a:t>
            </a:r>
            <a:r>
              <a:rPr lang="de-DE" baseline="0" smtClean="0"/>
              <a:t> constraint – every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Every folder in the target of the folder shape is validated against the folder shape. For every folder in the target of the folder shape, the target of the contained file shape is evaluated, and every file in that target is validated against the file shape. Compare this to an XPath expression, where every step is evaluated in the context of the preceding step. Here, every shape is evaluated in the context of the containing shape, which means that the own target declaration is evaluated in the context of every resource selected by the containing resource. Note that the resources selected by the nested shape are not necessarily found within the resources selected by the containing shape, as the target declaration may contain, for example, upward navigation.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1629047105"/>
              </p:ext>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a:t>
                      </a:r>
                      <a:r>
                        <a:rPr lang="de-DE" baseline="0" smtClean="0">
                          <a:latin typeface="Courier New" panose="02070309020205020404" pitchFamily="49" charset="0"/>
                          <a:cs typeface="Courier New" panose="02070309020205020404" pitchFamily="49" charset="0"/>
                        </a:rPr>
                        <a:t>resources</a:t>
                      </a:r>
                      <a:r>
                        <a:rPr lang="de-DE" baseline="0" smtClean="0"/>
                        <a:t> ancestor, into its </a:t>
                      </a:r>
                      <a:r>
                        <a:rPr lang="de-DE" baseline="0" smtClean="0">
                          <a:latin typeface="Courier New" panose="02070309020205020404" pitchFamily="49" charset="0"/>
                          <a:cs typeface="Courier New" panose="02070309020205020404" pitchFamily="49" charset="0"/>
                        </a:rPr>
                        <a:t>projects</a:t>
                      </a:r>
                      <a:r>
                        <a:rPr lang="de-DE" baseline="0" smtClean="0"/>
                        <a:t> sibling, then down into all catalog.xml files, ignoring older files</a:t>
                      </a:r>
                      <a:endParaRPr lang="de-DE"/>
                    </a:p>
                  </a:txBody>
                  <a:tcPr/>
                </a:tc>
              </a:tr>
            </a:tbl>
          </a:graphicData>
        </a:graphic>
      </p:graphicFrame>
    </p:spTree>
    <p:extLst>
      <p:ext uri="{BB962C8B-B14F-4D97-AF65-F5344CB8AC3E}">
        <p14:creationId xmlns:p14="http://schemas.microsoft.com/office/powerpoint/2010/main" val="418132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998315"/>
            <a:ext cx="8982075" cy="3590925"/>
          </a:xfrm>
          <a:prstGeom prst="rect">
            <a:avLst/>
          </a:prstGeom>
        </p:spPr>
      </p:pic>
      <p:sp>
        <p:nvSpPr>
          <p:cNvPr id="10" name="Rounded Rectangle 9"/>
          <p:cNvSpPr/>
          <p:nvPr/>
        </p:nvSpPr>
        <p:spPr bwMode="auto">
          <a:xfrm>
            <a:off x="1259632" y="4519817"/>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smtClean="0"/>
              <a:t>First impressions - summarized</a:t>
            </a:r>
            <a:endParaRPr lang="de-DE" sz="3600"/>
          </a:p>
        </p:txBody>
      </p:sp>
      <p:sp>
        <p:nvSpPr>
          <p:cNvPr id="3" name="Content Placeholder 2"/>
          <p:cNvSpPr>
            <a:spLocks noGrp="1"/>
          </p:cNvSpPr>
          <p:nvPr>
            <p:ph idx="1"/>
          </p:nvPr>
        </p:nvSpPr>
        <p:spPr/>
        <p:txBody>
          <a:bodyPr/>
          <a:lstStyle/>
          <a:p>
            <a:pPr marL="0" indent="0">
              <a:buNone/>
            </a:pPr>
            <a:r>
              <a:rPr lang="de-DE" smtClean="0"/>
              <a:t>File system validation can be described as:</a:t>
            </a:r>
          </a:p>
          <a:p>
            <a:pPr lvl="1"/>
            <a:endParaRPr lang="de-DE" smtClean="0"/>
          </a:p>
          <a:p>
            <a:pPr lvl="1"/>
            <a:r>
              <a:rPr lang="de-DE" smtClean="0"/>
              <a:t>Moving around …</a:t>
            </a:r>
          </a:p>
          <a:p>
            <a:pPr lvl="2"/>
            <a:r>
              <a:rPr lang="de-DE" smtClean="0"/>
              <a:t>Between the file system resources</a:t>
            </a:r>
          </a:p>
          <a:p>
            <a:pPr lvl="2"/>
            <a:r>
              <a:rPr lang="de-DE" smtClean="0"/>
              <a:t>within file contents</a:t>
            </a:r>
          </a:p>
          <a:p>
            <a:pPr lvl="1"/>
            <a:r>
              <a:rPr lang="de-DE" smtClean="0"/>
              <a:t>Comparing what is found to some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171396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Tree>
    <p:extLst>
      <p:ext uri="{BB962C8B-B14F-4D97-AF65-F5344CB8AC3E}">
        <p14:creationId xmlns:p14="http://schemas.microsoft.com/office/powerpoint/2010/main" val="968090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decomposed</a:t>
            </a:r>
            <a:endParaRPr lang="de-DE"/>
          </a:p>
        </p:txBody>
      </p:sp>
      <p:sp>
        <p:nvSpPr>
          <p:cNvPr id="3" name="Content Placeholder 2"/>
          <p:cNvSpPr>
            <a:spLocks noGrp="1"/>
          </p:cNvSpPr>
          <p:nvPr>
            <p:ph idx="1"/>
          </p:nvPr>
        </p:nvSpPr>
        <p:spPr/>
        <p:txBody>
          <a:bodyPr/>
          <a:lstStyle/>
          <a:p>
            <a:pPr marL="0" indent="0">
              <a:buNone/>
            </a:pPr>
            <a:r>
              <a:rPr lang="de-DE" smtClean="0"/>
              <a:t>A decomposition in steps:</a:t>
            </a:r>
          </a:p>
          <a:p>
            <a:endParaRPr lang="de-DE" smtClean="0"/>
          </a:p>
          <a:p>
            <a:r>
              <a:rPr lang="de-DE" smtClean="0"/>
              <a:t>File system against schema</a:t>
            </a:r>
          </a:p>
          <a:p>
            <a:pPr lvl="1"/>
            <a:r>
              <a:rPr lang="de-DE" smtClean="0"/>
              <a:t>File system against single shape</a:t>
            </a:r>
          </a:p>
          <a:p>
            <a:pPr lvl="2"/>
            <a:r>
              <a:rPr lang="de-DE" smtClean="0"/>
              <a:t>Focus resources against a single shape</a:t>
            </a:r>
          </a:p>
          <a:p>
            <a:pPr lvl="3"/>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Rounded Rectangle 6"/>
          <p:cNvSpPr/>
          <p:nvPr/>
        </p:nvSpPr>
        <p:spPr bwMode="auto">
          <a:xfrm>
            <a:off x="1718932" y="4221088"/>
            <a:ext cx="4983832"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7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re-composed</a:t>
            </a:r>
            <a:endParaRPr lang="de-DE"/>
          </a:p>
        </p:txBody>
      </p:sp>
      <p:sp>
        <p:nvSpPr>
          <p:cNvPr id="3" name="Content Placeholder 2"/>
          <p:cNvSpPr>
            <a:spLocks noGrp="1"/>
          </p:cNvSpPr>
          <p:nvPr>
            <p:ph idx="1"/>
          </p:nvPr>
        </p:nvSpPr>
        <p:spPr/>
        <p:txBody>
          <a:bodyPr/>
          <a:lstStyle/>
          <a:p>
            <a:pPr marL="0" indent="0">
              <a:buNone/>
            </a:pPr>
            <a:r>
              <a:rPr lang="de-DE" smtClean="0"/>
              <a:t>An aggregation in steps:	</a:t>
            </a:r>
          </a:p>
          <a:p>
            <a:pPr marL="0" indent="0">
              <a:buNone/>
            </a:pPr>
            <a:endParaRPr lang="de-DE" smtClean="0"/>
          </a:p>
          <a:p>
            <a:pPr lvl="3"/>
            <a:r>
              <a:rPr lang="de-DE" smtClean="0"/>
              <a:t>File system against schema</a:t>
            </a:r>
          </a:p>
          <a:p>
            <a:pPr lvl="2"/>
            <a:r>
              <a:rPr lang="de-DE" smtClean="0"/>
              <a:t>File system against single shape</a:t>
            </a:r>
          </a:p>
          <a:p>
            <a:pPr lvl="1"/>
            <a:r>
              <a:rPr lang="de-DE" smtClean="0"/>
              <a:t>Focus resources against a single shape</a:t>
            </a:r>
          </a:p>
          <a:p>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Rounded Rectangle 6"/>
          <p:cNvSpPr/>
          <p:nvPr/>
        </p:nvSpPr>
        <p:spPr bwMode="auto">
          <a:xfrm>
            <a:off x="827584" y="4157290"/>
            <a:ext cx="7272000"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17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1628800"/>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57378485"/>
              </p:ext>
            </p:extLst>
          </p:nvPr>
        </p:nvGraphicFramePr>
        <p:xfrm>
          <a:off x="38209" y="1700808"/>
          <a:ext cx="9070295" cy="495300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a:t>
                      </a:r>
                    </a:p>
                    <a:p>
                      <a:r>
                        <a:rPr lang="de-DE" smtClean="0">
                          <a:latin typeface="Courier New" panose="02070309020205020404" pitchFamily="49" charset="0"/>
                          <a:cs typeface="Courier New" panose="02070309020205020404" pitchFamily="49" charset="0"/>
                        </a:rPr>
                        <a:t>/resolve-uri(., ..)/doc(.)</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Documents</a:t>
                      </a:r>
                      <a:r>
                        <a:rPr lang="de-DE" baseline="0" smtClean="0"/>
                        <a:t> obtained resolving </a:t>
                      </a:r>
                      <a:r>
                        <a:rPr lang="de-DE" baseline="0" smtClean="0">
                          <a:latin typeface="Courier New" panose="02070309020205020404" pitchFamily="49" charset="0"/>
                          <a:cs typeface="Courier New" panose="02070309020205020404" pitchFamily="49" charset="0"/>
                        </a:rPr>
                        <a:t>href</a:t>
                      </a:r>
                      <a:r>
                        <a:rPr lang="de-DE" baseline="0" smtClean="0"/>
                        <a:t> links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in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..\\*.htm?[html-doc(.)</a:t>
                      </a:r>
                    </a:p>
                    <a:p>
                      <a:r>
                        <a:rPr lang="de-DE" smtClean="0">
                          <a:latin typeface="Courier New" panose="02070309020205020404" pitchFamily="49" charset="0"/>
                          <a:cs typeface="Courier New" panose="02070309020205020404" pitchFamily="49" charset="0"/>
                        </a:rPr>
                        <a:t>//@href[contains(.,'niem'‚)]]</a:t>
                      </a:r>
                    </a:p>
                  </a:txBody>
                  <a:tcPr/>
                </a:tc>
                <a:tc>
                  <a:txBody>
                    <a:bodyPr/>
                    <a:lstStyle/>
                    <a:p>
                      <a:r>
                        <a:rPr lang="de-DE" smtClean="0"/>
                        <a:t>foxpath</a:t>
                      </a:r>
                      <a:endParaRPr lang="de-DE"/>
                    </a:p>
                  </a:txBody>
                  <a:tcPr/>
                </a:tc>
                <a:tc>
                  <a:txBody>
                    <a:bodyPr/>
                    <a:lstStyle/>
                    <a:p>
                      <a:r>
                        <a:rPr lang="de-DE" smtClean="0"/>
                        <a:t>File </a:t>
                      </a:r>
                      <a:r>
                        <a:rPr lang="de-DE" baseline="0" smtClean="0"/>
                        <a:t>paths of HTML files referencing NIEM sites</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10" name="TextBox 9"/>
          <p:cNvSpPr txBox="1"/>
          <p:nvPr/>
        </p:nvSpPr>
        <p:spPr>
          <a:xfrm>
            <a:off x="2300733" y="1484784"/>
            <a:ext cx="1983235" cy="523220"/>
          </a:xfrm>
          <a:prstGeom prst="rect">
            <a:avLst/>
          </a:prstGeom>
          <a:noFill/>
        </p:spPr>
        <p:txBody>
          <a:bodyPr wrap="none" rtlCol="0">
            <a:spAutoFit/>
          </a:bodyPr>
          <a:lstStyle/>
          <a:p>
            <a:r>
              <a:rPr lang="de-DE" sz="2800" smtClean="0">
                <a:solidFill>
                  <a:srgbClr val="0070C0"/>
                </a:solidFill>
              </a:rPr>
              <a:t>Constraint</a:t>
            </a:r>
            <a:endParaRPr lang="de-DE" sz="2800">
              <a:solidFill>
                <a:srgbClr val="0070C0"/>
              </a:solidFill>
            </a:endParaRPr>
          </a:p>
        </p:txBody>
      </p:sp>
      <p:sp>
        <p:nvSpPr>
          <p:cNvPr id="11" name="TextBox 10"/>
          <p:cNvSpPr txBox="1"/>
          <p:nvPr/>
        </p:nvSpPr>
        <p:spPr>
          <a:xfrm>
            <a:off x="1907704" y="3501008"/>
            <a:ext cx="2960490" cy="523220"/>
          </a:xfrm>
          <a:prstGeom prst="rect">
            <a:avLst/>
          </a:prstGeom>
          <a:noFill/>
        </p:spPr>
        <p:txBody>
          <a:bodyPr wrap="none" rtlCol="0">
            <a:spAutoFit/>
          </a:bodyPr>
          <a:lstStyle/>
          <a:p>
            <a:r>
              <a:rPr lang="de-DE" sz="2800" smtClean="0">
                <a:solidFill>
                  <a:srgbClr val="CC6600"/>
                </a:solidFill>
              </a:rPr>
              <a:t>Validation result</a:t>
            </a:r>
            <a:endParaRPr lang="de-DE" sz="2800">
              <a:solidFill>
                <a:srgbClr val="CC6600"/>
              </a:solidFill>
            </a:endParaRPr>
          </a:p>
        </p:txBody>
      </p:sp>
      <p:pic>
        <p:nvPicPr>
          <p:cNvPr id="12" name="Picture 11"/>
          <p:cNvPicPr>
            <a:picLocks noChangeAspect="1"/>
          </p:cNvPicPr>
          <p:nvPr/>
        </p:nvPicPr>
        <p:blipFill>
          <a:blip r:embed="rId3"/>
          <a:stretch>
            <a:fillRect/>
          </a:stretch>
        </p:blipFill>
        <p:spPr>
          <a:xfrm>
            <a:off x="0" y="1988840"/>
            <a:ext cx="9144000" cy="1130883"/>
          </a:xfrm>
          <a:prstGeom prst="rect">
            <a:avLst/>
          </a:prstGeom>
        </p:spPr>
      </p:pic>
      <p:pic>
        <p:nvPicPr>
          <p:cNvPr id="13" name="Picture 12"/>
          <p:cNvPicPr>
            <a:picLocks noChangeAspect="1"/>
          </p:cNvPicPr>
          <p:nvPr/>
        </p:nvPicPr>
        <p:blipFill>
          <a:blip r:embed="rId4"/>
          <a:stretch>
            <a:fillRect/>
          </a:stretch>
        </p:blipFill>
        <p:spPr>
          <a:xfrm>
            <a:off x="107504" y="4010699"/>
            <a:ext cx="7344816" cy="2730669"/>
          </a:xfrm>
          <a:prstGeom prst="rect">
            <a:avLst/>
          </a:prstGeom>
        </p:spPr>
      </p:pic>
      <p:sp>
        <p:nvSpPr>
          <p:cNvPr id="14" name="Rounded Rectangle 13"/>
          <p:cNvSpPr/>
          <p:nvPr/>
        </p:nvSpPr>
        <p:spPr bwMode="auto">
          <a:xfrm>
            <a:off x="555680" y="2273455"/>
            <a:ext cx="3944312" cy="547582"/>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2627784" y="3068960"/>
            <a:ext cx="4536504" cy="769441"/>
          </a:xfrm>
          <a:prstGeom prst="rect">
            <a:avLst/>
          </a:prstGeom>
          <a:noFill/>
        </p:spPr>
        <p:txBody>
          <a:bodyPr wrap="square" rtlCol="0">
            <a:spAutoFit/>
          </a:bodyPr>
          <a:lstStyle/>
          <a:p>
            <a:r>
              <a:rPr lang="de-DE" sz="4400" smtClean="0">
                <a:solidFill>
                  <a:srgbClr val="006600"/>
                </a:solidFill>
                <a:latin typeface="Lucida Handwriting" panose="03010101010101010101" pitchFamily="66" charset="0"/>
              </a:rPr>
              <a:t>Thank you!</a:t>
            </a:r>
            <a:endParaRPr lang="de-DE" sz="4400">
              <a:solidFill>
                <a:srgbClr val="006600"/>
              </a:solidFill>
              <a:latin typeface="Lucida Handwriting" panose="03010101010101010101" pitchFamily="66" charset="0"/>
            </a:endParaRPr>
          </a:p>
        </p:txBody>
      </p:sp>
    </p:spTree>
    <p:extLst>
      <p:ext uri="{BB962C8B-B14F-4D97-AF65-F5344CB8AC3E}">
        <p14:creationId xmlns:p14="http://schemas.microsoft.com/office/powerpoint/2010/main" val="225465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5005625"/>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The </a:t>
            </a:r>
            <a:r>
              <a:rPr lang="de-DE" sz="2000" smtClean="0">
                <a:solidFill>
                  <a:srgbClr val="006600"/>
                </a:solidFill>
              </a:rPr>
              <a:t>limit of declarativeness</a:t>
            </a:r>
            <a:r>
              <a:rPr lang="de-DE" sz="2000" b="0" smtClean="0">
                <a:solidFill>
                  <a:srgbClr val="006600"/>
                </a:solidFill>
              </a:rPr>
              <a:t> is a set of tightly coupled schemas </a:t>
            </a:r>
          </a:p>
          <a:p>
            <a:r>
              <a:rPr lang="de-DE" sz="2000" b="0">
                <a:solidFill>
                  <a:srgbClr val="006600"/>
                </a:solidFill>
              </a:rPr>
              <a:t> </a:t>
            </a:r>
            <a:r>
              <a:rPr lang="de-DE" sz="2000" b="0" smtClean="0">
                <a:solidFill>
                  <a:srgbClr val="006600"/>
                </a:solidFill>
              </a:rPr>
              <a:t>   describing a set of related document types</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 -</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2132856"/>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Folder/file properties </a:t>
            </a:r>
            <a:r>
              <a:rPr lang="de-DE" sz="2000" i="1" smtClean="0"/>
              <a:t>(e.g. last modification date)</a:t>
            </a:r>
          </a:p>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3420</Words>
  <Application>Microsoft Office PowerPoint</Application>
  <PresentationFormat>On-screen Show (4:3)</PresentationFormat>
  <Paragraphs>338</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Bradley Hand ITC</vt:lpstr>
      <vt:lpstr>Courier New</vt:lpstr>
      <vt:lpstr>Lucida Handwriting</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First impressions - summarized</vt:lpstr>
      <vt:lpstr>Key feature #1 - XDM based</vt:lpstr>
      <vt:lpstr>Key feature #2               Navigation skills</vt:lpstr>
      <vt:lpstr>Key feature #3               Validation concept</vt:lpstr>
      <vt:lpstr>Concepts</vt:lpstr>
      <vt:lpstr>Validation, decomposed</vt:lpstr>
      <vt:lpstr>Validation, re-composed</vt:lpstr>
      <vt:lpstr>Validation chemistry</vt:lpstr>
      <vt:lpstr>Pouring waters of validity</vt:lpstr>
      <vt:lpstr>A check is always      a check against a constraint !</vt:lpstr>
      <vt:lpstr>What a constraint perceives</vt:lpstr>
      <vt:lpstr>Example resource values</vt:lpstr>
      <vt:lpstr>Constraining resource values</vt:lpstr>
      <vt:lpstr>Folder resource values     using foxpath</vt:lpstr>
      <vt:lpstr>File resource values     using foxpath</vt:lpstr>
      <vt:lpstr>Exploring files with     shifting focus nodes</vt:lpstr>
      <vt:lpstr>User-defined constraints</vt:lpstr>
      <vt:lpstr>PowerPoint Presentation</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17576</cp:revision>
  <cp:lastPrinted>2018-02-04T22:36:04Z</cp:lastPrinted>
  <dcterms:created xsi:type="dcterms:W3CDTF">2010-07-11T14:21:59Z</dcterms:created>
  <dcterms:modified xsi:type="dcterms:W3CDTF">2020-02-10T12:35:40Z</dcterms:modified>
</cp:coreProperties>
</file>