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35"/>
  </p:notesMasterIdLst>
  <p:handoutMasterIdLst>
    <p:handoutMasterId r:id="rId36"/>
  </p:handoutMasterIdLst>
  <p:sldIdLst>
    <p:sldId id="925" r:id="rId2"/>
    <p:sldId id="1167" r:id="rId3"/>
    <p:sldId id="1153" r:id="rId4"/>
    <p:sldId id="1154" r:id="rId5"/>
    <p:sldId id="1155" r:id="rId6"/>
    <p:sldId id="1176" r:id="rId7"/>
    <p:sldId id="1178" r:id="rId8"/>
    <p:sldId id="1192" r:id="rId9"/>
    <p:sldId id="1177" r:id="rId10"/>
    <p:sldId id="1156" r:id="rId11"/>
    <p:sldId id="1193" r:id="rId12"/>
    <p:sldId id="1157" r:id="rId13"/>
    <p:sldId id="1158" r:id="rId14"/>
    <p:sldId id="1165" r:id="rId15"/>
    <p:sldId id="1180" r:id="rId16"/>
    <p:sldId id="1166" r:id="rId17"/>
    <p:sldId id="1181" r:id="rId18"/>
    <p:sldId id="1188" r:id="rId19"/>
    <p:sldId id="1190" r:id="rId20"/>
    <p:sldId id="1179" r:id="rId21"/>
    <p:sldId id="1182" r:id="rId22"/>
    <p:sldId id="1183" r:id="rId23"/>
    <p:sldId id="1184" r:id="rId24"/>
    <p:sldId id="1161" r:id="rId25"/>
    <p:sldId id="1185" r:id="rId26"/>
    <p:sldId id="1186" r:id="rId27"/>
    <p:sldId id="1164" r:id="rId28"/>
    <p:sldId id="1080" r:id="rId29"/>
    <p:sldId id="1187" r:id="rId30"/>
    <p:sldId id="1162" r:id="rId31"/>
    <p:sldId id="1163" r:id="rId32"/>
    <p:sldId id="1160" r:id="rId33"/>
    <p:sldId id="1172" r:id="rId34"/>
  </p:sldIdLst>
  <p:sldSz cx="9144000" cy="6858000" type="screen4x3"/>
  <p:notesSz cx="6858000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5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6600"/>
    <a:srgbClr val="0000FF"/>
    <a:srgbClr val="008000"/>
    <a:srgbClr val="0066CC"/>
    <a:srgbClr val="3366CC"/>
    <a:srgbClr val="054695"/>
    <a:srgbClr val="0066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87" autoAdjust="0"/>
    <p:restoredTop sz="81567" autoAdjust="0"/>
  </p:normalViewPr>
  <p:slideViewPr>
    <p:cSldViewPr>
      <p:cViewPr varScale="1">
        <p:scale>
          <a:sx n="72" d="100"/>
          <a:sy n="72" d="100"/>
        </p:scale>
        <p:origin x="1565" y="67"/>
      </p:cViewPr>
      <p:guideLst>
        <p:guide orient="horz" pos="2795"/>
        <p:guide pos="5738"/>
      </p:guideLst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732"/>
    </p:cViewPr>
  </p:sorterViewPr>
  <p:notesViewPr>
    <p:cSldViewPr>
      <p:cViewPr varScale="1">
        <p:scale>
          <a:sx n="65" d="100"/>
          <a:sy n="65" d="100"/>
        </p:scale>
        <p:origin x="3354" y="78"/>
      </p:cViewPr>
      <p:guideLst>
        <p:guide orient="horz" pos="3065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2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378952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C28B9B-BEA5-4608-B95A-552E95E15CE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8333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361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91065"/>
            <a:ext cx="548640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Образец текста</a:t>
            </a:r>
          </a:p>
          <a:p>
            <a:pPr lvl="1"/>
            <a:r>
              <a:rPr lang="de-DE" altLang="de-DE" noProof="0" smtClean="0"/>
              <a:t>Второй уровень</a:t>
            </a:r>
          </a:p>
          <a:p>
            <a:pPr lvl="2"/>
            <a:r>
              <a:rPr lang="de-DE" altLang="de-DE" noProof="0" smtClean="0"/>
              <a:t>Третий уровень</a:t>
            </a:r>
          </a:p>
          <a:p>
            <a:pPr lvl="3"/>
            <a:r>
              <a:rPr lang="de-DE" altLang="de-DE" noProof="0" smtClean="0"/>
              <a:t>Четвертый уровень</a:t>
            </a:r>
          </a:p>
          <a:p>
            <a:pPr lvl="4"/>
            <a:r>
              <a:rPr lang="de-DE" altLang="de-DE" noProof="0" smtClean="0"/>
              <a:t>Пятый уровень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2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378952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808F741-F631-4E00-8D1F-D4687A83915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9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4A8C4-43B9-4EB2-BE68-DD99B9327F2C}" type="slidenum">
              <a:rPr lang="de-DE" altLang="de-DE" b="0" smtClean="0"/>
              <a:pPr/>
              <a:t>1</a:t>
            </a:fld>
            <a:endParaRPr lang="de-DE" altLang="de-DE" b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 technology is very powerful, but also very limited. The more you 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aware of the power, the keener your interest in reducing the limitations. A key problem is rooted in the very paradigm of XML, which is tree-structured information. This leads to the challenge of combining XML tree technology with RDF graph technology.</a:t>
            </a:r>
            <a:endParaRPr lang="de-DE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80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86171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574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801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more you think about it, the more amazing the complementary</a:t>
            </a:r>
            <a:r>
              <a:rPr lang="de-DE" baseline="0" dirty="0" smtClean="0"/>
              <a:t> character of XML and RDF becomes. It is mind-boggling. There is so much promise in combining the two intelligently.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9500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056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801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874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215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468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4909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703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664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7332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de-DE" altLang="en-US" noProof="0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de-DE" altLang="en-US" noProof="0" smtClean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4509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84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248400"/>
            <a:ext cx="13779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99D1-CAAF-4EC1-B314-4C298673ABC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13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40C3-4892-4E9B-9B26-A03653B027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939C-AD82-4F19-9467-F542494E766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0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B2F4-27D1-4E53-97CF-1947CD75B1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86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DA6F-A562-418F-91F7-37689A66E25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05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63F9-EE55-45B1-826D-0CE241F393B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02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E032-9D67-40EE-B91A-61958156B97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45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7B0E-CA48-45E6-87FD-63229FE531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490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7B4-F2CF-40C1-AE02-B8C6985AD9C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458A-1504-4FC4-81A8-D645FA8A016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28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B3A3-49D0-49A4-99CF-187DDA283A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0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текста</a:t>
            </a:r>
          </a:p>
          <a:p>
            <a:pPr lvl="1"/>
            <a:r>
              <a:rPr lang="de-DE" altLang="en-US" smtClean="0"/>
              <a:t>Второй уровень</a:t>
            </a:r>
          </a:p>
          <a:p>
            <a:pPr lvl="2"/>
            <a:r>
              <a:rPr lang="de-DE" altLang="en-US" smtClean="0"/>
              <a:t>Третий уровень</a:t>
            </a:r>
          </a:p>
          <a:p>
            <a:pPr lvl="3"/>
            <a:r>
              <a:rPr lang="de-DE" altLang="en-US" smtClean="0"/>
              <a:t>Четвертый уровень</a:t>
            </a:r>
          </a:p>
          <a:p>
            <a:pPr lvl="4"/>
            <a:r>
              <a:rPr lang="de-DE" altLang="en-US" smtClean="0"/>
              <a:t>Пятый уровень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/>
            </a:lvl1pPr>
          </a:lstStyle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5E7F18BF-B63C-409F-B22E-4B9B40FE44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de-DE" sz="4000" i="1" smtClean="0">
                <a:solidFill>
                  <a:srgbClr val="002060"/>
                </a:solidFill>
              </a:rPr>
              <a:t>Greenfox</a:t>
            </a:r>
            <a:endParaRPr lang="en-US" altLang="de-DE" sz="4000" i="1" dirty="0" smtClean="0">
              <a:solidFill>
                <a:srgbClr val="00206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722984"/>
            <a:ext cx="6248400" cy="2362200"/>
          </a:xfrm>
        </p:spPr>
        <p:txBody>
          <a:bodyPr/>
          <a:lstStyle/>
          <a:p>
            <a:pPr algn="l" eaLnBrk="1" hangingPunct="1"/>
            <a:endParaRPr lang="en-US" altLang="de-DE" i="1" dirty="0" smtClean="0"/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A schema language for 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validating file systems</a:t>
            </a:r>
            <a:endParaRPr lang="en-US" altLang="de-DE" i="1" dirty="0" smtClean="0">
              <a:solidFill>
                <a:srgbClr val="00660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403350" y="4821238"/>
            <a:ext cx="56721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Hans-Jürgen </a:t>
            </a: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Rennau,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parsQube GmbH</a:t>
            </a:r>
          </a:p>
          <a:p>
            <a:pPr eaLnBrk="1" hangingPunct="1">
              <a:defRPr/>
            </a:pP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Presented at </a:t>
            </a:r>
            <a:r>
              <a:rPr lang="de-DE" altLang="de-DE" sz="1600" b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xmlprague 2020, February 15, 2020</a:t>
            </a:r>
            <a:endParaRPr lang="de-DE" altLang="de-DE" sz="16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smtClean="0"/>
              <a:t>Key </a:t>
            </a:r>
            <a:r>
              <a:rPr lang="de-DE" i="1" smtClean="0"/>
              <a:t>feature #</a:t>
            </a:r>
            <a:r>
              <a:rPr lang="de-DE" i="1" smtClean="0"/>
              <a:t>1 - </a:t>
            </a:r>
            <a:r>
              <a:rPr lang="de-DE" smtClean="0">
                <a:solidFill>
                  <a:srgbClr val="3366CC"/>
                </a:solidFill>
              </a:rPr>
              <a:t>XDM based</a:t>
            </a:r>
            <a:endParaRPr lang="de-DE">
              <a:solidFill>
                <a:srgbClr val="3366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2060848"/>
            <a:ext cx="8532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400" smtClean="0">
              <a:solidFill>
                <a:srgbClr val="0070C0"/>
              </a:solidFill>
            </a:endParaRPr>
          </a:p>
          <a:p>
            <a:pPr algn="ctr"/>
            <a:r>
              <a:rPr lang="de-DE" sz="2400" smtClean="0">
                <a:solidFill>
                  <a:srgbClr val="0070C0"/>
                </a:solidFill>
              </a:rPr>
              <a:t>Value</a:t>
            </a:r>
            <a:r>
              <a:rPr lang="de-DE" sz="2400" smtClean="0"/>
              <a:t> = </a:t>
            </a:r>
            <a:r>
              <a:rPr lang="de-DE" sz="2400" smtClean="0">
                <a:solidFill>
                  <a:srgbClr val="0070C0"/>
                </a:solidFill>
              </a:rPr>
              <a:t>XDM value</a:t>
            </a:r>
          </a:p>
          <a:p>
            <a:pPr marL="342900" indent="-342900" algn="ctr">
              <a:buFontTx/>
              <a:buChar char="-"/>
            </a:pPr>
            <a:endParaRPr lang="de-DE" sz="2400">
              <a:solidFill>
                <a:srgbClr val="0070C0"/>
              </a:solidFill>
            </a:endParaRPr>
          </a:p>
          <a:p>
            <a:endParaRPr lang="de-DE" sz="2400" smtClean="0"/>
          </a:p>
          <a:p>
            <a:pPr marL="342900" indent="-342900">
              <a:buFontTx/>
              <a:buChar char="-"/>
            </a:pPr>
            <a:r>
              <a:rPr lang="de-DE" sz="2400" b="0" smtClean="0"/>
              <a:t>Value = </a:t>
            </a:r>
            <a:r>
              <a:rPr lang="de-DE" sz="2400" smtClean="0"/>
              <a:t>sequence of items</a:t>
            </a:r>
          </a:p>
          <a:p>
            <a:pPr marL="342900" indent="-342900">
              <a:buFontTx/>
              <a:buChar char="-"/>
            </a:pPr>
            <a:r>
              <a:rPr lang="de-DE" sz="2400" b="0" smtClean="0"/>
              <a:t>Item</a:t>
            </a:r>
            <a:endParaRPr lang="de-DE" sz="2400" b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b="0" smtClean="0"/>
              <a:t>Atomic value 		(with a type from xsd)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b="0" smtClean="0"/>
              <a:t>XDM node	 	(element, attribute, 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b="0" i="1" smtClean="0"/>
              <a:t>Map or array		(rarely used)</a:t>
            </a:r>
            <a:endParaRPr lang="de-DE" sz="2400" b="0" i="1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419872" y="2205302"/>
            <a:ext cx="2880320" cy="9144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smtClean="0"/>
              <a:t>Key </a:t>
            </a:r>
            <a:r>
              <a:rPr lang="de-DE" i="1" smtClean="0"/>
              <a:t>feature </a:t>
            </a:r>
            <a:r>
              <a:rPr lang="de-DE" i="1" smtClean="0"/>
              <a:t>#2</a:t>
            </a:r>
            <a:r>
              <a:rPr lang="de-DE" i="1" smtClean="0"/>
              <a:t/>
            </a:r>
            <a:br>
              <a:rPr lang="de-DE" i="1" smtClean="0"/>
            </a:br>
            <a:r>
              <a:rPr lang="de-DE" smtClean="0">
                <a:solidFill>
                  <a:srgbClr val="3366CC"/>
                </a:solidFill>
              </a:rPr>
              <a:t>              Navigation skills</a:t>
            </a:r>
            <a:endParaRPr lang="de-DE">
              <a:solidFill>
                <a:srgbClr val="336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795320" cy="4411662"/>
          </a:xfrm>
        </p:spPr>
        <p:txBody>
          <a:bodyPr/>
          <a:lstStyle/>
          <a:p>
            <a:pPr lvl="1"/>
            <a:r>
              <a:rPr lang="de-DE" b="1" smtClean="0">
                <a:solidFill>
                  <a:srgbClr val="0066CC"/>
                </a:solidFill>
              </a:rPr>
              <a:t>Between</a:t>
            </a:r>
            <a:r>
              <a:rPr lang="de-DE" smtClean="0"/>
              <a:t> resources</a:t>
            </a:r>
          </a:p>
          <a:p>
            <a:pPr lvl="1"/>
            <a:r>
              <a:rPr lang="de-DE" b="1" smtClean="0">
                <a:solidFill>
                  <a:srgbClr val="0066CC"/>
                </a:solidFill>
              </a:rPr>
              <a:t>Within</a:t>
            </a:r>
            <a:r>
              <a:rPr lang="de-DE" smtClean="0"/>
              <a:t> resources</a:t>
            </a:r>
          </a:p>
          <a:p>
            <a:pPr lvl="1"/>
            <a:r>
              <a:rPr lang="de-DE" b="1" smtClean="0">
                <a:solidFill>
                  <a:srgbClr val="0070C0"/>
                </a:solidFill>
              </a:rPr>
              <a:t>Multi-mediatype</a:t>
            </a:r>
          </a:p>
          <a:p>
            <a:pPr lvl="1"/>
            <a:r>
              <a:rPr lang="de-DE" b="1" smtClean="0">
                <a:solidFill>
                  <a:srgbClr val="0066CC"/>
                </a:solidFill>
              </a:rPr>
              <a:t>Cross-boundary</a:t>
            </a:r>
            <a:r>
              <a:rPr lang="de-DE" smtClean="0"/>
              <a:t>:</a:t>
            </a:r>
          </a:p>
          <a:p>
            <a:pPr lvl="2"/>
            <a:r>
              <a:rPr lang="de-DE" smtClean="0"/>
              <a:t>Start inside file, ……………	|| ……	arrive at a file-or-folder</a:t>
            </a:r>
          </a:p>
          <a:p>
            <a:pPr lvl="2"/>
            <a:r>
              <a:rPr lang="de-DE" smtClean="0"/>
              <a:t>Start at a file-or-folder, ……	|| ……	arrive inside file</a:t>
            </a:r>
          </a:p>
          <a:p>
            <a:pPr lvl="2"/>
            <a:r>
              <a:rPr lang="de-DE" smtClean="0"/>
              <a:t>Start inside file A, …….......	|| …… arrive inside file B</a:t>
            </a:r>
          </a:p>
          <a:p>
            <a:pPr lvl="1"/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24945" y="2266239"/>
            <a:ext cx="912429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XPath</a:t>
            </a: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945" y="1775278"/>
            <a:ext cx="1111202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foxpath</a:t>
            </a: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945" y="2740858"/>
            <a:ext cx="2478564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XPath - extensions</a:t>
            </a: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3234281"/>
            <a:ext cx="1111202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foxpath</a:t>
            </a:r>
            <a:endParaRPr lang="de-DE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smtClean="0"/>
              <a:t>Key feature </a:t>
            </a:r>
            <a:r>
              <a:rPr lang="de-DE" i="1" smtClean="0"/>
              <a:t>#3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              </a:t>
            </a:r>
            <a:r>
              <a:rPr lang="de-DE" smtClean="0">
                <a:solidFill>
                  <a:srgbClr val="3366CC"/>
                </a:solidFill>
              </a:rPr>
              <a:t>Validation concept</a:t>
            </a:r>
            <a:endParaRPr lang="de-DE">
              <a:solidFill>
                <a:srgbClr val="3366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9694"/>
            <a:ext cx="7884368" cy="5074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4017" y="3068960"/>
            <a:ext cx="2092239" cy="193899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4000" smtClean="0">
                <a:solidFill>
                  <a:schemeClr val="bg1"/>
                </a:solidFill>
              </a:rPr>
              <a:t>Guided </a:t>
            </a:r>
          </a:p>
          <a:p>
            <a:pPr algn="ctr"/>
            <a:r>
              <a:rPr lang="de-DE" sz="4000" smtClean="0">
                <a:solidFill>
                  <a:schemeClr val="bg1"/>
                </a:solidFill>
              </a:rPr>
              <a:t>by </a:t>
            </a:r>
          </a:p>
          <a:p>
            <a:pPr algn="ctr"/>
            <a:r>
              <a:rPr lang="de-DE" sz="4000" smtClean="0">
                <a:solidFill>
                  <a:schemeClr val="bg1"/>
                </a:solidFill>
              </a:rPr>
              <a:t>SHACL</a:t>
            </a:r>
            <a:endParaRPr lang="de-DE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Concepts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mtClean="0">
                <a:solidFill>
                  <a:srgbClr val="0066CC"/>
                </a:solidFill>
              </a:rPr>
              <a:t>Resource</a:t>
            </a:r>
            <a:r>
              <a:rPr lang="de-DE" smtClean="0"/>
              <a:t>		file, folder</a:t>
            </a:r>
          </a:p>
          <a:p>
            <a:r>
              <a:rPr lang="de-DE" smtClean="0">
                <a:solidFill>
                  <a:srgbClr val="0066CC"/>
                </a:solidFill>
              </a:rPr>
              <a:t>Shape			</a:t>
            </a:r>
            <a:r>
              <a:rPr lang="de-DE" smtClean="0"/>
              <a:t>a set of constraints</a:t>
            </a:r>
          </a:p>
          <a:p>
            <a:r>
              <a:rPr lang="de-DE" smtClean="0">
                <a:solidFill>
                  <a:srgbClr val="0066CC"/>
                </a:solidFill>
              </a:rPr>
              <a:t>Resource shape</a:t>
            </a:r>
            <a:r>
              <a:rPr lang="de-DE" smtClean="0"/>
              <a:t> 	checks a </a:t>
            </a:r>
            <a:r>
              <a:rPr lang="de-DE" b="1" smtClean="0"/>
              <a:t>resource</a:t>
            </a:r>
          </a:p>
          <a:p>
            <a:pPr lvl="1"/>
            <a:r>
              <a:rPr lang="de-DE" smtClean="0">
                <a:solidFill>
                  <a:srgbClr val="CC6600"/>
                </a:solidFill>
              </a:rPr>
              <a:t>Target declaration</a:t>
            </a:r>
            <a:r>
              <a:rPr lang="de-DE" smtClean="0"/>
              <a:t>	  </a:t>
            </a:r>
            <a:r>
              <a:rPr lang="de-DE" i="1" smtClean="0"/>
              <a:t>selects resources</a:t>
            </a:r>
          </a:p>
          <a:p>
            <a:pPr lvl="1"/>
            <a:r>
              <a:rPr lang="de-DE" smtClean="0">
                <a:solidFill>
                  <a:srgbClr val="CC6600"/>
                </a:solidFill>
              </a:rPr>
              <a:t>Constraints</a:t>
            </a:r>
            <a:r>
              <a:rPr lang="de-DE" smtClean="0"/>
              <a:t>		  </a:t>
            </a:r>
            <a:r>
              <a:rPr lang="de-DE" i="1" smtClean="0"/>
              <a:t>check </a:t>
            </a:r>
            <a:r>
              <a:rPr lang="de-DE" i="1" u="sng" smtClean="0"/>
              <a:t>resource properties</a:t>
            </a:r>
          </a:p>
          <a:p>
            <a:r>
              <a:rPr lang="de-DE" smtClean="0">
                <a:solidFill>
                  <a:srgbClr val="0066CC"/>
                </a:solidFill>
              </a:rPr>
              <a:t>Value shape</a:t>
            </a:r>
            <a:r>
              <a:rPr lang="de-DE" smtClean="0"/>
              <a:t> 		checks a </a:t>
            </a:r>
            <a:r>
              <a:rPr lang="de-DE" b="1" smtClean="0"/>
              <a:t>resource value</a:t>
            </a:r>
          </a:p>
          <a:p>
            <a:pPr lvl="1"/>
            <a:r>
              <a:rPr lang="de-DE" smtClean="0">
                <a:solidFill>
                  <a:srgbClr val="CC6600"/>
                </a:solidFill>
              </a:rPr>
              <a:t>Expression</a:t>
            </a:r>
            <a:r>
              <a:rPr lang="de-DE" smtClean="0"/>
              <a:t>		  </a:t>
            </a:r>
            <a:r>
              <a:rPr lang="de-DE" i="1" smtClean="0"/>
              <a:t>constructs a resource value</a:t>
            </a:r>
          </a:p>
          <a:p>
            <a:pPr lvl="1"/>
            <a:r>
              <a:rPr lang="de-DE" smtClean="0">
                <a:solidFill>
                  <a:srgbClr val="CC6600"/>
                </a:solidFill>
              </a:rPr>
              <a:t>Constraints</a:t>
            </a:r>
            <a:r>
              <a:rPr lang="de-DE" smtClean="0"/>
              <a:t>		  </a:t>
            </a:r>
            <a:r>
              <a:rPr lang="de-DE" i="1" smtClean="0"/>
              <a:t>check the </a:t>
            </a:r>
            <a:r>
              <a:rPr lang="de-DE" i="1" u="sng" smtClean="0"/>
              <a:t>resource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06" y="-6118"/>
            <a:ext cx="3803848" cy="17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70C0"/>
                </a:solidFill>
              </a:rPr>
              <a:t>Validation chemistry</a:t>
            </a:r>
            <a:endParaRPr lang="de-DE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Validation report = union of validation results</a:t>
            </a:r>
          </a:p>
          <a:p>
            <a:r>
              <a:rPr lang="de-DE" smtClean="0"/>
              <a:t>Validation result = outcome of validating …</a:t>
            </a:r>
          </a:p>
          <a:p>
            <a:endParaRPr lang="de-DE" smtClean="0"/>
          </a:p>
          <a:p>
            <a:pPr marL="0" indent="0">
              <a:buNone/>
            </a:pPr>
            <a:r>
              <a:rPr lang="de-DE"/>
              <a:t>	</a:t>
            </a:r>
            <a:r>
              <a:rPr lang="de-DE" smtClean="0"/>
              <a:t>ONE </a:t>
            </a:r>
            <a:r>
              <a:rPr lang="de-DE" smtClean="0">
                <a:solidFill>
                  <a:srgbClr val="0070C0"/>
                </a:solidFill>
              </a:rPr>
              <a:t>resource</a:t>
            </a:r>
            <a:r>
              <a:rPr lang="de-DE" smtClean="0"/>
              <a:t>  against  ONE </a:t>
            </a:r>
            <a:r>
              <a:rPr lang="de-DE" smtClean="0">
                <a:solidFill>
                  <a:srgbClr val="0070C0"/>
                </a:solidFill>
              </a:rPr>
              <a:t>constraint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443711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Result</a:t>
            </a:r>
          </a:p>
          <a:p>
            <a:r>
              <a:rPr lang="de-DE" smtClean="0"/>
              <a:t>. 	Conforms 			(boolean)</a:t>
            </a:r>
          </a:p>
          <a:p>
            <a:r>
              <a:rPr lang="de-DE" smtClean="0"/>
              <a:t>. 	ResourceIRI			(file path)</a:t>
            </a:r>
          </a:p>
          <a:p>
            <a:r>
              <a:rPr lang="de-DE" smtClean="0"/>
              <a:t>. 	ConstraintComponentIRI		(identifies semantics)</a:t>
            </a:r>
          </a:p>
          <a:p>
            <a:r>
              <a:rPr lang="de-DE" smtClean="0"/>
              <a:t>. 	ConstraintParameters		(name-value pairs)</a:t>
            </a:r>
          </a:p>
          <a:p>
            <a:r>
              <a:rPr lang="de-DE" smtClean="0"/>
              <a:t>. 	Details				(name-value pairs)</a:t>
            </a:r>
            <a:endParaRPr lang="de-DE"/>
          </a:p>
        </p:txBody>
      </p:sp>
      <p:sp>
        <p:nvSpPr>
          <p:cNvPr id="9" name="Rounded Rectangle 8"/>
          <p:cNvSpPr/>
          <p:nvPr/>
        </p:nvSpPr>
        <p:spPr bwMode="auto">
          <a:xfrm>
            <a:off x="1388691" y="3428999"/>
            <a:ext cx="2516393" cy="464641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457361" y="3429000"/>
            <a:ext cx="2700000" cy="464641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068580" y="3007585"/>
            <a:ext cx="7463860" cy="1141885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517172" y="3109596"/>
            <a:ext cx="360000" cy="3600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3905084" y="3300229"/>
            <a:ext cx="630000" cy="180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 flipV="1">
            <a:off x="4860032" y="3295617"/>
            <a:ext cx="630000" cy="180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5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70C0"/>
                </a:solidFill>
              </a:rPr>
              <a:t>Pouring waters </a:t>
            </a:r>
            <a:r>
              <a:rPr lang="de-DE" smtClean="0">
                <a:solidFill>
                  <a:srgbClr val="0070C0"/>
                </a:solidFill>
              </a:rPr>
              <a:t>of validity</a:t>
            </a:r>
            <a:endParaRPr lang="de-DE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809124"/>
            <a:ext cx="8640000" cy="8602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2" y="1437475"/>
            <a:ext cx="864000" cy="7673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96" y="2306050"/>
            <a:ext cx="8640000" cy="8349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07" y="4077072"/>
            <a:ext cx="8640000" cy="7831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37475"/>
            <a:ext cx="864000" cy="767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65667"/>
            <a:ext cx="864000" cy="7673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62" y="3165667"/>
            <a:ext cx="864000" cy="7673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51" y="3181077"/>
            <a:ext cx="864000" cy="7673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68" y="3181077"/>
            <a:ext cx="864000" cy="76738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88" y="3165667"/>
            <a:ext cx="864000" cy="76738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14" y="3165667"/>
            <a:ext cx="864000" cy="76738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1168"/>
            <a:ext cx="864000" cy="76738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62" y="4941168"/>
            <a:ext cx="864000" cy="76738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51" y="4941168"/>
            <a:ext cx="864000" cy="76738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68" y="4941168"/>
            <a:ext cx="864000" cy="76738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88" y="4941168"/>
            <a:ext cx="864000" cy="76738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14" y="4941168"/>
            <a:ext cx="864000" cy="76738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10" y="4941168"/>
            <a:ext cx="864000" cy="76738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36" y="4941168"/>
            <a:ext cx="864000" cy="7673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25" y="4941168"/>
            <a:ext cx="864000" cy="76738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42" y="4941168"/>
            <a:ext cx="864000" cy="76738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62" y="4941168"/>
            <a:ext cx="864000" cy="76738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88" y="4941168"/>
            <a:ext cx="864000" cy="76738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865" y="4941168"/>
            <a:ext cx="864000" cy="767389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 bwMode="auto">
          <a:xfrm>
            <a:off x="280634" y="2842303"/>
            <a:ext cx="900000" cy="240340"/>
          </a:xfrm>
          <a:prstGeom prst="roundRect">
            <a:avLst/>
          </a:prstGeom>
          <a:solidFill>
            <a:srgbClr val="0070C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865522" y="4340788"/>
            <a:ext cx="1620000" cy="240340"/>
          </a:xfrm>
          <a:prstGeom prst="roundRect">
            <a:avLst/>
          </a:prstGeom>
          <a:solidFill>
            <a:srgbClr val="0070C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519952" y="6357012"/>
            <a:ext cx="1188000" cy="240340"/>
          </a:xfrm>
          <a:prstGeom prst="roundRect">
            <a:avLst/>
          </a:prstGeom>
          <a:solidFill>
            <a:srgbClr val="0070C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smtClean="0">
                <a:latin typeface="Bradley Hand ITC" panose="03070402050302030203" pitchFamily="66" charset="0"/>
              </a:rPr>
              <a:t>A check is always</a:t>
            </a:r>
            <a:br>
              <a:rPr lang="de-DE" sz="4000" smtClean="0">
                <a:latin typeface="Bradley Hand ITC" panose="03070402050302030203" pitchFamily="66" charset="0"/>
              </a:rPr>
            </a:br>
            <a:r>
              <a:rPr lang="de-DE" sz="4000" smtClean="0">
                <a:latin typeface="Bradley Hand ITC" panose="03070402050302030203" pitchFamily="66" charset="0"/>
              </a:rPr>
              <a:t>     a check against a </a:t>
            </a:r>
            <a:r>
              <a:rPr lang="de-DE" sz="4000" smtClean="0">
                <a:solidFill>
                  <a:srgbClr val="0070C0"/>
                </a:solidFill>
                <a:latin typeface="Bradley Hand ITC" panose="03070402050302030203" pitchFamily="66" charset="0"/>
              </a:rPr>
              <a:t>constraint !</a:t>
            </a:r>
            <a:endParaRPr lang="de-DE" sz="400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795320" cy="4411662"/>
          </a:xfrm>
          <a:ln>
            <a:noFill/>
          </a:ln>
        </p:spPr>
        <p:txBody>
          <a:bodyPr/>
          <a:lstStyle/>
          <a:p>
            <a:r>
              <a:rPr lang="de-DE" smtClean="0"/>
              <a:t>Constraint declaration</a:t>
            </a:r>
          </a:p>
          <a:p>
            <a:pPr lvl="1"/>
            <a:r>
              <a:rPr lang="de-DE" smtClean="0"/>
              <a:t>Identifies a constraint component</a:t>
            </a:r>
          </a:p>
          <a:p>
            <a:pPr lvl="1"/>
            <a:r>
              <a:rPr lang="de-DE" smtClean="0"/>
              <a:t>Supplies parameter values</a:t>
            </a:r>
          </a:p>
          <a:p>
            <a:pPr marL="693737" lvl="2" indent="0">
              <a:buNone/>
            </a:pPr>
            <a:endParaRPr lang="de-DE" smtClean="0"/>
          </a:p>
          <a:p>
            <a:r>
              <a:rPr lang="de-DE" smtClean="0"/>
              <a:t>What is checked? </a:t>
            </a:r>
          </a:p>
          <a:p>
            <a:pPr lvl="1"/>
            <a:r>
              <a:rPr lang="de-DE">
                <a:solidFill>
                  <a:srgbClr val="0070C0"/>
                </a:solidFill>
              </a:rPr>
              <a:t>resource </a:t>
            </a:r>
            <a:r>
              <a:rPr lang="de-DE" b="1">
                <a:solidFill>
                  <a:srgbClr val="0070C0"/>
                </a:solidFill>
              </a:rPr>
              <a:t>property</a:t>
            </a:r>
            <a:r>
              <a:rPr lang="de-DE">
                <a:solidFill>
                  <a:srgbClr val="0070C0"/>
                </a:solidFill>
              </a:rPr>
              <a:t>	</a:t>
            </a:r>
            <a:endParaRPr lang="de-DE" smtClean="0">
              <a:solidFill>
                <a:srgbClr val="0070C0"/>
              </a:solidFill>
            </a:endParaRPr>
          </a:p>
          <a:p>
            <a:pPr marL="344487" lvl="1" indent="0">
              <a:buNone/>
            </a:pPr>
            <a:r>
              <a:rPr lang="de-DE"/>
              <a:t>	</a:t>
            </a:r>
            <a:r>
              <a:rPr lang="de-DE" sz="2400" smtClean="0"/>
              <a:t>intrinsic </a:t>
            </a:r>
            <a:r>
              <a:rPr lang="de-DE" sz="2400"/>
              <a:t>–  e.g. "</a:t>
            </a:r>
            <a:r>
              <a:rPr lang="de-DE" sz="2400" smtClean="0"/>
              <a:t>LastModified" , "FileSize", "Mediatype" </a:t>
            </a:r>
            <a:endParaRPr lang="de-DE" sz="2400"/>
          </a:p>
          <a:p>
            <a:pPr lvl="1"/>
            <a:r>
              <a:rPr lang="de-DE" smtClean="0">
                <a:solidFill>
                  <a:srgbClr val="0070C0"/>
                </a:solidFill>
              </a:rPr>
              <a:t>resource </a:t>
            </a:r>
            <a:r>
              <a:rPr lang="de-DE" b="1" smtClean="0">
                <a:solidFill>
                  <a:srgbClr val="0070C0"/>
                </a:solidFill>
              </a:rPr>
              <a:t>value</a:t>
            </a:r>
            <a:r>
              <a:rPr lang="de-DE" smtClean="0">
                <a:solidFill>
                  <a:srgbClr val="0070C0"/>
                </a:solidFill>
              </a:rPr>
              <a:t>	</a:t>
            </a:r>
          </a:p>
          <a:p>
            <a:pPr marL="344487" lvl="1" indent="0">
              <a:buNone/>
            </a:pPr>
            <a:r>
              <a:rPr lang="de-DE"/>
              <a:t>	</a:t>
            </a:r>
            <a:r>
              <a:rPr lang="de-DE" sz="2400" smtClean="0"/>
              <a:t>extrinsic – obtained from arbitrary </a:t>
            </a:r>
            <a:r>
              <a:rPr lang="de-DE" sz="2400" b="1" i="1" smtClean="0"/>
              <a:t>expression</a:t>
            </a:r>
            <a:endParaRPr lang="de-DE" sz="2400" smtClean="0"/>
          </a:p>
          <a:p>
            <a:pPr marL="693737" lvl="2" indent="0">
              <a:buNone/>
            </a:pPr>
            <a:r>
              <a:rPr lang="de-DE" sz="2400"/>
              <a:t>		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30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What a constraint perceives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sp>
        <p:nvSpPr>
          <p:cNvPr id="7" name="Oval 6"/>
          <p:cNvSpPr/>
          <p:nvPr/>
        </p:nvSpPr>
        <p:spPr bwMode="auto">
          <a:xfrm>
            <a:off x="3329100" y="2933019"/>
            <a:ext cx="1800000" cy="180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53279" y="3202343"/>
            <a:ext cx="216000" cy="216000"/>
          </a:xfrm>
          <a:prstGeom prst="ellipse">
            <a:avLst/>
          </a:prstGeom>
          <a:solidFill>
            <a:srgbClr val="0070C0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09263" y="3407908"/>
            <a:ext cx="216000" cy="216000"/>
          </a:xfrm>
          <a:prstGeom prst="ellipse">
            <a:avLst/>
          </a:prstGeom>
          <a:solidFill>
            <a:srgbClr val="0070C0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37255" y="3645024"/>
            <a:ext cx="216000" cy="216000"/>
          </a:xfrm>
          <a:prstGeom prst="ellipse">
            <a:avLst/>
          </a:prstGeom>
          <a:solidFill>
            <a:srgbClr val="0070C0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358545" y="3914537"/>
            <a:ext cx="216000" cy="216000"/>
          </a:xfrm>
          <a:prstGeom prst="ellipse">
            <a:avLst/>
          </a:prstGeom>
          <a:solidFill>
            <a:srgbClr val="0070C0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463886" y="4152199"/>
            <a:ext cx="216000" cy="216000"/>
          </a:xfrm>
          <a:prstGeom prst="ellipse">
            <a:avLst/>
          </a:prstGeom>
          <a:solidFill>
            <a:srgbClr val="0070C0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635896" y="4343862"/>
            <a:ext cx="216000" cy="216000"/>
          </a:xfrm>
          <a:prstGeom prst="ellipse">
            <a:avLst/>
          </a:prstGeom>
          <a:solidFill>
            <a:srgbClr val="0070C0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 flipV="1">
            <a:off x="4860032" y="2987112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urved Connector 16"/>
          <p:cNvCxnSpPr/>
          <p:nvPr/>
        </p:nvCxnSpPr>
        <p:spPr bwMode="auto">
          <a:xfrm flipV="1">
            <a:off x="4973737" y="3139512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urved Connector 17"/>
          <p:cNvCxnSpPr/>
          <p:nvPr/>
        </p:nvCxnSpPr>
        <p:spPr bwMode="auto">
          <a:xfrm flipV="1">
            <a:off x="5076056" y="3291912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/>
          <p:nvPr/>
        </p:nvCxnSpPr>
        <p:spPr bwMode="auto">
          <a:xfrm flipV="1">
            <a:off x="5126798" y="3444312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urved Connector 19"/>
          <p:cNvCxnSpPr/>
          <p:nvPr/>
        </p:nvCxnSpPr>
        <p:spPr bwMode="auto">
          <a:xfrm flipV="1">
            <a:off x="5137431" y="3596712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/>
          <p:nvPr/>
        </p:nvCxnSpPr>
        <p:spPr bwMode="auto">
          <a:xfrm flipV="1">
            <a:off x="5126798" y="3749112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urved Connector 21"/>
          <p:cNvCxnSpPr/>
          <p:nvPr/>
        </p:nvCxnSpPr>
        <p:spPr bwMode="auto">
          <a:xfrm flipV="1">
            <a:off x="5014681" y="4005857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/>
          <p:nvPr/>
        </p:nvCxnSpPr>
        <p:spPr bwMode="auto">
          <a:xfrm flipV="1">
            <a:off x="4838766" y="4293889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urved Connector 23"/>
          <p:cNvCxnSpPr/>
          <p:nvPr/>
        </p:nvCxnSpPr>
        <p:spPr bwMode="auto">
          <a:xfrm flipH="1" flipV="1">
            <a:off x="4534314" y="3068960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/>
          <p:nvPr/>
        </p:nvCxnSpPr>
        <p:spPr bwMode="auto">
          <a:xfrm flipH="1" flipV="1">
            <a:off x="4632540" y="3221360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/>
          <p:nvPr/>
        </p:nvCxnSpPr>
        <p:spPr bwMode="auto">
          <a:xfrm flipH="1" flipV="1">
            <a:off x="4665274" y="3373760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urved Connector 26"/>
          <p:cNvCxnSpPr/>
          <p:nvPr/>
        </p:nvCxnSpPr>
        <p:spPr bwMode="auto">
          <a:xfrm flipH="1" flipV="1">
            <a:off x="4705383" y="3526160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urved Connector 27"/>
          <p:cNvCxnSpPr/>
          <p:nvPr/>
        </p:nvCxnSpPr>
        <p:spPr bwMode="auto">
          <a:xfrm flipH="1" flipV="1">
            <a:off x="4705383" y="3678560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/>
          <p:nvPr/>
        </p:nvCxnSpPr>
        <p:spPr bwMode="auto">
          <a:xfrm flipH="1" flipV="1">
            <a:off x="4694750" y="3830960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urved Connector 29"/>
          <p:cNvCxnSpPr/>
          <p:nvPr/>
        </p:nvCxnSpPr>
        <p:spPr bwMode="auto">
          <a:xfrm flipH="1" flipV="1">
            <a:off x="4593266" y="4077072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/>
          <p:nvPr/>
        </p:nvCxnSpPr>
        <p:spPr bwMode="auto">
          <a:xfrm flipH="1" flipV="1">
            <a:off x="4396085" y="4314362"/>
            <a:ext cx="411617" cy="21523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899592" y="3068960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rgbClr val="0070C0"/>
                </a:solidFill>
              </a:rPr>
              <a:t>Resource properties</a:t>
            </a:r>
          </a:p>
          <a:p>
            <a:r>
              <a:rPr lang="de-DE" b="0" smtClean="0">
                <a:solidFill>
                  <a:srgbClr val="0070C0"/>
                </a:solidFill>
              </a:rPr>
              <a:t>- </a:t>
            </a:r>
            <a:r>
              <a:rPr lang="de-DE" b="0" smtClean="0">
                <a:solidFill>
                  <a:srgbClr val="0070C0"/>
                </a:solidFill>
              </a:rPr>
              <a:t>predefined</a:t>
            </a:r>
            <a:endParaRPr lang="de-DE" b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9514" y="3079593"/>
            <a:ext cx="306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rgbClr val="0070C0"/>
                </a:solidFill>
              </a:rPr>
              <a:t>Resource values</a:t>
            </a:r>
          </a:p>
          <a:p>
            <a:pPr marL="285750" indent="-285750">
              <a:buFontTx/>
              <a:buChar char="-"/>
            </a:pPr>
            <a:r>
              <a:rPr lang="de-DE" b="0" smtClean="0">
                <a:solidFill>
                  <a:srgbClr val="0070C0"/>
                </a:solidFill>
              </a:rPr>
              <a:t>expression </a:t>
            </a:r>
            <a:r>
              <a:rPr lang="de-DE" b="0" smtClean="0">
                <a:solidFill>
                  <a:srgbClr val="0070C0"/>
                </a:solidFill>
              </a:rPr>
              <a:t>defined</a:t>
            </a:r>
          </a:p>
          <a:p>
            <a:pPr marL="285750" indent="-285750">
              <a:buFontTx/>
              <a:buChar char="-"/>
            </a:pPr>
            <a:r>
              <a:rPr lang="de-DE" b="0" smtClean="0">
                <a:solidFill>
                  <a:srgbClr val="0070C0"/>
                </a:solidFill>
              </a:rPr>
              <a:t>may reflect content</a:t>
            </a:r>
          </a:p>
          <a:p>
            <a:pPr marL="285750" indent="-285750">
              <a:buFontTx/>
              <a:buChar char="-"/>
            </a:pPr>
            <a:r>
              <a:rPr lang="de-DE" b="0" smtClean="0">
                <a:solidFill>
                  <a:srgbClr val="0070C0"/>
                </a:solidFill>
              </a:rPr>
              <a:t>may reflect surroundings </a:t>
            </a:r>
            <a:endParaRPr lang="de-DE" b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5896" y="479715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Resource</a:t>
            </a:r>
            <a:endParaRPr lang="de-DE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507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70C0"/>
                </a:solidFill>
              </a:rPr>
              <a:t>Constraint</a:t>
            </a:r>
            <a:endParaRPr lang="de-DE" sz="2400" b="0">
              <a:solidFill>
                <a:srgbClr val="0070C0"/>
              </a:solidFill>
            </a:endParaRPr>
          </a:p>
        </p:txBody>
      </p:sp>
      <p:sp>
        <p:nvSpPr>
          <p:cNvPr id="37" name="Bent Arrow 36"/>
          <p:cNvSpPr/>
          <p:nvPr/>
        </p:nvSpPr>
        <p:spPr bwMode="auto">
          <a:xfrm rot="16200000" flipH="1">
            <a:off x="2205848" y="1950495"/>
            <a:ext cx="917122" cy="1345643"/>
          </a:xfrm>
          <a:prstGeom prst="bentArrow">
            <a:avLst>
              <a:gd name="adj1" fmla="val 8769"/>
              <a:gd name="adj2" fmla="val 16384"/>
              <a:gd name="adj3" fmla="val 25000"/>
              <a:gd name="adj4" fmla="val 61088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Bent Arrow 37"/>
          <p:cNvSpPr/>
          <p:nvPr/>
        </p:nvSpPr>
        <p:spPr bwMode="auto">
          <a:xfrm rot="5400000">
            <a:off x="5291559" y="1956420"/>
            <a:ext cx="917122" cy="1345643"/>
          </a:xfrm>
          <a:prstGeom prst="bentArrow">
            <a:avLst>
              <a:gd name="adj1" fmla="val 8769"/>
              <a:gd name="adj2" fmla="val 16384"/>
              <a:gd name="adj3" fmla="val 25000"/>
              <a:gd name="adj4" fmla="val 61088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Example resource values</a:t>
            </a:r>
            <a:endParaRPr lang="de-DE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378485"/>
              </p:ext>
            </p:extLst>
          </p:nvPr>
        </p:nvGraphicFramePr>
        <p:xfrm>
          <a:off x="38209" y="1700808"/>
          <a:ext cx="907029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751"/>
                <a:gridCol w="1518513"/>
                <a:gridCol w="337803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Expression</a:t>
                      </a:r>
                      <a:endParaRPr lang="de-DE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Expression lang</a:t>
                      </a:r>
                      <a:endParaRPr lang="de-DE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Meaning</a:t>
                      </a:r>
                      <a:endParaRPr lang="de-DE"/>
                    </a:p>
                  </a:txBody>
                  <a:tcPr>
                    <a:solidFill>
                      <a:srgbClr val="00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count(airport)</a:t>
                      </a:r>
                      <a:endParaRPr lang="de-D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XPath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# airport elements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exists(//airport)</a:t>
                      </a:r>
                      <a:endParaRPr lang="de-D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Flag – with airport elements?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//airport[@href and *]</a:t>
                      </a:r>
                      <a:endParaRPr lang="de-D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XPath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Selected airport elements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//airport/@href</a:t>
                      </a:r>
                    </a:p>
                    <a:p>
                      <a:r>
                        <a:rPr lang="de-DE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/resolve-uri(., ..)/doc(.)</a:t>
                      </a:r>
                      <a:endParaRPr lang="de-D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XPath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Documents</a:t>
                      </a:r>
                      <a:r>
                        <a:rPr lang="de-DE" baseline="0" smtClean="0"/>
                        <a:t> obtained resolving </a:t>
                      </a:r>
                      <a:r>
                        <a:rPr lang="de-DE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de-DE" baseline="0" smtClean="0"/>
                        <a:t> links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.\\*.json</a:t>
                      </a:r>
                      <a:endParaRPr lang="de-D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foxpath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File system paths of JSON files in the context folder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..\\*.json</a:t>
                      </a:r>
                      <a:endParaRPr lang="de-D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foxpath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File paths of JSON files in a  context-sibling folder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*.csv\csv-doc(., ',', 'yes')</a:t>
                      </a:r>
                    </a:p>
                    <a:p>
                      <a:r>
                        <a:rPr lang="de-DE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//Term =&gt; distinct-values()</a:t>
                      </a:r>
                      <a:endParaRPr lang="de-D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foxpath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Distinct values</a:t>
                      </a:r>
                      <a:r>
                        <a:rPr lang="de-DE" baseline="0" smtClean="0"/>
                        <a:t> extracted from </a:t>
                      </a:r>
                      <a:r>
                        <a:rPr lang="de-DE" smtClean="0"/>
                        <a:t>CSV </a:t>
                      </a:r>
                      <a:r>
                        <a:rPr lang="de-DE" baseline="0" smtClean="0"/>
                        <a:t>files in the current folder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..\\*.htm?[html-doc(.)</a:t>
                      </a:r>
                    </a:p>
                    <a:p>
                      <a:r>
                        <a:rPr lang="de-DE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//@href[contains(.,'niem'‚)]]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foxpath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File </a:t>
                      </a:r>
                      <a:r>
                        <a:rPr lang="de-DE" baseline="0" smtClean="0"/>
                        <a:t>paths of HTML files referencing NIEM sites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339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Constraining resource values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00733" y="1484784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smtClean="0">
                <a:solidFill>
                  <a:srgbClr val="0070C0"/>
                </a:solidFill>
              </a:rPr>
              <a:t>Constraint</a:t>
            </a:r>
            <a:endParaRPr lang="de-DE" sz="280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3501008"/>
            <a:ext cx="296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smtClean="0">
                <a:solidFill>
                  <a:srgbClr val="CC6600"/>
                </a:solidFill>
              </a:rPr>
              <a:t>Validation result</a:t>
            </a:r>
            <a:endParaRPr lang="de-DE" sz="2800">
              <a:solidFill>
                <a:srgbClr val="CC66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9144000" cy="11308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010699"/>
            <a:ext cx="7344816" cy="2730669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 bwMode="auto">
          <a:xfrm>
            <a:off x="555680" y="2273455"/>
            <a:ext cx="3944312" cy="54758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Greenfox: definition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821" y="2132856"/>
            <a:ext cx="78790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smtClean="0">
                <a:solidFill>
                  <a:srgbClr val="006600"/>
                </a:solidFill>
              </a:rPr>
              <a:t>Greenfox</a:t>
            </a:r>
            <a:r>
              <a:rPr lang="de-DE" sz="2800" smtClean="0"/>
              <a:t> is a language for validating </a:t>
            </a:r>
          </a:p>
          <a:p>
            <a:r>
              <a:rPr lang="de-DE" sz="2800" smtClean="0"/>
              <a:t>file system trees* against a set of conditions.</a:t>
            </a:r>
          </a:p>
          <a:p>
            <a:endParaRPr lang="de-DE" sz="2800"/>
          </a:p>
          <a:p>
            <a:endParaRPr lang="de-DE" sz="2800" smtClean="0"/>
          </a:p>
          <a:p>
            <a:r>
              <a:rPr lang="de-DE" sz="2000" b="0" i="1" smtClean="0"/>
              <a:t>*[</a:t>
            </a:r>
          </a:p>
          <a:p>
            <a:r>
              <a:rPr lang="de-DE" sz="2000" b="0" i="1"/>
              <a:t> </a:t>
            </a:r>
            <a:r>
              <a:rPr lang="de-DE" sz="2000" b="0" i="1" smtClean="0"/>
              <a:t>                                </a:t>
            </a:r>
            <a:r>
              <a:rPr lang="de-DE" sz="2000" b="0" i="1" smtClean="0"/>
              <a:t>file </a:t>
            </a:r>
            <a:r>
              <a:rPr lang="de-DE" sz="2000" b="0" i="1" smtClean="0"/>
              <a:t>system tree =  </a:t>
            </a:r>
          </a:p>
          <a:p>
            <a:r>
              <a:rPr lang="de-DE" sz="2000" b="0" i="1" smtClean="0"/>
              <a:t>   </a:t>
            </a:r>
            <a:r>
              <a:rPr lang="de-DE" sz="2000" b="0" i="1" smtClean="0"/>
              <a:t>a </a:t>
            </a:r>
            <a:r>
              <a:rPr lang="de-DE" sz="2000" b="0" i="1" smtClean="0"/>
              <a:t>folder + </a:t>
            </a:r>
            <a:r>
              <a:rPr lang="de-DE" sz="2000" b="0" i="1" smtClean="0"/>
              <a:t>all folders </a:t>
            </a:r>
            <a:r>
              <a:rPr lang="de-DE" sz="2000" b="0" i="1" smtClean="0"/>
              <a:t>and files directly or indirectly </a:t>
            </a:r>
            <a:r>
              <a:rPr lang="de-DE" sz="2000" b="0" i="1" smtClean="0"/>
              <a:t>contained</a:t>
            </a:r>
          </a:p>
          <a:p>
            <a:r>
              <a:rPr lang="de-DE" sz="2000" b="0" i="1" smtClean="0"/>
              <a:t>  ]</a:t>
            </a:r>
            <a:endParaRPr lang="de-DE" sz="2000" b="0" i="1"/>
          </a:p>
        </p:txBody>
      </p:sp>
    </p:spTree>
    <p:extLst>
      <p:ext uri="{BB962C8B-B14F-4D97-AF65-F5344CB8AC3E}">
        <p14:creationId xmlns:p14="http://schemas.microsoft.com/office/powerpoint/2010/main" val="2241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Folder </a:t>
            </a:r>
            <a:r>
              <a:rPr lang="de-DE" i="1" smtClean="0">
                <a:solidFill>
                  <a:srgbClr val="0070C0"/>
                </a:solidFill>
              </a:rPr>
              <a:t>resource values </a:t>
            </a:r>
            <a:br>
              <a:rPr lang="de-DE" i="1" smtClean="0">
                <a:solidFill>
                  <a:srgbClr val="0070C0"/>
                </a:solidFill>
              </a:rPr>
            </a:br>
            <a:r>
              <a:rPr lang="de-DE"/>
              <a:t> </a:t>
            </a:r>
            <a:r>
              <a:rPr lang="de-DE" smtClean="0"/>
              <a:t>  using foxpath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925538"/>
            <a:ext cx="7810500" cy="40957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 bwMode="auto">
          <a:xfrm>
            <a:off x="893164" y="2287835"/>
            <a:ext cx="828000" cy="247593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957560" y="2852936"/>
            <a:ext cx="4054600" cy="360040"/>
          </a:xfrm>
          <a:prstGeom prst="wedgeRoundRectCallout">
            <a:avLst>
              <a:gd name="adj1" fmla="val 45875"/>
              <a:gd name="adj2" fmla="val -481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value </a:t>
            </a: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empty files</a:t>
            </a: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957560" y="3810306"/>
            <a:ext cx="4054600" cy="360040"/>
          </a:xfrm>
          <a:prstGeom prst="wedgeRoundRectCallout">
            <a:avLst>
              <a:gd name="adj1" fmla="val 44039"/>
              <a:gd name="adj2" fmla="val 10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value </a:t>
            </a: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ill-formed XML</a:t>
            </a: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957560" y="4746410"/>
            <a:ext cx="4054600" cy="360040"/>
          </a:xfrm>
          <a:prstGeom prst="wedgeRoundRectCallout">
            <a:avLst>
              <a:gd name="adj1" fmla="val 44039"/>
              <a:gd name="adj2" fmla="val -284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value </a:t>
            </a: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ill-formed JSON</a:t>
            </a: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File </a:t>
            </a:r>
            <a:r>
              <a:rPr lang="de-DE" i="1" smtClean="0">
                <a:solidFill>
                  <a:srgbClr val="0070C0"/>
                </a:solidFill>
              </a:rPr>
              <a:t>resource values </a:t>
            </a:r>
            <a:br>
              <a:rPr lang="de-DE" i="1" smtClean="0">
                <a:solidFill>
                  <a:srgbClr val="0070C0"/>
                </a:solidFill>
              </a:rPr>
            </a:br>
            <a:r>
              <a:rPr lang="de-DE"/>
              <a:t> </a:t>
            </a:r>
            <a:r>
              <a:rPr lang="de-DE" smtClean="0"/>
              <a:t>  using foxpath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144"/>
            <a:ext cx="9144000" cy="384613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 bwMode="auto">
          <a:xfrm>
            <a:off x="1152512" y="4026212"/>
            <a:ext cx="7956000" cy="62692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716016" y="2780928"/>
            <a:ext cx="4414640" cy="653052"/>
          </a:xfrm>
          <a:prstGeom prst="wedgeRoundRectCallout">
            <a:avLst>
              <a:gd name="adj1" fmla="val 42303"/>
              <a:gd name="adj2" fmla="val 13826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value </a:t>
            </a: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expected return code</a:t>
            </a:r>
            <a:r>
              <a: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/>
              <a:t> </a:t>
            </a:r>
            <a:r>
              <a:rPr lang="de-DE" smtClean="0"/>
              <a:t>         </a:t>
            </a:r>
            <a:r>
              <a: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fetched from a distant CSV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4975" y="2440061"/>
            <a:ext cx="576000" cy="247593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Exploring files with </a:t>
            </a:r>
            <a:br>
              <a:rPr lang="de-DE" smtClean="0"/>
            </a:br>
            <a:r>
              <a:rPr lang="de-DE"/>
              <a:t> </a:t>
            </a:r>
            <a:r>
              <a:rPr lang="de-DE" smtClean="0"/>
              <a:t>  shifting focus nodes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525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User-defined constraints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961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Unification of mediatypes –   </a:t>
            </a:r>
            <a:br>
              <a:rPr lang="de-DE" smtClean="0"/>
            </a:br>
            <a:r>
              <a:rPr lang="de-DE"/>
              <a:t> </a:t>
            </a:r>
            <a:r>
              <a:rPr lang="de-DE" smtClean="0"/>
              <a:t>         XDM node trees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XDM node trees supported for </a:t>
            </a:r>
          </a:p>
          <a:p>
            <a:pPr lvl="1"/>
            <a:r>
              <a:rPr lang="de-DE" smtClean="0"/>
              <a:t>XML</a:t>
            </a:r>
          </a:p>
          <a:p>
            <a:pPr lvl="1"/>
            <a:r>
              <a:rPr lang="de-DE" smtClean="0"/>
              <a:t>JSON		foxpath function: json-doc()</a:t>
            </a:r>
          </a:p>
          <a:p>
            <a:pPr lvl="1"/>
            <a:r>
              <a:rPr lang="de-DE" smtClean="0"/>
              <a:t>HTML		foxpath function: html-doc()</a:t>
            </a:r>
          </a:p>
          <a:p>
            <a:pPr lvl="1"/>
            <a:r>
              <a:rPr lang="de-DE" smtClean="0"/>
              <a:t>CSV		foxpath function: csvdoc()</a:t>
            </a:r>
          </a:p>
          <a:p>
            <a:r>
              <a:rPr lang="de-DE" smtClean="0"/>
              <a:t>File shape attributes inform the processor</a:t>
            </a:r>
          </a:p>
          <a:p>
            <a:pPr lvl="1"/>
            <a:r>
              <a:rPr lang="de-DE" smtClean="0"/>
              <a:t>mediatype="json|html|csv|xml-or-json„</a:t>
            </a:r>
          </a:p>
          <a:p>
            <a:pPr lvl="1"/>
            <a:r>
              <a:rPr lang="de-DE" smtClean="0"/>
              <a:t>csv.separator="|"</a:t>
            </a:r>
          </a:p>
          <a:p>
            <a:pPr lvl="1"/>
            <a:r>
              <a:rPr lang="de-DE" smtClean="0"/>
              <a:t>csv.withHeader= "yes"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130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Validating JSON contents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27212"/>
            <a:ext cx="8915400" cy="46101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806382" y="2708944"/>
            <a:ext cx="540000" cy="216000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358330" y="2984740"/>
            <a:ext cx="2061541" cy="22823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011611" y="3550171"/>
            <a:ext cx="2052000" cy="22823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030454" y="4928956"/>
            <a:ext cx="3024000" cy="22823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Validating CSV contents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556792"/>
            <a:ext cx="8505825" cy="51911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944611" y="2658178"/>
            <a:ext cx="576000" cy="216000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549724" y="2952841"/>
            <a:ext cx="1908000" cy="22823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563888" y="2952841"/>
            <a:ext cx="2664000" cy="22823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55627" y="3507639"/>
            <a:ext cx="2232000" cy="22823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Extensibility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New Constraint components</a:t>
            </a:r>
          </a:p>
          <a:p>
            <a:pPr lvl="1"/>
            <a:r>
              <a:rPr lang="de-DE" smtClean="0"/>
              <a:t>Core</a:t>
            </a:r>
          </a:p>
          <a:p>
            <a:pPr lvl="1"/>
            <a:r>
              <a:rPr lang="de-DE" smtClean="0"/>
              <a:t>User-defined</a:t>
            </a:r>
          </a:p>
          <a:p>
            <a:endParaRPr lang="de-DE"/>
          </a:p>
          <a:p>
            <a:r>
              <a:rPr lang="de-DE" smtClean="0"/>
              <a:t>New Resource value mappers</a:t>
            </a:r>
          </a:p>
          <a:p>
            <a:pPr lvl="1"/>
            <a:r>
              <a:rPr lang="de-DE" smtClean="0"/>
              <a:t>SPARQL ?</a:t>
            </a:r>
          </a:p>
          <a:p>
            <a:pPr lvl="1"/>
            <a:r>
              <a:rPr lang="de-DE" smtClean="0"/>
              <a:t>Python ?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41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...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96" y="1075784"/>
            <a:ext cx="5334000" cy="47294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2133" y="256490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 smtClean="0">
                <a:solidFill>
                  <a:schemeClr val="bg1">
                    <a:lumMod val="95000"/>
                  </a:schemeClr>
                </a:solidFill>
              </a:rPr>
              <a:t>XML</a:t>
            </a:r>
            <a:endParaRPr lang="de-DE" sz="24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9559" y="34713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 smtClean="0">
                <a:solidFill>
                  <a:schemeClr val="bg1">
                    <a:lumMod val="95000"/>
                  </a:schemeClr>
                </a:solidFill>
              </a:rPr>
              <a:t>RDF</a:t>
            </a:r>
            <a:endParaRPr lang="de-DE" sz="24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229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Validating HTML contents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29</a:t>
            </a:fld>
            <a:endParaRPr lang="de-D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408526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611624" y="2884835"/>
            <a:ext cx="540000" cy="216000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File system validation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Why?</a:t>
            </a:r>
          </a:p>
          <a:p>
            <a:r>
              <a:rPr lang="de-DE" smtClean="0"/>
              <a:t>What, precisely?</a:t>
            </a:r>
          </a:p>
          <a:p>
            <a:r>
              <a:rPr lang="de-DE" smtClean="0"/>
              <a:t>How?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002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Unification of navigation –   </a:t>
            </a:r>
            <a:br>
              <a:rPr lang="de-DE" smtClean="0"/>
            </a:br>
            <a:r>
              <a:rPr lang="de-DE"/>
              <a:t> </a:t>
            </a:r>
            <a:r>
              <a:rPr lang="de-DE" smtClean="0"/>
              <a:t>         f o x p a t h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825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ABCDEF</a:t>
            </a:r>
            <a:r>
              <a:rPr lang="de-DE" smtClean="0">
                <a:solidFill>
                  <a:srgbClr val="006600"/>
                </a:solidFill>
              </a:rPr>
              <a:t>G</a:t>
            </a:r>
            <a:r>
              <a:rPr lang="de-DE" sz="2000" smtClean="0">
                <a:solidFill>
                  <a:srgbClr val="006600"/>
                </a:solidFill>
              </a:rPr>
              <a:t>reenfox</a:t>
            </a:r>
            <a:endParaRPr lang="de-DE" sz="200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mtClean="0"/>
              <a:t>   A – </a:t>
            </a:r>
            <a:r>
              <a:rPr lang="de-DE" smtClean="0">
                <a:solidFill>
                  <a:srgbClr val="CC6600"/>
                </a:solidFill>
              </a:rPr>
              <a:t>XML</a:t>
            </a:r>
            <a:r>
              <a:rPr lang="de-DE" smtClean="0"/>
              <a:t> datamodel 	(XDM)</a:t>
            </a:r>
          </a:p>
          <a:p>
            <a:r>
              <a:rPr lang="de-DE" smtClean="0"/>
              <a:t>+ B – </a:t>
            </a:r>
            <a:r>
              <a:rPr lang="de-DE" smtClean="0">
                <a:solidFill>
                  <a:srgbClr val="CC6600"/>
                </a:solidFill>
              </a:rPr>
              <a:t>XML</a:t>
            </a:r>
            <a:r>
              <a:rPr lang="de-DE" smtClean="0"/>
              <a:t> technology 	(XPath, XQuery)</a:t>
            </a:r>
          </a:p>
          <a:p>
            <a:r>
              <a:rPr lang="de-DE" smtClean="0"/>
              <a:t>+ C – </a:t>
            </a:r>
            <a:r>
              <a:rPr lang="de-DE" smtClean="0">
                <a:solidFill>
                  <a:srgbClr val="CC6600"/>
                </a:solidFill>
              </a:rPr>
              <a:t>XML</a:t>
            </a:r>
            <a:r>
              <a:rPr lang="de-DE" smtClean="0"/>
              <a:t> technology-extrapolated (foxpath)</a:t>
            </a:r>
          </a:p>
          <a:p>
            <a:r>
              <a:rPr lang="de-DE" smtClean="0"/>
              <a:t>+ D – </a:t>
            </a:r>
            <a:r>
              <a:rPr lang="de-DE" smtClean="0">
                <a:solidFill>
                  <a:srgbClr val="0070C0"/>
                </a:solidFill>
              </a:rPr>
              <a:t>RDF</a:t>
            </a:r>
            <a:r>
              <a:rPr lang="de-DE" smtClean="0"/>
              <a:t> datamodel</a:t>
            </a:r>
          </a:p>
          <a:p>
            <a:r>
              <a:rPr lang="de-DE" smtClean="0"/>
              <a:t>+ E – </a:t>
            </a:r>
            <a:r>
              <a:rPr lang="de-DE" smtClean="0">
                <a:solidFill>
                  <a:srgbClr val="0070C0"/>
                </a:solidFill>
              </a:rPr>
              <a:t>RDF</a:t>
            </a:r>
            <a:r>
              <a:rPr lang="de-DE" i="1" smtClean="0"/>
              <a:t> technology 	(not yet – future?)</a:t>
            </a:r>
          </a:p>
          <a:p>
            <a:r>
              <a:rPr lang="de-DE" smtClean="0"/>
              <a:t>+ F – </a:t>
            </a:r>
            <a:r>
              <a:rPr lang="de-DE" smtClean="0">
                <a:solidFill>
                  <a:srgbClr val="0070C0"/>
                </a:solidFill>
              </a:rPr>
              <a:t>RDF/SHACL</a:t>
            </a:r>
            <a:r>
              <a:rPr lang="de-DE" smtClean="0"/>
              <a:t> validation model</a:t>
            </a:r>
          </a:p>
          <a:p>
            <a:r>
              <a:rPr lang="de-DE" smtClean="0"/>
              <a:t>=</a:t>
            </a:r>
          </a:p>
          <a:p>
            <a:r>
              <a:rPr lang="de-DE" smtClean="0"/>
              <a:t>G</a:t>
            </a:r>
            <a:r>
              <a:rPr lang="de-DE" sz="2000" smtClean="0"/>
              <a:t>reenfox</a:t>
            </a:r>
            <a:endParaRPr lang="de-DE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31</a:t>
            </a:fld>
            <a:endParaRPr lang="de-DE" alt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" y="1802292"/>
            <a:ext cx="8229600" cy="1512167"/>
          </a:xfrm>
          <a:prstGeom prst="roundRect">
            <a:avLst/>
          </a:prstGeom>
          <a:noFill/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67544" y="3429000"/>
            <a:ext cx="8229600" cy="1512167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1417638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view</a:t>
            </a:r>
            <a:endParaRPr lang="de-DE" sz="2400" i="1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8058" y="4911551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Extensibility</a:t>
            </a:r>
            <a:endParaRPr lang="de-DE" sz="24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32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Constraint component</a:t>
            </a:r>
          </a:p>
          <a:p>
            <a:pPr lvl="1"/>
            <a:r>
              <a:rPr lang="de-DE"/>
              <a:t>Like a library function</a:t>
            </a:r>
          </a:p>
          <a:p>
            <a:pPr lvl="2"/>
            <a:r>
              <a:rPr lang="de-DE"/>
              <a:t>Signature</a:t>
            </a:r>
          </a:p>
          <a:p>
            <a:pPr lvl="2"/>
            <a:r>
              <a:rPr lang="de-DE"/>
              <a:t>Implementation („Validator“)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235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Example:</a:t>
            </a:r>
            <a:br>
              <a:rPr lang="de-DE" smtClean="0"/>
            </a:br>
            <a:r>
              <a:rPr lang="de-DE"/>
              <a:t> </a:t>
            </a:r>
            <a:r>
              <a:rPr lang="de-DE" smtClean="0"/>
              <a:t>  constraining folder content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628800"/>
            <a:ext cx="85820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File system validation – WHY?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mtClean="0"/>
              <a:t>Real-world systems:</a:t>
            </a:r>
          </a:p>
          <a:p>
            <a:r>
              <a:rPr lang="de-DE" smtClean="0"/>
              <a:t>   </a:t>
            </a:r>
            <a:r>
              <a:rPr lang="de-DE" b="1" smtClean="0"/>
              <a:t>If</a:t>
            </a:r>
            <a:r>
              <a:rPr lang="de-DE" smtClean="0"/>
              <a:t> reflected by file system contents </a:t>
            </a:r>
          </a:p>
          <a:p>
            <a:r>
              <a:rPr lang="de-DE" smtClean="0"/>
              <a:t>   </a:t>
            </a:r>
            <a:r>
              <a:rPr lang="de-DE" b="1" smtClean="0"/>
              <a:t>Then</a:t>
            </a:r>
            <a:r>
              <a:rPr lang="de-DE" smtClean="0"/>
              <a:t> validated by validating …</a:t>
            </a:r>
          </a:p>
          <a:p>
            <a:pPr marL="0" indent="0">
              <a:buNone/>
            </a:pPr>
            <a:r>
              <a:rPr lang="de-DE" b="1"/>
              <a:t> </a:t>
            </a:r>
            <a:r>
              <a:rPr lang="de-DE" b="1" smtClean="0"/>
              <a:t>               </a:t>
            </a:r>
            <a:r>
              <a:rPr lang="de-DE" b="1" smtClean="0">
                <a:solidFill>
                  <a:srgbClr val="006600"/>
                </a:solidFill>
              </a:rPr>
              <a:t>file system contents</a:t>
            </a:r>
            <a:endParaRPr lang="de-DE" b="1">
              <a:solidFill>
                <a:srgbClr val="006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31640" y="4005064"/>
            <a:ext cx="65453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smtClean="0">
                <a:solidFill>
                  <a:schemeClr val="bg1">
                    <a:lumMod val="50000"/>
                  </a:schemeClr>
                </a:solidFill>
              </a:rPr>
              <a:t>Perform 10000 checks …</a:t>
            </a:r>
          </a:p>
          <a:p>
            <a:r>
              <a:rPr lang="de-DE" sz="2000" smtClean="0">
                <a:solidFill>
                  <a:schemeClr val="bg1">
                    <a:lumMod val="50000"/>
                  </a:schemeClr>
                </a:solidFill>
              </a:rPr>
              <a:t>… and let each check leave a trace in the file system</a:t>
            </a:r>
          </a:p>
          <a:p>
            <a:endParaRPr lang="de-DE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de-DE" sz="2000" smtClean="0"/>
              <a:t>file / folder</a:t>
            </a:r>
            <a:r>
              <a:rPr lang="de-DE" sz="2000" smtClean="0">
                <a:solidFill>
                  <a:schemeClr val="bg1">
                    <a:lumMod val="50000"/>
                  </a:schemeClr>
                </a:solidFill>
              </a:rPr>
              <a:t> created / extended    unconditionally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de-DE" sz="2000" smtClean="0"/>
              <a:t>file / folder</a:t>
            </a:r>
            <a:r>
              <a:rPr lang="de-DE" sz="2000" smtClean="0">
                <a:solidFill>
                  <a:schemeClr val="bg1">
                    <a:lumMod val="50000"/>
                  </a:schemeClr>
                </a:solidFill>
              </a:rPr>
              <a:t> created / extended    if check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de-DE" sz="2000" smtClean="0"/>
              <a:t>file / folder</a:t>
            </a:r>
            <a:r>
              <a:rPr lang="de-DE" sz="2000" smtClean="0">
                <a:solidFill>
                  <a:schemeClr val="bg1">
                    <a:lumMod val="50000"/>
                  </a:schemeClr>
                </a:solidFill>
              </a:rPr>
              <a:t> created / extended    if check NOTOK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r>
              <a:rPr lang="de-DE" sz="2400" smtClean="0">
                <a:solidFill>
                  <a:srgbClr val="006600"/>
                </a:solidFill>
              </a:rPr>
              <a:t>=&gt; CHECK THE FILE SYSTEM CONTENT</a:t>
            </a:r>
          </a:p>
        </p:txBody>
      </p:sp>
    </p:spTree>
    <p:extLst>
      <p:ext uri="{BB962C8B-B14F-4D97-AF65-F5344CB8AC3E}">
        <p14:creationId xmlns:p14="http://schemas.microsoft.com/office/powerpoint/2010/main" val="31821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What, precisely?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70C0"/>
                </a:solidFill>
              </a:rPr>
              <a:t>Folder contents</a:t>
            </a:r>
          </a:p>
          <a:p>
            <a:r>
              <a:rPr lang="de-DE" smtClean="0">
                <a:solidFill>
                  <a:srgbClr val="0070C0"/>
                </a:solidFill>
              </a:rPr>
              <a:t>File contents</a:t>
            </a:r>
          </a:p>
          <a:p>
            <a:pPr lvl="1"/>
            <a:r>
              <a:rPr lang="de-DE" smtClean="0"/>
              <a:t>Schema-valid (XSD, JSON Schema, SHACL, …)</a:t>
            </a:r>
          </a:p>
          <a:p>
            <a:pPr lvl="1"/>
            <a:r>
              <a:rPr lang="de-DE" smtClean="0"/>
              <a:t>Rules conformant (</a:t>
            </a:r>
            <a:r>
              <a:rPr lang="de-DE" i="1" smtClean="0"/>
              <a:t>„If contains Foo, contains Bar“</a:t>
            </a:r>
            <a:r>
              <a:rPr lang="de-DE" smtClean="0"/>
              <a:t>)</a:t>
            </a:r>
          </a:p>
          <a:p>
            <a:r>
              <a:rPr lang="de-DE" smtClean="0"/>
              <a:t>Folder/file </a:t>
            </a:r>
            <a:r>
              <a:rPr lang="de-DE" smtClean="0">
                <a:solidFill>
                  <a:srgbClr val="0070C0"/>
                </a:solidFill>
              </a:rPr>
              <a:t>content dependencies</a:t>
            </a:r>
            <a:r>
              <a:rPr lang="de-DE" smtClean="0"/>
              <a:t>:</a:t>
            </a:r>
          </a:p>
          <a:p>
            <a:pPr lvl="1"/>
            <a:r>
              <a:rPr lang="de-DE" smtClean="0"/>
              <a:t>File A exists =&gt; file B exists</a:t>
            </a:r>
          </a:p>
          <a:p>
            <a:pPr lvl="1"/>
            <a:r>
              <a:rPr lang="de-DE" smtClean="0"/>
              <a:t>File A exists =&gt; file B contains Bar</a:t>
            </a:r>
          </a:p>
          <a:p>
            <a:pPr lvl="1"/>
            <a:r>
              <a:rPr lang="de-DE" smtClean="0"/>
              <a:t>File A contains Foo =&gt; file B exists</a:t>
            </a:r>
          </a:p>
          <a:p>
            <a:pPr lvl="1"/>
            <a:r>
              <a:rPr lang="de-DE" smtClean="0"/>
              <a:t>File A contains Foo =&gt; file B contains 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628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 first schema,</a:t>
            </a:r>
            <a:br>
              <a:rPr lang="de-DE" smtClean="0"/>
            </a:br>
            <a:r>
              <a:rPr lang="de-DE"/>
              <a:t> </a:t>
            </a:r>
            <a:r>
              <a:rPr lang="de-DE" smtClean="0"/>
              <a:t>  with a folder shape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12726"/>
            <a:ext cx="8477250" cy="52006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1640916" y="3861048"/>
            <a:ext cx="6675500" cy="208823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73436" y="3407733"/>
            <a:ext cx="3570772" cy="216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88056" y="2946210"/>
            <a:ext cx="594000" cy="247593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90330" y="2266239"/>
            <a:ext cx="612000" cy="216000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03746" y="1578058"/>
            <a:ext cx="828000" cy="216000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76820" y="2682292"/>
            <a:ext cx="7909980" cy="3747439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3707904" y="6173514"/>
            <a:ext cx="3168352" cy="360040"/>
          </a:xfrm>
          <a:prstGeom prst="wedgeRoundRectCallout">
            <a:avLst>
              <a:gd name="adj1" fmla="val -67964"/>
              <a:gd name="adj2" fmla="val -11229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Folder content constraints</a:t>
            </a:r>
          </a:p>
        </p:txBody>
      </p:sp>
    </p:spTree>
    <p:extLst>
      <p:ext uri="{BB962C8B-B14F-4D97-AF65-F5344CB8AC3E}">
        <p14:creationId xmlns:p14="http://schemas.microsoft.com/office/powerpoint/2010/main" val="16111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 folder shape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9732"/>
            <a:ext cx="9144000" cy="422557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848850" y="3068960"/>
            <a:ext cx="8280000" cy="259228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267744" y="2514162"/>
            <a:ext cx="4608000" cy="24759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83717" y="1957271"/>
            <a:ext cx="756000" cy="247593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90800" y="5930875"/>
            <a:ext cx="6553200" cy="756523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</a:rPr>
              <a:t>                                Features </a:t>
            </a:r>
            <a:r>
              <a:rPr kumimoji="0" lang="de-DE" sz="1800" b="0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to remember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 (a) wildcards + min/maxCount    (b) hash keys    </a:t>
            </a:r>
            <a:r>
              <a:rPr lang="de-DE" b="0" smtClean="0">
                <a:solidFill>
                  <a:srgbClr val="006600"/>
                </a:solidFill>
              </a:rPr>
              <a:t>(c) c</a:t>
            </a:r>
            <a:r>
              <a:rPr kumimoji="0" lang="de-DE" sz="1800" b="0" i="0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losed?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4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 file shape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73746"/>
            <a:ext cx="8420100" cy="40195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807094" y="2965053"/>
            <a:ext cx="7524000" cy="280831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79661" y="2380779"/>
            <a:ext cx="576000" cy="247593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Cross-boundary navigation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2020-02-15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9" y="1998315"/>
            <a:ext cx="8982075" cy="35909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1259632" y="4519817"/>
            <a:ext cx="7740000" cy="6120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6169" y="2348880"/>
            <a:ext cx="576000" cy="216000"/>
          </a:xfrm>
          <a:prstGeom prst="roundRect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781</Words>
  <Application>Microsoft Office PowerPoint</Application>
  <PresentationFormat>On-screen Show (4:3)</PresentationFormat>
  <Paragraphs>304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Bradley Hand ITC</vt:lpstr>
      <vt:lpstr>Courier New</vt:lpstr>
      <vt:lpstr>Wingdings</vt:lpstr>
      <vt:lpstr>Сеть</vt:lpstr>
      <vt:lpstr>Greenfox</vt:lpstr>
      <vt:lpstr>Greenfox: definition</vt:lpstr>
      <vt:lpstr>File system validation</vt:lpstr>
      <vt:lpstr>File system validation – WHY?</vt:lpstr>
      <vt:lpstr>What, precisely?</vt:lpstr>
      <vt:lpstr>A first schema,    with a folder shape</vt:lpstr>
      <vt:lpstr>A folder shape</vt:lpstr>
      <vt:lpstr>A file shape</vt:lpstr>
      <vt:lpstr>Cross-boundary navigation</vt:lpstr>
      <vt:lpstr>Key feature #1 - XDM based</vt:lpstr>
      <vt:lpstr>Key feature #2               Navigation skills</vt:lpstr>
      <vt:lpstr>Key feature #3               Validation concept</vt:lpstr>
      <vt:lpstr>Concepts</vt:lpstr>
      <vt:lpstr>Validation chemistry</vt:lpstr>
      <vt:lpstr>Pouring waters of validity</vt:lpstr>
      <vt:lpstr>A check is always      a check against a constraint !</vt:lpstr>
      <vt:lpstr>What a constraint perceives</vt:lpstr>
      <vt:lpstr>Example resource values</vt:lpstr>
      <vt:lpstr>Constraining resource values</vt:lpstr>
      <vt:lpstr>Folder resource values     using foxpath</vt:lpstr>
      <vt:lpstr>File resource values     using foxpath</vt:lpstr>
      <vt:lpstr>Exploring files with     shifting focus nodes</vt:lpstr>
      <vt:lpstr>User-defined constraints</vt:lpstr>
      <vt:lpstr>Unification of mediatypes –              XDM node trees</vt:lpstr>
      <vt:lpstr>Validating JSON contents</vt:lpstr>
      <vt:lpstr>Validating CSV contents</vt:lpstr>
      <vt:lpstr>Extensibility</vt:lpstr>
      <vt:lpstr>...</vt:lpstr>
      <vt:lpstr>Validating HTML contents</vt:lpstr>
      <vt:lpstr>Unification of navigation –              f o x p a t h</vt:lpstr>
      <vt:lpstr>ABCDEFGreenfox</vt:lpstr>
      <vt:lpstr>PowerPoint Presentation</vt:lpstr>
      <vt:lpstr>Example:    constraining folder content</vt:lpstr>
    </vt:vector>
  </TitlesOfParts>
  <Company>bits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Java integrate XQuery?</dc:title>
  <dc:creator>Hans-Juergen Rennau</dc:creator>
  <cp:lastModifiedBy>Hans-Juergen Rennau</cp:lastModifiedBy>
  <cp:revision>17371</cp:revision>
  <cp:lastPrinted>2018-02-04T22:36:04Z</cp:lastPrinted>
  <dcterms:created xsi:type="dcterms:W3CDTF">2010-07-11T14:21:59Z</dcterms:created>
  <dcterms:modified xsi:type="dcterms:W3CDTF">2020-02-08T22:45:08Z</dcterms:modified>
</cp:coreProperties>
</file>