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8"/>
  </p:notesMasterIdLst>
  <p:handoutMasterIdLst>
    <p:handoutMasterId r:id="rId39"/>
  </p:handoutMasterIdLst>
  <p:sldIdLst>
    <p:sldId id="925" r:id="rId2"/>
    <p:sldId id="1167" r:id="rId3"/>
    <p:sldId id="1153" r:id="rId4"/>
    <p:sldId id="1194" r:id="rId5"/>
    <p:sldId id="1155" r:id="rId6"/>
    <p:sldId id="1176" r:id="rId7"/>
    <p:sldId id="1178" r:id="rId8"/>
    <p:sldId id="1196" r:id="rId9"/>
    <p:sldId id="1177" r:id="rId10"/>
    <p:sldId id="1156" r:id="rId11"/>
    <p:sldId id="1193" r:id="rId12"/>
    <p:sldId id="1157" r:id="rId13"/>
    <p:sldId id="1158" r:id="rId14"/>
    <p:sldId id="1165" r:id="rId15"/>
    <p:sldId id="1180" r:id="rId16"/>
    <p:sldId id="1166" r:id="rId17"/>
    <p:sldId id="1181" r:id="rId18"/>
    <p:sldId id="1188" r:id="rId19"/>
    <p:sldId id="1190" r:id="rId20"/>
    <p:sldId id="1179" r:id="rId21"/>
    <p:sldId id="1182" r:id="rId22"/>
    <p:sldId id="1183" r:id="rId23"/>
    <p:sldId id="1184" r:id="rId24"/>
    <p:sldId id="1161" r:id="rId25"/>
    <p:sldId id="1185" r:id="rId26"/>
    <p:sldId id="1186" r:id="rId27"/>
    <p:sldId id="1164" r:id="rId28"/>
    <p:sldId id="1080" r:id="rId29"/>
    <p:sldId id="1197" r:id="rId30"/>
    <p:sldId id="1198" r:id="rId31"/>
    <p:sldId id="1187" r:id="rId32"/>
    <p:sldId id="1154" r:id="rId33"/>
    <p:sldId id="1162" r:id="rId34"/>
    <p:sldId id="1163" r:id="rId35"/>
    <p:sldId id="1160" r:id="rId36"/>
    <p:sldId id="1172" r:id="rId37"/>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00FF"/>
    <a:srgbClr val="008000"/>
    <a:srgbClr val="0066CC"/>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403574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3000565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are used to validation of an individual file against a schema, like XSD, JSON</a:t>
            </a:r>
            <a:r>
              <a:rPr lang="de-DE" baseline="0" smtClean="0"/>
              <a:t> Schema or Schematron. And w</a:t>
            </a:r>
            <a:r>
              <a:rPr lang="de-DE" smtClean="0"/>
              <a:t>e know how such validation can be crucial for ensuring quality, reliability, interoperability,</a:t>
            </a:r>
            <a:r>
              <a:rPr lang="de-DE" baseline="0" smtClean="0"/>
              <a:t> etc. But any non-trivial project is represented by many file system resources – files and folders. In this context, the validation of single files is a piece from a jigsaw puzzle. I think we should be able to validate large and heterogeneous groups of resources in an integrated way, obtaining a single, comprehensive report. And we should be able to do so declaratively. That‘s what greenfox is intended to support. And also note that a file system tree may already exist, but it may also be deliberately produced as a representation of an arbitrary real-world system, receiving the output of numerous applications somehow investigating the system. The ability to validate such a file system representation means the ability of validating the real world system itself – if only in a limited way. Remember – before there is file system validation, the border of declarativeness is a single schema targeting a single document type. File system schemas overcome this limitation.</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 Virenscanner. No – the scope is a file system tree, consisting of a root folder and any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exactly „validation“ may mean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XSD, JSON</a:t>
            </a:r>
            <a:r>
              <a:rPr lang="de-DE" baseline="0" smtClean="0"/>
              <a:t> Schema or Schematron. And w</a:t>
            </a:r>
            <a:r>
              <a:rPr lang="de-DE" smtClean="0"/>
              <a:t>e know how such validation can be crucial for ensuring reliability, interoperability,</a:t>
            </a:r>
            <a:r>
              <a:rPr lang="de-DE" baseline="0" smtClean="0"/>
              <a:t> etc. But any non-trivial project is represented by many file system resources – files and folders. In this context, the validation of single files is a piece from a jigsaw puzzle. Or not event that – as the whole may be more than the sum of its parts. Often, validation of one resource must be performed in a different way, dependent on the presence and contents of other resources, whereas our jigsaw puzzle pieces are unconcerned with such dependencies. And it is also important that the absence of a file may be the real problem, but this is out of scope for conventional validation, which is conditional on the presence of its input. Finally, considering the huge value of declarativeness, it is frustrating to note that the limit of declarativeness in conventional validation is a set of tightly coupled schemas describing a set of related document types. In short – we SHOULD be able to perform file system validation, to validate the contents of a file system tree in a comprehensive way, honouring dependencies, checking the occurrence of files and producing a single, comprehensive report.</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yet</a:t>
            </a:r>
            <a:r>
              <a:rPr lang="de-DE" baseline="0" smtClean="0"/>
              <a:t> complete,</a:t>
            </a:r>
            <a:r>
              <a:rPr lang="de-DE" smtClean="0"/>
              <a:t> example. It is a schema describing the</a:t>
            </a:r>
            <a:r>
              <a:rPr lang="de-DE" baseline="0" smtClean="0"/>
              <a:t> contents of a single folder. A greenfox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assigning to the schema a URI for identification and reference.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does not necessarily describe a single folder. It may describe many folders, or even no folder it all. What it describes is the set of all folders which are in its target. The target is defined by a target declaration. Let‘s take a closer look.</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foxpath attribute is the </a:t>
            </a:r>
            <a:r>
              <a:rPr lang="de-DE" b="1" smtClean="0"/>
              <a:t>target declaration</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We‘ll take a closer look at target declarations in a moment. For now, it suffices to understand that a folder shape declares constraints which are applied to every folder selected by the target declaration. Look at the &lt;folderContent&gt; element. It describes the folder contents. Perhaps you expected such a content description to be a list of folder and file names, not more. However, folder contents can be constrained in a more flexible way. Note for example the wildcards, combined with cardinality constraints. Also note that a file may be associated with an expected hash key.  And note the „closed“ attribute, which declares the folder to be closed - only folders and files as described by the child elements and the „ignoredMembers“ may appear in the folder.</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
        <p:nvSpPr>
          <p:cNvPr id="8" name="TextBox 7"/>
          <p:cNvSpPr txBox="1"/>
          <p:nvPr/>
        </p:nvSpPr>
        <p:spPr>
          <a:xfrm>
            <a:off x="611560" y="2060848"/>
            <a:ext cx="8532440" cy="3416320"/>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i="1" smtClean="0"/>
              <a:t>Map or array		(rarely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
        <p:nvSpPr>
          <p:cNvPr id="3" name="TextBox 2"/>
          <p:cNvSpPr txBox="1"/>
          <p:nvPr/>
        </p:nvSpPr>
        <p:spPr>
          <a:xfrm>
            <a:off x="4784017" y="3068960"/>
            <a:ext cx="2092239" cy="1938992"/>
          </a:xfrm>
          <a:prstGeom prst="rect">
            <a:avLst/>
          </a:prstGeom>
          <a:solidFill>
            <a:srgbClr val="0070C0"/>
          </a:solidFill>
        </p:spPr>
        <p:txBody>
          <a:bodyPr wrap="none" rtlCol="0">
            <a:spAutoFit/>
          </a:bodyPr>
          <a:lstStyle/>
          <a:p>
            <a:pPr algn="ctr"/>
            <a:r>
              <a:rPr lang="de-DE" sz="4000" smtClean="0">
                <a:solidFill>
                  <a:schemeClr val="bg1"/>
                </a:solidFill>
              </a:rPr>
              <a:t>Guided </a:t>
            </a:r>
          </a:p>
          <a:p>
            <a:pPr algn="ctr"/>
            <a:r>
              <a:rPr lang="de-DE" sz="4000" smtClean="0">
                <a:solidFill>
                  <a:schemeClr val="bg1"/>
                </a:solidFill>
              </a:rPr>
              <a:t>by </a:t>
            </a:r>
          </a:p>
          <a:p>
            <a:pPr algn="ctr"/>
            <a:r>
              <a:rPr lang="de-DE" sz="4000" smtClean="0">
                <a:solidFill>
                  <a:schemeClr val="bg1"/>
                </a:solidFill>
              </a:rPr>
              <a:t>SHACL</a:t>
            </a:r>
            <a:endParaRPr lang="de-DE" sz="4000">
              <a:solidFill>
                <a:schemeClr val="bg1"/>
              </a:solidFill>
            </a:endParaRPr>
          </a:p>
        </p:txBody>
      </p:sp>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Tree>
    <p:extLst>
      <p:ext uri="{BB962C8B-B14F-4D97-AF65-F5344CB8AC3E}">
        <p14:creationId xmlns:p14="http://schemas.microsoft.com/office/powerpoint/2010/main" val="968090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10" name="Picture 9"/>
          <p:cNvPicPr>
            <a:picLocks noChangeAspect="1"/>
          </p:cNvPicPr>
          <p:nvPr/>
        </p:nvPicPr>
        <p:blipFill>
          <a:blip r:embed="rId2"/>
          <a:stretch>
            <a:fillRect/>
          </a:stretch>
        </p:blipFill>
        <p:spPr>
          <a:xfrm>
            <a:off x="251520" y="5809124"/>
            <a:ext cx="8640000" cy="860236"/>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4"/>
          <a:stretch>
            <a:fillRect/>
          </a:stretch>
        </p:blipFill>
        <p:spPr>
          <a:xfrm>
            <a:off x="260096" y="2306050"/>
            <a:ext cx="8640000" cy="834918"/>
          </a:xfrm>
          <a:prstGeom prst="rect">
            <a:avLst/>
          </a:prstGeom>
        </p:spPr>
      </p:pic>
      <p:pic>
        <p:nvPicPr>
          <p:cNvPr id="14" name="Picture 13"/>
          <p:cNvPicPr>
            <a:picLocks noChangeAspect="1"/>
          </p:cNvPicPr>
          <p:nvPr/>
        </p:nvPicPr>
        <p:blipFill>
          <a:blip r:embed="rId5"/>
          <a:stretch>
            <a:fillRect/>
          </a:stretch>
        </p:blipFill>
        <p:spPr>
          <a:xfrm>
            <a:off x="288107" y="4077072"/>
            <a:ext cx="8640000" cy="78314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4000" smtClean="0">
                <a:latin typeface="Bradley Hand ITC" panose="03070402050302030203" pitchFamily="66" charset="0"/>
              </a:rPr>
              <a:t>A check is always</a:t>
            </a:r>
            <a:br>
              <a:rPr lang="de-DE" sz="4000" smtClean="0">
                <a:latin typeface="Bradley Hand ITC" panose="03070402050302030203" pitchFamily="66" charset="0"/>
              </a:rPr>
            </a:br>
            <a:r>
              <a:rPr lang="de-DE" sz="4000" smtClean="0">
                <a:latin typeface="Bradley Hand ITC" panose="03070402050302030203" pitchFamily="66" charset="0"/>
              </a:rPr>
              <a:t>     a check against a </a:t>
            </a:r>
            <a:r>
              <a:rPr lang="de-DE" sz="4000" smtClean="0">
                <a:solidFill>
                  <a:srgbClr val="0070C0"/>
                </a:solidFill>
                <a:latin typeface="Bradley Hand ITC" panose="03070402050302030203" pitchFamily="66" charset="0"/>
              </a:rPr>
              <a:t>constraint !</a:t>
            </a:r>
            <a:endParaRPr lang="de-DE" sz="4000">
              <a:solidFill>
                <a:srgbClr val="0070C0"/>
              </a:solidFill>
              <a:latin typeface="Bradley Hand ITC" panose="03070402050302030203" pitchFamily="66" charset="0"/>
            </a:endParaRPr>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Identifies a constraint component</a:t>
            </a:r>
          </a:p>
          <a:p>
            <a:pPr lvl="1"/>
            <a:r>
              <a:rPr lang="de-DE" smtClean="0"/>
              <a:t>Supplies parameter values</a:t>
            </a:r>
          </a:p>
          <a:p>
            <a:pPr marL="693737" lvl="2" indent="0">
              <a:buNone/>
            </a:pPr>
            <a:endParaRPr lang="de-DE" smtClean="0"/>
          </a:p>
          <a:p>
            <a:r>
              <a:rPr lang="de-DE" smtClean="0"/>
              <a:t>What is checked? </a:t>
            </a:r>
          </a:p>
          <a:p>
            <a:pPr lvl="1"/>
            <a:r>
              <a:rPr lang="de-DE">
                <a:solidFill>
                  <a:srgbClr val="0070C0"/>
                </a:solidFill>
              </a:rPr>
              <a:t>resource </a:t>
            </a:r>
            <a:r>
              <a:rPr lang="de-DE" b="1">
                <a:solidFill>
                  <a:srgbClr val="0070C0"/>
                </a:solidFill>
              </a:rPr>
              <a:t>property</a:t>
            </a:r>
            <a:r>
              <a:rPr lang="de-DE">
                <a:solidFill>
                  <a:srgbClr val="0070C0"/>
                </a:solidFill>
              </a:rPr>
              <a:t>	</a:t>
            </a:r>
            <a:endParaRPr lang="de-DE" smtClean="0">
              <a:solidFill>
                <a:srgbClr val="0070C0"/>
              </a:solidFill>
            </a:endParaRPr>
          </a:p>
          <a:p>
            <a:pPr marL="344487" lvl="1" indent="0">
              <a:buNone/>
            </a:pPr>
            <a:r>
              <a:rPr lang="de-DE"/>
              <a:t>	</a:t>
            </a:r>
            <a:r>
              <a:rPr lang="de-DE" sz="2400" smtClean="0"/>
              <a:t>intrinsic </a:t>
            </a:r>
            <a:r>
              <a:rPr lang="de-DE" sz="2400"/>
              <a:t>–  e.g. "</a:t>
            </a:r>
            <a:r>
              <a:rPr lang="de-DE" sz="2400" smtClean="0"/>
              <a:t>LastModified" , "FileSize", "Mediatype" </a:t>
            </a:r>
            <a:endParaRPr lang="de-DE" sz="2400"/>
          </a:p>
          <a:p>
            <a:pPr lvl="1"/>
            <a:r>
              <a:rPr lang="de-DE" smtClean="0">
                <a:solidFill>
                  <a:srgbClr val="0070C0"/>
                </a:solidFill>
              </a:rPr>
              <a:t>resource </a:t>
            </a:r>
            <a:r>
              <a:rPr lang="de-DE" b="1" smtClean="0">
                <a:solidFill>
                  <a:srgbClr val="0070C0"/>
                </a:solidFill>
              </a:rPr>
              <a:t>value</a:t>
            </a:r>
            <a:r>
              <a:rPr lang="de-DE" smtClean="0">
                <a:solidFill>
                  <a:srgbClr val="0070C0"/>
                </a:solidFill>
              </a:rPr>
              <a:t>	</a:t>
            </a:r>
          </a:p>
          <a:p>
            <a:pPr marL="344487" lvl="1" indent="0">
              <a:buNone/>
            </a:pPr>
            <a:r>
              <a:rPr lang="de-DE"/>
              <a:t>	</a:t>
            </a:r>
            <a:r>
              <a:rPr lang="de-DE" sz="2400" smtClean="0"/>
              <a:t>extrinsic – obtained from arbitrary </a:t>
            </a:r>
            <a:r>
              <a:rPr lang="de-DE" sz="2400" b="1" i="1" smtClean="0"/>
              <a:t>expression</a:t>
            </a:r>
            <a:endParaRPr lang="de-DE" sz="2400" smtClean="0"/>
          </a:p>
          <a:p>
            <a:pPr marL="693737" lvl="2" indent="0">
              <a:buNone/>
            </a:pPr>
            <a:r>
              <a:rPr lang="de-DE" sz="2400"/>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2530032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resource values</a:t>
            </a:r>
            <a:endParaRPr lang="de-DE"/>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57378485"/>
              </p:ext>
            </p:extLst>
          </p:nvPr>
        </p:nvGraphicFramePr>
        <p:xfrm>
          <a:off x="38209" y="1700808"/>
          <a:ext cx="9070295" cy="4953000"/>
        </p:xfrm>
        <a:graphic>
          <a:graphicData uri="http://schemas.openxmlformats.org/drawingml/2006/table">
            <a:tbl>
              <a:tblPr firstRow="1" bandRow="1">
                <a:tableStyleId>{5C22544A-7EE6-4342-B048-85BDC9FD1C3A}</a:tableStyleId>
              </a:tblPr>
              <a:tblGrid>
                <a:gridCol w="4173751"/>
                <a:gridCol w="1518513"/>
                <a:gridCol w="3378031"/>
              </a:tblGrid>
              <a:tr h="370840">
                <a:tc>
                  <a:txBody>
                    <a:bodyPr/>
                    <a:lstStyle/>
                    <a:p>
                      <a:r>
                        <a:rPr lang="de-DE" smtClean="0"/>
                        <a:t>Expression</a:t>
                      </a:r>
                      <a:endParaRPr lang="de-DE"/>
                    </a:p>
                  </a:txBody>
                  <a:tcPr>
                    <a:solidFill>
                      <a:srgbClr val="006600"/>
                    </a:solidFill>
                  </a:tcPr>
                </a:tc>
                <a:tc>
                  <a:txBody>
                    <a:bodyPr/>
                    <a:lstStyle/>
                    <a:p>
                      <a:r>
                        <a:rPr lang="de-DE" smtClean="0"/>
                        <a:t>Expression lang</a:t>
                      </a:r>
                      <a:endParaRPr lang="de-DE"/>
                    </a:p>
                  </a:txBody>
                  <a:tcPr>
                    <a:solidFill>
                      <a:srgbClr val="006600"/>
                    </a:solidFill>
                  </a:tcPr>
                </a:tc>
                <a:tc>
                  <a:txBody>
                    <a:bodyPr/>
                    <a:lstStyle/>
                    <a:p>
                      <a:r>
                        <a:rPr lang="de-DE" smtClean="0"/>
                        <a:t>Meaning</a:t>
                      </a:r>
                      <a:endParaRPr lang="de-DE"/>
                    </a:p>
                  </a:txBody>
                  <a:tcPr>
                    <a:solidFill>
                      <a:srgbClr val="006600"/>
                    </a:solidFill>
                  </a:tcPr>
                </a:tc>
              </a:tr>
              <a:tr h="370840">
                <a:tc>
                  <a:txBody>
                    <a:bodyPr/>
                    <a:lstStyle/>
                    <a:p>
                      <a:r>
                        <a:rPr lang="de-DE" smtClean="0">
                          <a:latin typeface="Courier New" panose="02070309020205020404" pitchFamily="49" charset="0"/>
                          <a:cs typeface="Courier New" panose="02070309020205020404" pitchFamily="49" charset="0"/>
                        </a:rPr>
                        <a:t>count(airport)</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exists(//airport)</a:t>
                      </a:r>
                      <a:endParaRPr lang="de-DE">
                        <a:latin typeface="Courier New" panose="02070309020205020404" pitchFamily="49" charset="0"/>
                        <a:cs typeface="Courier New" panose="02070309020205020404" pitchFamily="49" charset="0"/>
                      </a:endParaRPr>
                    </a:p>
                  </a:txBody>
                  <a:tcPr/>
                </a:tc>
                <a:tc>
                  <a:txBody>
                    <a:bodyPr/>
                    <a:lstStyle/>
                    <a:p>
                      <a:endParaRPr lang="de-DE"/>
                    </a:p>
                  </a:txBody>
                  <a:tcPr/>
                </a:tc>
                <a:tc>
                  <a:txBody>
                    <a:bodyPr/>
                    <a:lstStyle/>
                    <a:p>
                      <a:r>
                        <a:rPr lang="de-DE" smtClean="0"/>
                        <a:t>Flag – with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 and *]</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Selected airport elements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//airport/@href</a:t>
                      </a:r>
                    </a:p>
                    <a:p>
                      <a:r>
                        <a:rPr lang="de-DE" smtClean="0">
                          <a:latin typeface="Courier New" panose="02070309020205020404" pitchFamily="49" charset="0"/>
                          <a:cs typeface="Courier New" panose="02070309020205020404" pitchFamily="49" charset="0"/>
                        </a:rPr>
                        <a:t>/resolve-uri(., ..)/doc(.)</a:t>
                      </a:r>
                      <a:endParaRPr lang="de-DE">
                        <a:latin typeface="Courier New" panose="02070309020205020404" pitchFamily="49" charset="0"/>
                        <a:cs typeface="Courier New" panose="02070309020205020404" pitchFamily="49" charset="0"/>
                      </a:endParaRPr>
                    </a:p>
                  </a:txBody>
                  <a:tcPr/>
                </a:tc>
                <a:tc>
                  <a:txBody>
                    <a:bodyPr/>
                    <a:lstStyle/>
                    <a:p>
                      <a:r>
                        <a:rPr lang="de-DE" smtClean="0"/>
                        <a:t>XPath</a:t>
                      </a:r>
                      <a:endParaRPr lang="de-DE"/>
                    </a:p>
                  </a:txBody>
                  <a:tcPr/>
                </a:tc>
                <a:tc>
                  <a:txBody>
                    <a:bodyPr/>
                    <a:lstStyle/>
                    <a:p>
                      <a:r>
                        <a:rPr lang="de-DE" smtClean="0"/>
                        <a:t>Documents</a:t>
                      </a:r>
                      <a:r>
                        <a:rPr lang="de-DE" baseline="0" smtClean="0"/>
                        <a:t> obtained resolving </a:t>
                      </a:r>
                      <a:r>
                        <a:rPr lang="de-DE" baseline="0" smtClean="0">
                          <a:latin typeface="Courier New" panose="02070309020205020404" pitchFamily="49" charset="0"/>
                          <a:cs typeface="Courier New" panose="02070309020205020404" pitchFamily="49" charset="0"/>
                        </a:rPr>
                        <a:t>href</a:t>
                      </a:r>
                      <a:r>
                        <a:rPr lang="de-DE" baseline="0" smtClean="0"/>
                        <a:t> links</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system paths of JSON files in the context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..\\*.json</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File paths of JSON files in a  context-sibling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*.csv\csv-doc(., ',', 'yes')</a:t>
                      </a:r>
                    </a:p>
                    <a:p>
                      <a:r>
                        <a:rPr lang="de-DE" smtClean="0">
                          <a:latin typeface="Courier New" panose="02070309020205020404" pitchFamily="49" charset="0"/>
                          <a:cs typeface="Courier New" panose="02070309020205020404" pitchFamily="49" charset="0"/>
                        </a:rPr>
                        <a:t>//Term =&gt; distinct-values()</a:t>
                      </a:r>
                      <a:endParaRPr lang="de-DE">
                        <a:latin typeface="Courier New" panose="02070309020205020404" pitchFamily="49" charset="0"/>
                        <a:cs typeface="Courier New" panose="02070309020205020404" pitchFamily="49" charset="0"/>
                      </a:endParaRPr>
                    </a:p>
                  </a:txBody>
                  <a:tcPr/>
                </a:tc>
                <a:tc>
                  <a:txBody>
                    <a:bodyPr/>
                    <a:lstStyle/>
                    <a:p>
                      <a:r>
                        <a:rPr lang="de-DE" smtClean="0"/>
                        <a:t>foxpath</a:t>
                      </a:r>
                      <a:endParaRPr lang="de-DE"/>
                    </a:p>
                  </a:txBody>
                  <a:tcPr/>
                </a:tc>
                <a:tc>
                  <a:txBody>
                    <a:bodyPr/>
                    <a:lstStyle/>
                    <a:p>
                      <a:r>
                        <a:rPr lang="de-DE" smtClean="0"/>
                        <a:t>Distinct values</a:t>
                      </a:r>
                      <a:r>
                        <a:rPr lang="de-DE" baseline="0" smtClean="0"/>
                        <a:t> extracted from </a:t>
                      </a:r>
                      <a:r>
                        <a:rPr lang="de-DE" smtClean="0"/>
                        <a:t>CSV </a:t>
                      </a:r>
                      <a:r>
                        <a:rPr lang="de-DE" baseline="0" smtClean="0"/>
                        <a:t>files in the current folder</a:t>
                      </a:r>
                      <a:endParaRPr lang="de-DE"/>
                    </a:p>
                  </a:txBody>
                  <a:tcPr/>
                </a:tc>
              </a:tr>
              <a:tr h="370840">
                <a:tc>
                  <a:txBody>
                    <a:bodyPr/>
                    <a:lstStyle/>
                    <a:p>
                      <a:r>
                        <a:rPr lang="de-DE" smtClean="0">
                          <a:latin typeface="Courier New" panose="02070309020205020404" pitchFamily="49" charset="0"/>
                          <a:cs typeface="Courier New" panose="02070309020205020404" pitchFamily="49" charset="0"/>
                        </a:rPr>
                        <a:t>..\\*.htm?[html-doc(.)</a:t>
                      </a:r>
                    </a:p>
                    <a:p>
                      <a:r>
                        <a:rPr lang="de-DE" smtClean="0">
                          <a:latin typeface="Courier New" panose="02070309020205020404" pitchFamily="49" charset="0"/>
                          <a:cs typeface="Courier New" panose="02070309020205020404" pitchFamily="49" charset="0"/>
                        </a:rPr>
                        <a:t>//@href[contains(.,'niem'‚)]]</a:t>
                      </a:r>
                    </a:p>
                  </a:txBody>
                  <a:tcPr/>
                </a:tc>
                <a:tc>
                  <a:txBody>
                    <a:bodyPr/>
                    <a:lstStyle/>
                    <a:p>
                      <a:r>
                        <a:rPr lang="de-DE" smtClean="0"/>
                        <a:t>foxpath</a:t>
                      </a:r>
                      <a:endParaRPr lang="de-DE"/>
                    </a:p>
                  </a:txBody>
                  <a:tcPr/>
                </a:tc>
                <a:tc>
                  <a:txBody>
                    <a:bodyPr/>
                    <a:lstStyle/>
                    <a:p>
                      <a:r>
                        <a:rPr lang="de-DE" smtClean="0"/>
                        <a:t>File </a:t>
                      </a:r>
                      <a:r>
                        <a:rPr lang="de-DE" baseline="0" smtClean="0"/>
                        <a:t>paths of HTML files referencing NIEM sites</a:t>
                      </a:r>
                      <a:endParaRPr lang="de-DE"/>
                    </a:p>
                  </a:txBody>
                  <a:tcPr/>
                </a:tc>
              </a:tr>
            </a:tbl>
          </a:graphicData>
        </a:graphic>
      </p:graphicFrame>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2433929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2300733" y="1484784"/>
            <a:ext cx="1983235" cy="523220"/>
          </a:xfrm>
          <a:prstGeom prst="rect">
            <a:avLst/>
          </a:prstGeom>
          <a:noFill/>
        </p:spPr>
        <p:txBody>
          <a:bodyPr wrap="none" rtlCol="0">
            <a:spAutoFit/>
          </a:bodyPr>
          <a:lstStyle/>
          <a:p>
            <a:r>
              <a:rPr lang="de-DE" sz="2800" smtClean="0">
                <a:solidFill>
                  <a:srgbClr val="0070C0"/>
                </a:solidFill>
              </a:rPr>
              <a:t>Constraint</a:t>
            </a:r>
            <a:endParaRPr lang="de-DE" sz="2800">
              <a:solidFill>
                <a:srgbClr val="0070C0"/>
              </a:solidFill>
            </a:endParaRPr>
          </a:p>
        </p:txBody>
      </p:sp>
      <p:sp>
        <p:nvSpPr>
          <p:cNvPr id="11" name="TextBox 10"/>
          <p:cNvSpPr txBox="1"/>
          <p:nvPr/>
        </p:nvSpPr>
        <p:spPr>
          <a:xfrm>
            <a:off x="1907704" y="3501008"/>
            <a:ext cx="2960490" cy="523220"/>
          </a:xfrm>
          <a:prstGeom prst="rect">
            <a:avLst/>
          </a:prstGeom>
          <a:noFill/>
        </p:spPr>
        <p:txBody>
          <a:bodyPr wrap="none" rtlCol="0">
            <a:spAutoFit/>
          </a:bodyPr>
          <a:lstStyle/>
          <a:p>
            <a:r>
              <a:rPr lang="de-DE" sz="2800" smtClean="0">
                <a:solidFill>
                  <a:srgbClr val="CC6600"/>
                </a:solidFill>
              </a:rPr>
              <a:t>Validation result</a:t>
            </a:r>
            <a:endParaRPr lang="de-DE" sz="2800">
              <a:solidFill>
                <a:srgbClr val="CC6600"/>
              </a:solidFill>
            </a:endParaRPr>
          </a:p>
        </p:txBody>
      </p:sp>
      <p:pic>
        <p:nvPicPr>
          <p:cNvPr id="12" name="Picture 11"/>
          <p:cNvPicPr>
            <a:picLocks noChangeAspect="1"/>
          </p:cNvPicPr>
          <p:nvPr/>
        </p:nvPicPr>
        <p:blipFill>
          <a:blip r:embed="rId3"/>
          <a:stretch>
            <a:fillRect/>
          </a:stretch>
        </p:blipFill>
        <p:spPr>
          <a:xfrm>
            <a:off x="0" y="1988840"/>
            <a:ext cx="9144000" cy="1130883"/>
          </a:xfrm>
          <a:prstGeom prst="rect">
            <a:avLst/>
          </a:prstGeom>
        </p:spPr>
      </p:pic>
      <p:pic>
        <p:nvPicPr>
          <p:cNvPr id="13" name="Picture 12"/>
          <p:cNvPicPr>
            <a:picLocks noChangeAspect="1"/>
          </p:cNvPicPr>
          <p:nvPr/>
        </p:nvPicPr>
        <p:blipFill>
          <a:blip r:embed="rId4"/>
          <a:stretch>
            <a:fillRect/>
          </a:stretch>
        </p:blipFill>
        <p:spPr>
          <a:xfrm>
            <a:off x="107504" y="4010699"/>
            <a:ext cx="7344816" cy="2730669"/>
          </a:xfrm>
          <a:prstGeom prst="rect">
            <a:avLst/>
          </a:prstGeom>
        </p:spPr>
      </p:pic>
      <p:sp>
        <p:nvSpPr>
          <p:cNvPr id="14" name="Rounded Rectangle 13"/>
          <p:cNvSpPr/>
          <p:nvPr/>
        </p:nvSpPr>
        <p:spPr bwMode="auto">
          <a:xfrm>
            <a:off x="555680" y="2273455"/>
            <a:ext cx="3944312" cy="547582"/>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1628800"/>
            <a:ext cx="7879080" cy="2616101"/>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r>
              <a:rPr lang="de-DE" sz="2000" b="0" i="1" smtClean="0"/>
              <a:t>*[</a:t>
            </a:r>
          </a:p>
          <a:p>
            <a:r>
              <a:rPr lang="de-DE" sz="2000" b="0" i="1"/>
              <a:t> </a:t>
            </a:r>
            <a:r>
              <a:rPr lang="de-DE" sz="2000" b="0" i="1" smtClean="0"/>
              <a:t>                                file system tree =  </a:t>
            </a:r>
          </a:p>
          <a:p>
            <a:r>
              <a:rPr lang="de-DE" sz="2000" b="0" i="1" smtClean="0"/>
              <a:t>   a folder + all folders and files directly or indirectly contained</a:t>
            </a:r>
          </a:p>
          <a:p>
            <a:r>
              <a:rPr lang="de-DE" sz="2000" b="0" i="1" smtClean="0"/>
              <a:t>  ]</a:t>
            </a:r>
            <a:endParaRPr lang="de-DE" sz="2000" b="0" i="1"/>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Folder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pic>
        <p:nvPicPr>
          <p:cNvPr id="7" name="Picture 6"/>
          <p:cNvPicPr>
            <a:picLocks noChangeAspect="1"/>
          </p:cNvPicPr>
          <p:nvPr/>
        </p:nvPicPr>
        <p:blipFill>
          <a:blip r:embed="rId2"/>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no</a:t>
            </a:r>
            <a:r>
              <a:rPr kumimoji="0" lang="de-DE" sz="1800" b="1" i="1" u="none" strike="noStrike" cap="none" normalizeH="0" smtClean="0">
                <a:ln>
                  <a:noFill/>
                </a:ln>
                <a:solidFill>
                  <a:srgbClr val="0070C0"/>
                </a:solidFill>
                <a:effectLst/>
                <a:latin typeface="Arial" panose="020B0604020202020204" pitchFamily="34" charset="0"/>
              </a:rPr>
              <a:t> 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a:t>
            </a:r>
            <a:r>
              <a:rPr lang="de-DE" i="1" smtClean="0">
                <a:solidFill>
                  <a:srgbClr val="0070C0"/>
                </a:solidFill>
              </a:rPr>
              <a:t>resource values </a:t>
            </a:r>
            <a:br>
              <a:rPr lang="de-DE" i="1" smtClean="0">
                <a:solidFill>
                  <a:srgbClr val="0070C0"/>
                </a:solidFill>
              </a:rPr>
            </a:br>
            <a:r>
              <a:rPr lang="de-DE"/>
              <a:t> </a:t>
            </a:r>
            <a:r>
              <a:rPr lang="de-DE" smtClean="0"/>
              <a:t>  using foxpath</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11" name="Picture 10"/>
          <p:cNvPicPr>
            <a:picLocks noChangeAspect="1"/>
          </p:cNvPicPr>
          <p:nvPr/>
        </p:nvPicPr>
        <p:blipFill>
          <a:blip r:embed="rId2"/>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r>
              <a:rPr lang="de-DE" smtClean="0"/>
              <a:t>XDM node trees supported for </a:t>
            </a:r>
          </a:p>
          <a:p>
            <a:pPr lvl="1"/>
            <a:r>
              <a:rPr lang="de-DE" smtClean="0"/>
              <a:t>XML</a:t>
            </a:r>
          </a:p>
          <a:p>
            <a:pPr lvl="1"/>
            <a:r>
              <a:rPr lang="de-DE" smtClean="0"/>
              <a:t>JSON		foxpath function: json-doc()</a:t>
            </a:r>
          </a:p>
          <a:p>
            <a:pPr lvl="1"/>
            <a:r>
              <a:rPr lang="de-DE" smtClean="0"/>
              <a:t>HTML		foxpath function: html-doc()</a:t>
            </a:r>
          </a:p>
          <a:p>
            <a:pPr lvl="1"/>
            <a:r>
              <a:rPr lang="de-DE" smtClean="0"/>
              <a:t>CSV		foxpath function: csvdoc()</a:t>
            </a:r>
          </a:p>
          <a:p>
            <a:r>
              <a:rPr lang="de-DE" smtClean="0"/>
              <a:t>File shape attributes inform the processor</a:t>
            </a:r>
          </a:p>
          <a:p>
            <a:pPr lvl="1"/>
            <a:r>
              <a:rPr lang="de-DE" smtClean="0"/>
              <a:t>mediatype="json|html|csv|xml-or-json„</a:t>
            </a:r>
          </a:p>
          <a:p>
            <a:pPr lvl="1"/>
            <a:r>
              <a:rPr lang="de-DE" smtClean="0"/>
              <a:t>csv.separator="|"</a:t>
            </a:r>
          </a:p>
          <a:p>
            <a:pPr lvl="1"/>
            <a:r>
              <a:rPr lang="de-DE" smtClean="0"/>
              <a:t>csv.withHeader= "yes"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1513058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1358330" y="2984740"/>
            <a:ext cx="2061541"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3467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CSV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pic>
        <p:nvPicPr>
          <p:cNvPr id="7" name="Picture 6"/>
          <p:cNvPicPr>
            <a:picLocks noChangeAspect="1"/>
          </p:cNvPicPr>
          <p:nvPr/>
        </p:nvPicPr>
        <p:blipFill>
          <a:blip r:embed="rId2"/>
          <a:stretch>
            <a:fillRect/>
          </a:stretch>
        </p:blipFill>
        <p:spPr>
          <a:xfrm>
            <a:off x="319087" y="1556792"/>
            <a:ext cx="8505825" cy="5191125"/>
          </a:xfrm>
          <a:prstGeom prst="rect">
            <a:avLst/>
          </a:prstGeom>
        </p:spPr>
      </p:pic>
      <p:sp>
        <p:nvSpPr>
          <p:cNvPr id="8" name="Rounded Rectangle 7"/>
          <p:cNvSpPr/>
          <p:nvPr/>
        </p:nvSpPr>
        <p:spPr bwMode="auto">
          <a:xfrm>
            <a:off x="944611" y="2658178"/>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1549724" y="2952841"/>
            <a:ext cx="1908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3563888" y="2952841"/>
            <a:ext cx="2664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155627" y="3507639"/>
            <a:ext cx="2232000" cy="228236"/>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9481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634193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pic>
        <p:nvPicPr>
          <p:cNvPr id="7" name="Picture 6"/>
          <p:cNvPicPr>
            <a:picLocks noChangeAspect="1"/>
          </p:cNvPicPr>
          <p:nvPr/>
        </p:nvPicPr>
        <p:blipFill>
          <a:blip r:embed="rId3"/>
          <a:stretch>
            <a:fillRect/>
          </a:stretch>
        </p:blipFill>
        <p:spPr>
          <a:xfrm>
            <a:off x="419100" y="2383507"/>
            <a:ext cx="8305800" cy="3133725"/>
          </a:xfrm>
          <a:prstGeom prst="rect">
            <a:avLst/>
          </a:prstGeom>
        </p:spPr>
      </p:pic>
      <p:sp>
        <p:nvSpPr>
          <p:cNvPr id="8" name="Rounded Rectangle 7"/>
          <p:cNvSpPr/>
          <p:nvPr/>
        </p:nvSpPr>
        <p:spPr bwMode="auto">
          <a:xfrm>
            <a:off x="1274806" y="2672952"/>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27584" y="3356992"/>
            <a:ext cx="7632848" cy="18002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933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pic>
        <p:nvPicPr>
          <p:cNvPr id="7" name="Picture 6"/>
          <p:cNvPicPr>
            <a:picLocks noChangeAspect="1"/>
          </p:cNvPicPr>
          <p:nvPr/>
        </p:nvPicPr>
        <p:blipFill>
          <a:blip r:embed="rId2"/>
          <a:stretch>
            <a:fillRect/>
          </a:stretch>
        </p:blipFill>
        <p:spPr>
          <a:xfrm>
            <a:off x="361950" y="2073746"/>
            <a:ext cx="8420100" cy="4019550"/>
          </a:xfrm>
          <a:prstGeom prst="rect">
            <a:avLst/>
          </a:prstGeom>
        </p:spPr>
      </p:pic>
      <p:sp>
        <p:nvSpPr>
          <p:cNvPr id="8" name="Rounded Rectangle 7"/>
          <p:cNvSpPr/>
          <p:nvPr/>
        </p:nvSpPr>
        <p:spPr bwMode="auto">
          <a:xfrm>
            <a:off x="807094" y="2965053"/>
            <a:ext cx="7524000" cy="28083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579661" y="2380779"/>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885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HTML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pic>
        <p:nvPicPr>
          <p:cNvPr id="8" name="Picture 7"/>
          <p:cNvPicPr>
            <a:picLocks noChangeAspect="1"/>
          </p:cNvPicPr>
          <p:nvPr/>
        </p:nvPicPr>
        <p:blipFill>
          <a:blip r:embed="rId2"/>
          <a:stretch>
            <a:fillRect/>
          </a:stretch>
        </p:blipFill>
        <p:spPr>
          <a:xfrm>
            <a:off x="0" y="1772816"/>
            <a:ext cx="9144000" cy="4085263"/>
          </a:xfrm>
          <a:prstGeom prst="rect">
            <a:avLst/>
          </a:prstGeom>
        </p:spPr>
      </p:pic>
      <p:sp>
        <p:nvSpPr>
          <p:cNvPr id="7" name="Rounded Rectangle 6"/>
          <p:cNvSpPr/>
          <p:nvPr/>
        </p:nvSpPr>
        <p:spPr bwMode="auto">
          <a:xfrm>
            <a:off x="611624" y="2884835"/>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54971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
        <p:nvSpPr>
          <p:cNvPr id="7" name="TextBox 6"/>
          <p:cNvSpPr txBox="1"/>
          <p:nvPr/>
        </p:nvSpPr>
        <p:spPr>
          <a:xfrm>
            <a:off x="1331640" y="4005064"/>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spTree>
    <p:extLst>
      <p:ext uri="{BB962C8B-B14F-4D97-AF65-F5344CB8AC3E}">
        <p14:creationId xmlns:p14="http://schemas.microsoft.com/office/powerpoint/2010/main" val="1882554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Tree>
    <p:extLst>
      <p:ext uri="{BB962C8B-B14F-4D97-AF65-F5344CB8AC3E}">
        <p14:creationId xmlns:p14="http://schemas.microsoft.com/office/powerpoint/2010/main" val="16235030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5005625"/>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The </a:t>
            </a:r>
            <a:r>
              <a:rPr lang="de-DE" sz="2000" smtClean="0">
                <a:solidFill>
                  <a:srgbClr val="006600"/>
                </a:solidFill>
              </a:rPr>
              <a:t>limit of declarativeness</a:t>
            </a:r>
            <a:r>
              <a:rPr lang="de-DE" sz="2000" b="0" smtClean="0">
                <a:solidFill>
                  <a:srgbClr val="006600"/>
                </a:solidFill>
              </a:rPr>
              <a:t> is a set of tightly coupled schemas </a:t>
            </a:r>
          </a:p>
          <a:p>
            <a:r>
              <a:rPr lang="de-DE" sz="2000" b="0">
                <a:solidFill>
                  <a:srgbClr val="006600"/>
                </a:solidFill>
              </a:rPr>
              <a:t> </a:t>
            </a:r>
            <a:r>
              <a:rPr lang="de-DE" sz="2000" b="0" smtClean="0">
                <a:solidFill>
                  <a:srgbClr val="006600"/>
                </a:solidFill>
              </a:rPr>
              <a:t>   describing a set of related document types</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 -</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2132856"/>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7" name="Rounded Rectangle 6"/>
          <p:cNvSpPr/>
          <p:nvPr/>
        </p:nvSpPr>
        <p:spPr bwMode="auto">
          <a:xfrm>
            <a:off x="1640916" y="3861048"/>
            <a:ext cx="6675500" cy="208823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873436" y="3407733"/>
            <a:ext cx="3570772" cy="216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ular Callout 17"/>
          <p:cNvSpPr/>
          <p:nvPr/>
        </p:nvSpPr>
        <p:spPr bwMode="auto">
          <a:xfrm>
            <a:off x="3707904" y="6173514"/>
            <a:ext cx="3168352" cy="360040"/>
          </a:xfrm>
          <a:prstGeom prst="wedgeRoundRectCallout">
            <a:avLst>
              <a:gd name="adj1" fmla="val -67964"/>
              <a:gd name="adj2" fmla="val -11229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rgbClr val="0070C0"/>
                </a:solidFill>
                <a:effectLst/>
                <a:latin typeface="Arial" panose="020B0604020202020204" pitchFamily="34" charset="0"/>
              </a:rPr>
              <a:t>Folder content constraints</a:t>
            </a: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267744" y="2514162"/>
            <a:ext cx="4608000" cy="247593"/>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2"/>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Cross-boundary navigation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9" name="Picture 8"/>
          <p:cNvPicPr>
            <a:picLocks noChangeAspect="1"/>
          </p:cNvPicPr>
          <p:nvPr/>
        </p:nvPicPr>
        <p:blipFill>
          <a:blip r:embed="rId2"/>
          <a:stretch>
            <a:fillRect/>
          </a:stretch>
        </p:blipFill>
        <p:spPr>
          <a:xfrm>
            <a:off x="126429" y="1998315"/>
            <a:ext cx="8982075" cy="3590925"/>
          </a:xfrm>
          <a:prstGeom prst="rect">
            <a:avLst/>
          </a:prstGeom>
        </p:spPr>
      </p:pic>
      <p:sp>
        <p:nvSpPr>
          <p:cNvPr id="10" name="Rounded Rectangle 9"/>
          <p:cNvSpPr/>
          <p:nvPr/>
        </p:nvSpPr>
        <p:spPr bwMode="auto">
          <a:xfrm>
            <a:off x="1259632" y="4519817"/>
            <a:ext cx="7740000" cy="61200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06169" y="2348880"/>
            <a:ext cx="57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853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1735</Words>
  <Application>Microsoft Office PowerPoint</Application>
  <PresentationFormat>On-screen Show (4:3)</PresentationFormat>
  <Paragraphs>335</Paragraphs>
  <Slides>36</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Bradley Hand ITC</vt:lpstr>
      <vt:lpstr>Courier New</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Cross-boundary navigation</vt:lpstr>
      <vt:lpstr>Key feature #1 - XDM based</vt:lpstr>
      <vt:lpstr>Key feature #2               Navigation skills</vt:lpstr>
      <vt:lpstr>Key feature #3               Validation concept</vt:lpstr>
      <vt:lpstr>Concepts</vt:lpstr>
      <vt:lpstr>Validation chemistry</vt:lpstr>
      <vt:lpstr>Pouring waters of validity</vt:lpstr>
      <vt:lpstr>A check is always      a check against a constraint !</vt:lpstr>
      <vt:lpstr>What a constraint perceives</vt:lpstr>
      <vt:lpstr>Example resource values</vt:lpstr>
      <vt:lpstr>Constraining resource values</vt:lpstr>
      <vt:lpstr>Folder resource values     using foxpath</vt:lpstr>
      <vt:lpstr>File resource values     using foxpath</vt:lpstr>
      <vt:lpstr>Exploring files with     shifting focus nodes</vt:lpstr>
      <vt:lpstr>User-defined constraints</vt:lpstr>
      <vt:lpstr>Unification of mediatypes –              XDM node trees</vt:lpstr>
      <vt:lpstr>Validating JSON contents</vt:lpstr>
      <vt:lpstr>Validating CSV contents</vt:lpstr>
      <vt:lpstr>Extensibility</vt:lpstr>
      <vt:lpstr>...</vt:lpstr>
      <vt:lpstr>A file shape</vt:lpstr>
      <vt:lpstr>A file shape</vt:lpstr>
      <vt:lpstr>Validating HTML contents</vt:lpstr>
      <vt:lpstr>File system validation – WHY?</vt:lpstr>
      <vt:lpstr>Unification of navigation –              f o x p a t h</vt:lpstr>
      <vt:lpstr>ABCDEFGreenfox</vt:lpstr>
      <vt:lpstr>PowerPoint Presentation</vt:lpstr>
      <vt:lpstr>Example:    constraining folder content</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17428</cp:revision>
  <cp:lastPrinted>2018-02-04T22:36:04Z</cp:lastPrinted>
  <dcterms:created xsi:type="dcterms:W3CDTF">2010-07-11T14:21:59Z</dcterms:created>
  <dcterms:modified xsi:type="dcterms:W3CDTF">2020-02-09T15:44:37Z</dcterms:modified>
</cp:coreProperties>
</file>