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41"/>
  </p:notesMasterIdLst>
  <p:handoutMasterIdLst>
    <p:handoutMasterId r:id="rId42"/>
  </p:handoutMasterIdLst>
  <p:sldIdLst>
    <p:sldId id="925" r:id="rId2"/>
    <p:sldId id="1167" r:id="rId3"/>
    <p:sldId id="1153" r:id="rId4"/>
    <p:sldId id="1194" r:id="rId5"/>
    <p:sldId id="1155" r:id="rId6"/>
    <p:sldId id="1176" r:id="rId7"/>
    <p:sldId id="1178" r:id="rId8"/>
    <p:sldId id="1196" r:id="rId9"/>
    <p:sldId id="1199" r:id="rId10"/>
    <p:sldId id="1200" r:id="rId11"/>
    <p:sldId id="1177" r:id="rId12"/>
    <p:sldId id="1201" r:id="rId13"/>
    <p:sldId id="1156" r:id="rId14"/>
    <p:sldId id="1193" r:id="rId15"/>
    <p:sldId id="1157" r:id="rId16"/>
    <p:sldId id="1158" r:id="rId17"/>
    <p:sldId id="1165" r:id="rId18"/>
    <p:sldId id="1180" r:id="rId19"/>
    <p:sldId id="1166" r:id="rId20"/>
    <p:sldId id="1181" r:id="rId21"/>
    <p:sldId id="1188" r:id="rId22"/>
    <p:sldId id="1190" r:id="rId23"/>
    <p:sldId id="1179" r:id="rId24"/>
    <p:sldId id="1182" r:id="rId25"/>
    <p:sldId id="1183" r:id="rId26"/>
    <p:sldId id="1184" r:id="rId27"/>
    <p:sldId id="1080" r:id="rId28"/>
    <p:sldId id="1186" r:id="rId29"/>
    <p:sldId id="1164" r:id="rId30"/>
    <p:sldId id="1161" r:id="rId31"/>
    <p:sldId id="1185" r:id="rId32"/>
    <p:sldId id="1197" r:id="rId33"/>
    <p:sldId id="1198" r:id="rId34"/>
    <p:sldId id="1187" r:id="rId35"/>
    <p:sldId id="1154" r:id="rId36"/>
    <p:sldId id="1162" r:id="rId37"/>
    <p:sldId id="1163" r:id="rId38"/>
    <p:sldId id="1160" r:id="rId39"/>
    <p:sldId id="1172" r:id="rId40"/>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In this table, the term „current folder“ means a folder in the target of the shape containing the shape with</a:t>
            </a:r>
            <a:r>
              <a:rPr lang="de-DE" baseline="0" smtClean="0"/>
              <a:t> the target declarations shown. The examples show that foxpath enables target declarations which are highly specific.</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3239442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folder and file</a:t>
            </a:r>
            <a:r>
              <a:rPr lang="de-DE" baseline="0" smtClean="0"/>
              <a:t> shapes which we saw so far described the </a:t>
            </a:r>
            <a:r>
              <a:rPr lang="de-DE" i="1" baseline="0" smtClean="0"/>
              <a:t>contents</a:t>
            </a:r>
            <a:r>
              <a:rPr lang="de-DE" baseline="0" smtClean="0"/>
              <a:t> of the folder or file in question, and checking did not require knowledge about the surrounding world. This is not necessarily so - constraints may relate to information outside of the resource under investigation.  In this example, we have a value shape selecting as value the fooValue elements in the current file. The constraint is that the value of all such elements are found in a codelist found within a file found by a navigation across the file system.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70340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have seen that greenfox allows you to constrain file contents using XPath expressions. Such constraints can</a:t>
            </a:r>
            <a:r>
              <a:rPr lang="de-DE" baseline="0" smtClean="0"/>
              <a:t> also be used for non-XML files: JSON files, CSV files, HTML files. This example shows how a mediatype annotation suffices to make a JSON file accessible to XPath. The XML representation to which the XPath is applied is the XML representation as defined by BaseX. This is a format marked by great similarity with the original JSON, so that XPath expressions can be easily written, looking at the original JSON.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After these first impressions,</a:t>
            </a:r>
            <a:r>
              <a:rPr lang="de-DE" baseline="0" smtClean="0"/>
              <a:t> let me emphasize key features of greenfox. First – it is XDM based. Every value describing or constraining a resource is an XDM value. Reminder: according to the model, a value is a sequence of items, and an item is either an atomic value, or an XDM node, or a map, or an array. (Function items, the last item type, is not considered by greenfox.)</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a:t>
            </a:r>
            <a:r>
              <a:rPr lang="de-DE" baseline="0" smtClean="0"/>
              <a:t> examples shown so far were meant to convince you that the navigational skills are an excellent base for designing a file system validation language. But there is a serious danger in losing oneself in a wealth of possibilities, ending up with a tangled heap of possibilities to check this and check that. Such an ill-designed language could not be really useful for more than a couple of people, knowing the tangled rules by heart. There would be little perspective for an evolution of the language, as any increase of functionality would likely make everything increasingly unmanegeable. In short – a file system validation language requires a rigorous set of concepts. The path I took was not to reinvent the wheel, but to learn. To learn from SHACL, the new validation language of RDF. I found everything so well prepared for my purposes. All that was needed was some additional abstraction,, detaching the basic SHACL concepts completely from RDF and make them ready for attachment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From SHACL I learned keen attention to validation results</a:t>
            </a:r>
            <a:r>
              <a:rPr lang="de-DE" baseline="0" smtClean="0"/>
              <a:t>, viewing them as structured information emitted by the process of validation. And I learned a very simple, very important basic principle: the definition of a base unit both of validating activity, and of validation result. The unit of processing is the validation of a single resource against a single constraint. Such processing is described by a validation result, a set of structured data identifying the resource, identifying the constraint and providing details about the outcome and ist reasons.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This axiom</a:t>
            </a:r>
            <a:r>
              <a:rPr lang="de-DE" baseline="0" smtClean="0"/>
              <a:t> of validation enables a rigorous definition of file system validation. Validation of the file system can be decomposed in several, clearly defined steps until you arrive at a collection of those base activities – validation of a single resource against a single constraint. Let us look at the formal definition, which is but a modiefied copy of the formal definition found in the SHACL spec. The result of validating any file system against greenfox schema can be understood as collecting drops of information and pouring them into a glass which is the overall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Understanding the basic idea</a:t>
            </a:r>
            <a:r>
              <a:rPr lang="de-DE" baseline="0" smtClean="0"/>
              <a:t> of greenfox requires a clear understand what is checked, if a resource is checked. The abstract model of greenfox validation distinguishes resourcej properties and resource values. Properties are obvious – aspects like file size or last modification date. Resource values, on the other hand, are not predefined – they are obtained from an expression applied to the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 Virenscanner. No – the scope is a file system tree, consisting of a root folder and any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abstract</a:t>
            </a:r>
            <a:r>
              <a:rPr lang="de-DE" baseline="0" smtClean="0"/>
              <a:t> metamodel does not prescribe how resource values are obtained – it does not prescribe a concrete expression language. Greenfox selected XPath and foxpath, which are not arbitrary expression languages, but fit like no other language I ever heard of to described navigation within and among resources. I believe that file system navigation is typically a set of activities which have a close relationship to navigation. Note one aspect: a resource value may express some quality found within the resource – e.g. within the contents of a folder, or within the node tree representing file content. But, very importantly, the values may also lie on the outside, e.g. be found in different files, or different folders, or different files found in different folders.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remember, the resource values are created by expressions found in values shapes. As the</a:t>
            </a:r>
            <a:r>
              <a:rPr lang="de-DE" baseline="0" smtClean="0"/>
              <a:t> expression languages XPath and foxpath are supported, there are two kinds of value shapes – XPath shapes and foxpath shapes. Let us look at a few expressions creating resource values. Any XPath expression please imagine to be the value of an  @expr attribute of an XPath value shape. Likewise, any foxpath expression imagine to the value of an @expr attribute of a foxpath value shape.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403574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a simple demonstration of</a:t>
            </a:r>
            <a:r>
              <a:rPr lang="de-DE" baseline="0" smtClean="0"/>
              <a:t> how a value shape creates and constrains a resource value. In this example, the value is defined to be the list of all &lt;airport&gt; elements with an @href attribute </a:t>
            </a:r>
            <a:r>
              <a:rPr lang="de-DE" i="1" baseline="0" smtClean="0"/>
              <a:t>and</a:t>
            </a:r>
            <a:r>
              <a:rPr lang="de-DE" baseline="0" smtClean="0"/>
              <a:t> also child elements. The constraint disallows such elements, that is – an &lt;airport&gt; element should </a:t>
            </a:r>
            <a:r>
              <a:rPr lang="de-DE" i="1" baseline="0" smtClean="0"/>
              <a:t>either</a:t>
            </a:r>
            <a:r>
              <a:rPr lang="de-DE" baseline="0" smtClean="0"/>
              <a:t> have an @href, </a:t>
            </a:r>
            <a:r>
              <a:rPr lang="de-DE" i="1" baseline="0" smtClean="0"/>
              <a:t>or</a:t>
            </a:r>
            <a:r>
              <a:rPr lang="de-DE" baseline="0" smtClean="0"/>
              <a:t> have child elements, not both. Formally, the constraint can be expressed as an </a:t>
            </a:r>
            <a:r>
              <a:rPr lang="de-DE" b="1" baseline="0" smtClean="0"/>
              <a:t>ExpressionValueEmpty</a:t>
            </a:r>
            <a:r>
              <a:rPr lang="de-DE" baseline="0" smtClean="0"/>
              <a:t> constraint. This slide shows the value shape, and below a validation result reporting violations. The definition of validation results is closely aligned with the corresponding definitions from the SHACL spec, with some inevitable deviations caused by the very different material being validated.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demonstrating how also file</a:t>
            </a:r>
            <a:r>
              <a:rPr lang="de-DE" baseline="0" smtClean="0"/>
              <a:t> shapes may use foxpath shapes in order to define and check values found outside of the file itself. The foxpath expression returns the expected return code, fetched from the appropriate cell in a CSV file found in a distant folder. This external resource value is constrained to match an internal value, which is the actual return code.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definition</a:t>
            </a:r>
            <a:r>
              <a:rPr lang="de-DE" baseline="0" smtClean="0"/>
              <a:t> of focus nodes enables a nicely structured validation of XDM contents – alternate steps of navigation selecting nodes of interest, and validation of these nodes. Each &lt;focusNode&gt; element defines a new validation context, which is the set of items selected by ist xpath or foxpath expression. The value shapes are re-evaluated for each item selected by the focus node, using this item as context item.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Another</a:t>
            </a:r>
            <a:r>
              <a:rPr lang="de-DE" baseline="0" smtClean="0"/>
              <a:t> thing learned from SHACL how to support user-defined constraints. The concept is a constraint component, defined in terms of a name, a signature and a validator, which is code executing the validation. It is very easily done. The meta schema of greenfox, against which any schema is validated under the hood, consists in large parts of calls of such user-defined constraint components.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3000565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are used to validation of an individual file against a schema, like XSD, JSON</a:t>
            </a:r>
            <a:r>
              <a:rPr lang="de-DE" baseline="0" smtClean="0"/>
              <a:t> Schema or Schematron. And w</a:t>
            </a:r>
            <a:r>
              <a:rPr lang="de-DE" smtClean="0"/>
              <a:t>e know how such validation can be crucial for ensuring quality, reliability, interoperability,</a:t>
            </a:r>
            <a:r>
              <a:rPr lang="de-DE" baseline="0" smtClean="0"/>
              <a:t> etc. But any non-trivial project is represented by many file system resources – files and folders. In this context, the validation of single files is a piece from a jigsaw puzzle. I think we should be able to validate large and heterogeneous groups of resources in an integrated way, obtaining a single, comprehensive report. And we should be able to do so declaratively. That‘s what greenfox is intended to support. And also note that a file system tree may already exist, but it may also be deliberately produced as a representation of an arbitrary real-world system, receiving the output of numerous applications somehow investigating the system. The ability to validate such a file system representation means the ability of validating the real world system itself – if only in a limited way. Remember – before there is file system validation, the border of declarativeness is a single schema targeting a single document type. File system schemas overcome this limitation.</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35</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exactly „validation“ may mean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37</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XSD, JSON</a:t>
            </a:r>
            <a:r>
              <a:rPr lang="de-DE" baseline="0" smtClean="0"/>
              <a:t> Schema or Schematron. And w</a:t>
            </a:r>
            <a:r>
              <a:rPr lang="de-DE" smtClean="0"/>
              <a:t>e know how such validation can be crucial for ensuring reliability, interoperability,</a:t>
            </a:r>
            <a:r>
              <a:rPr lang="de-DE" baseline="0" smtClean="0"/>
              <a:t> etc. But any non-trivial project is represented by many file system resources – files and folders. In this context, the validation of single files is a piece from a jigsaw puzzle. Or not event that – as the whole may be more than the sum of its parts. Often, validation of one resource must be performed in a different way, dependent on the presence and contents of other resources, whereas our jigsaw puzzle pieces are unconcerned with such dependencies. And it is also important that the absence of a file may be the real problem, but this is out of scope for conventional validation, which is conditional on the presence of its input. Finally, considering the huge value of declarativeness, it is frustrating to note that the limit of declarativeness in conventional validation is a set of tightly coupled schemas describing a set of related document types. In short – we SHOULD be able to perform file system validation, to validate the contents of a file system tree in a comprehensive way, honouring dependencies, checking the occurrence of files and producing a single, comprehensive report.</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yet</a:t>
            </a:r>
            <a:r>
              <a:rPr lang="de-DE" baseline="0" smtClean="0"/>
              <a:t> complete,</a:t>
            </a:r>
            <a:r>
              <a:rPr lang="de-DE" smtClean="0"/>
              <a:t> example. It is a schema describing the</a:t>
            </a:r>
            <a:r>
              <a:rPr lang="de-DE" baseline="0" smtClean="0"/>
              <a:t> contents of a single folder. A greenfox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assigning to the schema a URI for identification and reference.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does not necessarily describe a single folder. It may describe many folders, or even no folder it all. What it describes is the set of all folders which are in its target. The target is defined by a target declaration. Let‘s take a closer look.</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foxpath attribute is the </a:t>
            </a:r>
            <a:r>
              <a:rPr lang="de-DE" b="1" smtClean="0"/>
              <a:t>target declaration</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We‘ll take a closer look at target declarations in a moment. For now, it suffices to understand that a folder shape declares constraints which are applied to every folder selected by the target declaration. Look at the &lt;folderContent&gt; </a:t>
            </a:r>
            <a:r>
              <a:rPr lang="de-DE" baseline="0" smtClean="0"/>
              <a:t>element, which describes </a:t>
            </a:r>
            <a:r>
              <a:rPr lang="de-DE" baseline="0" smtClean="0"/>
              <a:t>the folder contents. Perhaps you expected such a content description to be a list of folder and file names, not more. However, folder contents can be constrained in a more flexible way. Note for example the wildcards, combined with cardinality constraints. Also note that a file may be associated with an expected hash key.  </a:t>
            </a:r>
            <a:r>
              <a:rPr lang="de-DE" baseline="0" smtClean="0"/>
              <a:t>The „</a:t>
            </a:r>
            <a:r>
              <a:rPr lang="de-DE" baseline="0" smtClean="0"/>
              <a:t>closed“ </a:t>
            </a:r>
            <a:r>
              <a:rPr lang="de-DE" baseline="0" smtClean="0"/>
              <a:t>attribute </a:t>
            </a:r>
            <a:r>
              <a:rPr lang="de-DE" baseline="0" smtClean="0"/>
              <a:t>declares the folder to be closed - only folders and files as described by the child elements and the „ignoredMembers</a:t>
            </a:r>
            <a:r>
              <a:rPr lang="de-DE" baseline="0" smtClean="0"/>
              <a:t>“ attribute </a:t>
            </a:r>
            <a:r>
              <a:rPr lang="de-DE" baseline="0" smtClean="0"/>
              <a:t>may appear in the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Now we take a look at a file shape. A file shape</a:t>
            </a:r>
            <a:r>
              <a:rPr lang="de-DE" baseline="0" smtClean="0"/>
              <a:t> describes </a:t>
            </a:r>
            <a:r>
              <a:rPr lang="de-DE" smtClean="0"/>
              <a:t>all files selected by its target</a:t>
            </a:r>
            <a:r>
              <a:rPr lang="de-DE" baseline="0" smtClean="0"/>
              <a:t> declaration. As this file shape will be placed within the folder shape we just looked at, the foxpath expression is evaluated in the context of any folder in the target of the containing folder. Here it simply means that the described file is contained by the xmlschema folder. As mentioned before, a shape is a collection of constraints. Here, we have a LastModified constraint, with obvious semantics. The &lt;xpath&gt; elements are, formally speaking, not constraints, but </a:t>
            </a:r>
            <a:r>
              <a:rPr lang="de-DE" b="1" baseline="0" smtClean="0"/>
              <a:t>value shapes</a:t>
            </a:r>
            <a:r>
              <a:rPr lang="de-DE" baseline="0" smtClean="0"/>
              <a:t>. A value shape combines an expression mapping the resource to an XDM value, with constraints applied to that value. The first value shape maps the file to a sequence of all namespace URIs used. The constraint applied to this value is an </a:t>
            </a:r>
            <a:r>
              <a:rPr lang="de-DE" b="1" baseline="0" smtClean="0"/>
              <a:t>ExpressionValueEqual</a:t>
            </a:r>
            <a:r>
              <a:rPr lang="de-DE" baseline="0" smtClean="0"/>
              <a:t> constraint: every item of the expression value must be equal to the string given by the @eq attributes. The second value shape maps the file to a sequence of all URIs found in @uri attributes. This value is submitted to an ExpressionValueLike constraint – every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Because of this location, the foxpath expression selecting the target is resolved in the context of the result of the containing folder shape‘s target expression. Apart from this, the placing of the file shape inside the folder shape has no consequences. This is important to realize: validating a resource against a shape is independent of where the shape is located. A nesting of folders and files which reflects hierarchical relationships may, however, help us to better understand the schema. But be aware that nesting does not automatically imply containing of the target resources. The location of a shape‘s target resource depends exclusively on the value of the target declaration, and such a declaration may navigate downward, upward, sideward and any combination of these. Let us look a few target declarations: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(foxpath expressions)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graphicFrame>
        <p:nvGraphicFramePr>
          <p:cNvPr id="8" name="Table 7"/>
          <p:cNvGraphicFramePr>
            <a:graphicFrameLocks noGrp="1"/>
          </p:cNvGraphicFramePr>
          <p:nvPr>
            <p:extLst>
              <p:ext uri="{D42A27DB-BD31-4B8C-83A1-F6EECF244321}">
                <p14:modId xmlns:p14="http://schemas.microsoft.com/office/powerpoint/2010/main" val="2318224209"/>
              </p:ext>
            </p:extLst>
          </p:nvPr>
        </p:nvGraphicFramePr>
        <p:xfrm>
          <a:off x="35496" y="1879808"/>
          <a:ext cx="9073008" cy="486156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under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.\\*[xsd[is-dir()]]\catalog.xml</a:t>
                      </a:r>
                      <a:br>
                        <a:rPr lang="de-DE" smtClean="0">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only files in a folder containing an </a:t>
                      </a:r>
                      <a:r>
                        <a:rPr lang="de-DE" smtClean="0">
                          <a:latin typeface="Courier New" panose="02070309020205020404" pitchFamily="49" charset="0"/>
                          <a:cs typeface="Courier New" panose="02070309020205020404" pitchFamily="49" charset="0"/>
                        </a:rPr>
                        <a:t>xsd</a:t>
                      </a:r>
                      <a:r>
                        <a:rPr lang="de-DE" smtClean="0"/>
                        <a:t> folder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only files with a document containing @rewritePrefix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[//@rewritePrefix]\..\VERSION</a:t>
                      </a:r>
                      <a:endParaRPr lang="de-DE">
                        <a:latin typeface="Courier New" panose="02070309020205020404" pitchFamily="49" charset="0"/>
                        <a:cs typeface="Courier New" panose="02070309020205020404" pitchFamily="49" charset="0"/>
                      </a:endParaRPr>
                    </a:p>
                  </a:txBody>
                  <a:tcPr/>
                </a:tc>
                <a:tc>
                  <a:txBody>
                    <a:bodyPr/>
                    <a:lstStyle/>
                    <a:p>
                      <a:r>
                        <a:rPr lang="de-DE" smtClean="0"/>
                        <a:t>First find files as</a:t>
                      </a:r>
                      <a:r>
                        <a:rPr lang="de-DE" baseline="0" smtClean="0"/>
                        <a:t> described in the prece- ding row, then select the VERSION sibling</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ancestor~::resources[1]</a:t>
                      </a:r>
                    </a:p>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[string(file-date(.))] &lt; '2020</a:t>
                      </a:r>
                      <a:r>
                        <a:rPr lang="de-DE" smtClean="0">
                          <a:latin typeface="Courier New" panose="02070309020205020404" pitchFamily="49" charset="0"/>
                          <a:cs typeface="Courier New" panose="02070309020205020404" pitchFamily="49" charset="0"/>
                        </a:rPr>
                        <a:t>'</a:t>
                      </a:r>
                      <a:r>
                        <a:rPr lang="de-DE" smtClean="0">
                          <a:latin typeface="Courier New" panose="02070309020205020404" pitchFamily="49" charset="0"/>
                          <a:cs typeface="Courier New" panose="02070309020205020404" pitchFamily="49" charset="0"/>
                        </a:rPr>
                        <a:t>]</a:t>
                      </a:r>
                      <a:endParaRPr lang="de-DE">
                        <a:latin typeface="Courier New" panose="02070309020205020404" pitchFamily="49" charset="0"/>
                        <a:cs typeface="Courier New" panose="02070309020205020404" pitchFamily="49" charset="0"/>
                      </a:endParaRPr>
                    </a:p>
                  </a:txBody>
                  <a:tcPr/>
                </a:tc>
                <a:tc>
                  <a:txBody>
                    <a:bodyPr/>
                    <a:lstStyle/>
                    <a:p>
                      <a:r>
                        <a:rPr lang="de-DE" smtClean="0"/>
                        <a:t>Files</a:t>
                      </a:r>
                      <a:r>
                        <a:rPr lang="de-DE" baseline="0" smtClean="0"/>
                        <a:t> found by first navigating up to the first resources ancestor, into ist projects sibling, then down into all catalog.xml files, ignoring files older than 2020</a:t>
                      </a:r>
                      <a:endParaRPr lang="de-DE"/>
                    </a:p>
                  </a:txBody>
                  <a:tcPr/>
                </a:tc>
              </a:tr>
            </a:tbl>
          </a:graphicData>
        </a:graphic>
      </p:graphicFrame>
    </p:spTree>
    <p:extLst>
      <p:ext uri="{BB962C8B-B14F-4D97-AF65-F5344CB8AC3E}">
        <p14:creationId xmlns:p14="http://schemas.microsoft.com/office/powerpoint/2010/main" val="418132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126429" y="1998315"/>
            <a:ext cx="8982075" cy="3590925"/>
          </a:xfrm>
          <a:prstGeom prst="rect">
            <a:avLst/>
          </a:prstGeom>
        </p:spPr>
      </p:pic>
      <p:sp>
        <p:nvSpPr>
          <p:cNvPr id="10" name="Rounded Rectangle 9"/>
          <p:cNvSpPr/>
          <p:nvPr/>
        </p:nvSpPr>
        <p:spPr bwMode="auto">
          <a:xfrm>
            <a:off x="1259632" y="4519817"/>
            <a:ext cx="7740000" cy="612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1358330" y="2984740"/>
            <a:ext cx="2061541"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416320"/>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i="1" smtClean="0"/>
              <a:t>Map or array		(rarely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
        <p:nvSpPr>
          <p:cNvPr id="3" name="TextBox 2"/>
          <p:cNvSpPr txBox="1"/>
          <p:nvPr/>
        </p:nvSpPr>
        <p:spPr>
          <a:xfrm>
            <a:off x="4784017" y="3068960"/>
            <a:ext cx="2092239" cy="1938992"/>
          </a:xfrm>
          <a:prstGeom prst="rect">
            <a:avLst/>
          </a:prstGeom>
          <a:solidFill>
            <a:srgbClr val="0070C0"/>
          </a:solidFill>
        </p:spPr>
        <p:txBody>
          <a:bodyPr wrap="none" rtlCol="0">
            <a:spAutoFit/>
          </a:bodyPr>
          <a:lstStyle/>
          <a:p>
            <a:pPr algn="ctr"/>
            <a:r>
              <a:rPr lang="de-DE" sz="4000" smtClean="0">
                <a:solidFill>
                  <a:schemeClr val="bg1"/>
                </a:solidFill>
              </a:rPr>
              <a:t>Guided </a:t>
            </a:r>
          </a:p>
          <a:p>
            <a:pPr algn="ctr"/>
            <a:r>
              <a:rPr lang="de-DE" sz="4000" smtClean="0">
                <a:solidFill>
                  <a:schemeClr val="bg1"/>
                </a:solidFill>
              </a:rPr>
              <a:t>by </a:t>
            </a:r>
          </a:p>
          <a:p>
            <a:pPr algn="ctr"/>
            <a:r>
              <a:rPr lang="de-DE" sz="4000" smtClean="0">
                <a:solidFill>
                  <a:schemeClr val="bg1"/>
                </a:solidFill>
              </a:rPr>
              <a:t>SHACL</a:t>
            </a:r>
            <a:endParaRPr lang="de-DE" sz="4000">
              <a:solidFill>
                <a:schemeClr val="bg1"/>
              </a:solidFill>
            </a:endParaRPr>
          </a:p>
        </p:txBody>
      </p:sp>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Tree>
    <p:extLst>
      <p:ext uri="{BB962C8B-B14F-4D97-AF65-F5344CB8AC3E}">
        <p14:creationId xmlns:p14="http://schemas.microsoft.com/office/powerpoint/2010/main" val="968090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
        <p:nvSpPr>
          <p:cNvPr id="8" name="TextBox 7"/>
          <p:cNvSpPr txBox="1"/>
          <p:nvPr/>
        </p:nvSpPr>
        <p:spPr>
          <a:xfrm>
            <a:off x="1331640" y="4437112"/>
            <a:ext cx="7632848" cy="1754326"/>
          </a:xfrm>
          <a:prstGeom prst="rect">
            <a:avLst/>
          </a:prstGeom>
          <a:noFill/>
        </p:spPr>
        <p:txBody>
          <a:bodyPr wrap="square" rtlCol="0">
            <a:spAutoFit/>
          </a:bodyPr>
          <a:lstStyle/>
          <a:p>
            <a:r>
              <a:rPr lang="de-DE" smtClean="0"/>
              <a:t>Result</a:t>
            </a:r>
          </a:p>
          <a:p>
            <a:r>
              <a:rPr lang="de-DE" smtClean="0"/>
              <a:t>. 	Conforms 			(boolean)</a:t>
            </a:r>
          </a:p>
          <a:p>
            <a:r>
              <a:rPr lang="de-DE" smtClean="0"/>
              <a:t>. 	ResourceIRI			(file path)</a:t>
            </a:r>
          </a:p>
          <a:p>
            <a:r>
              <a:rPr lang="de-DE" smtClean="0"/>
              <a:t>. 	ConstraintComponentIRI		(identifies semantics)</a:t>
            </a:r>
          </a:p>
          <a:p>
            <a:r>
              <a:rPr lang="de-DE" smtClean="0"/>
              <a:t>. 	ConstraintParameters		(name-value pairs)</a:t>
            </a:r>
          </a:p>
          <a:p>
            <a:r>
              <a:rPr lang="de-DE" smtClean="0"/>
              <a:t>. 	Details				(name-value pairs)</a:t>
            </a:r>
            <a:endParaRPr lang="de-DE"/>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55478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4000" smtClean="0">
                <a:latin typeface="Bradley Hand ITC" panose="03070402050302030203" pitchFamily="66" charset="0"/>
              </a:rPr>
              <a:t>A check is always</a:t>
            </a:r>
            <a:br>
              <a:rPr lang="de-DE" sz="4000" smtClean="0">
                <a:latin typeface="Bradley Hand ITC" panose="03070402050302030203" pitchFamily="66" charset="0"/>
              </a:rPr>
            </a:br>
            <a:r>
              <a:rPr lang="de-DE" sz="4000" smtClean="0">
                <a:latin typeface="Bradley Hand ITC" panose="03070402050302030203" pitchFamily="66" charset="0"/>
              </a:rPr>
              <a:t>     a check against a </a:t>
            </a:r>
            <a:r>
              <a:rPr lang="de-DE" sz="4000" smtClean="0">
                <a:solidFill>
                  <a:srgbClr val="0070C0"/>
                </a:solidFill>
                <a:latin typeface="Bradley Hand ITC" panose="03070402050302030203" pitchFamily="66" charset="0"/>
              </a:rPr>
              <a:t>constraint !</a:t>
            </a:r>
            <a:endParaRPr lang="de-DE" sz="4000">
              <a:solidFill>
                <a:srgbClr val="0070C0"/>
              </a:solidFill>
              <a:latin typeface="Bradley Hand ITC" panose="03070402050302030203" pitchFamily="66" charset="0"/>
            </a:endParaRPr>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Identifies a constraint component</a:t>
            </a:r>
          </a:p>
          <a:p>
            <a:pPr lvl="1"/>
            <a:r>
              <a:rPr lang="de-DE" smtClean="0"/>
              <a:t>Supplies parameter values</a:t>
            </a:r>
          </a:p>
          <a:p>
            <a:pPr marL="693737" lvl="2" indent="0">
              <a:buNone/>
            </a:pPr>
            <a:endParaRPr lang="de-DE" smtClean="0"/>
          </a:p>
          <a:p>
            <a:r>
              <a:rPr lang="de-DE" smtClean="0"/>
              <a:t>What is checked? </a:t>
            </a:r>
          </a:p>
          <a:p>
            <a:pPr lvl="1"/>
            <a:r>
              <a:rPr lang="de-DE">
                <a:solidFill>
                  <a:srgbClr val="0070C0"/>
                </a:solidFill>
              </a:rPr>
              <a:t>resource </a:t>
            </a:r>
            <a:r>
              <a:rPr lang="de-DE" b="1">
                <a:solidFill>
                  <a:srgbClr val="0070C0"/>
                </a:solidFill>
              </a:rPr>
              <a:t>property</a:t>
            </a:r>
            <a:r>
              <a:rPr lang="de-DE">
                <a:solidFill>
                  <a:srgbClr val="0070C0"/>
                </a:solidFill>
              </a:rPr>
              <a:t>	</a:t>
            </a:r>
            <a:endParaRPr lang="de-DE" smtClean="0">
              <a:solidFill>
                <a:srgbClr val="0070C0"/>
              </a:solidFill>
            </a:endParaRPr>
          </a:p>
          <a:p>
            <a:pPr marL="344487" lvl="1" indent="0">
              <a:buNone/>
            </a:pPr>
            <a:r>
              <a:rPr lang="de-DE"/>
              <a:t>	</a:t>
            </a:r>
            <a:r>
              <a:rPr lang="de-DE" sz="2400" smtClean="0"/>
              <a:t>intrinsic </a:t>
            </a:r>
            <a:r>
              <a:rPr lang="de-DE" sz="2400"/>
              <a:t>–  e.g. "</a:t>
            </a:r>
            <a:r>
              <a:rPr lang="de-DE" sz="2400" smtClean="0"/>
              <a:t>LastModified" , "FileSize", "Mediatype" </a:t>
            </a:r>
            <a:endParaRPr lang="de-DE" sz="2400"/>
          </a:p>
          <a:p>
            <a:pPr lvl="1"/>
            <a:r>
              <a:rPr lang="de-DE" smtClean="0">
                <a:solidFill>
                  <a:srgbClr val="0070C0"/>
                </a:solidFill>
              </a:rPr>
              <a:t>resource </a:t>
            </a:r>
            <a:r>
              <a:rPr lang="de-DE" b="1" smtClean="0">
                <a:solidFill>
                  <a:srgbClr val="0070C0"/>
                </a:solidFill>
              </a:rPr>
              <a:t>value</a:t>
            </a:r>
            <a:r>
              <a:rPr lang="de-DE" smtClean="0">
                <a:solidFill>
                  <a:srgbClr val="0070C0"/>
                </a:solidFill>
              </a:rPr>
              <a:t>	</a:t>
            </a:r>
          </a:p>
          <a:p>
            <a:pPr marL="344487" lvl="1" indent="0">
              <a:buNone/>
            </a:pPr>
            <a:r>
              <a:rPr lang="de-DE"/>
              <a:t>	</a:t>
            </a:r>
            <a:r>
              <a:rPr lang="de-DE" sz="2400" smtClean="0"/>
              <a:t>extrinsic – obtained from arbitrary </a:t>
            </a:r>
            <a:r>
              <a:rPr lang="de-DE" sz="2400" b="1" i="1" smtClean="0"/>
              <a:t>expression</a:t>
            </a:r>
            <a:endParaRPr lang="de-DE" sz="2400" smtClean="0"/>
          </a:p>
          <a:p>
            <a:pPr marL="693737" lvl="2" indent="0">
              <a:buNone/>
            </a:pPr>
            <a:r>
              <a:rPr lang="de-DE" sz="2400"/>
              <a:t>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Tree>
    <p:extLst>
      <p:ext uri="{BB962C8B-B14F-4D97-AF65-F5344CB8AC3E}">
        <p14:creationId xmlns:p14="http://schemas.microsoft.com/office/powerpoint/2010/main" val="2530032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1628800"/>
            <a:ext cx="7879080" cy="2616101"/>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r>
              <a:rPr lang="de-DE" sz="2000" b="0" i="1" smtClean="0"/>
              <a:t>*[</a:t>
            </a:r>
          </a:p>
          <a:p>
            <a:r>
              <a:rPr lang="de-DE" sz="2000" b="0" i="1"/>
              <a:t> </a:t>
            </a:r>
            <a:r>
              <a:rPr lang="de-DE" sz="2000" b="0" i="1" smtClean="0"/>
              <a:t>                                file system tree =  </a:t>
            </a:r>
          </a:p>
          <a:p>
            <a:r>
              <a:rPr lang="de-DE" sz="2000" b="0" i="1" smtClean="0"/>
              <a:t>   a folder + all folders and files directly or indirectly contained</a:t>
            </a:r>
          </a:p>
          <a:p>
            <a:r>
              <a:rPr lang="de-DE" sz="2000" b="0" i="1" smtClean="0"/>
              <a:t>  ]</a:t>
            </a:r>
            <a:endParaRPr lang="de-DE" sz="2000" b="0" i="1"/>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resource values</a:t>
            </a:r>
            <a:endParaRPr lang="de-DE"/>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57378485"/>
              </p:ext>
            </p:extLst>
          </p:nvPr>
        </p:nvGraphicFramePr>
        <p:xfrm>
          <a:off x="38209" y="1700808"/>
          <a:ext cx="9070295" cy="4953000"/>
        </p:xfrm>
        <a:graphic>
          <a:graphicData uri="http://schemas.openxmlformats.org/drawingml/2006/table">
            <a:tbl>
              <a:tblPr firstRow="1" bandRow="1">
                <a:tableStyleId>{5C22544A-7EE6-4342-B048-85BDC9FD1C3A}</a:tableStyleId>
              </a:tblPr>
              <a:tblGrid>
                <a:gridCol w="4173751"/>
                <a:gridCol w="1518513"/>
                <a:gridCol w="3378031"/>
              </a:tblGrid>
              <a:tr h="370840">
                <a:tc>
                  <a:txBody>
                    <a:bodyPr/>
                    <a:lstStyle/>
                    <a:p>
                      <a:r>
                        <a:rPr lang="de-DE" smtClean="0"/>
                        <a:t>Expression</a:t>
                      </a:r>
                      <a:endParaRPr lang="de-DE"/>
                    </a:p>
                  </a:txBody>
                  <a:tcPr>
                    <a:solidFill>
                      <a:srgbClr val="006600"/>
                    </a:solidFill>
                  </a:tcPr>
                </a:tc>
                <a:tc>
                  <a:txBody>
                    <a:bodyPr/>
                    <a:lstStyle/>
                    <a:p>
                      <a:r>
                        <a:rPr lang="de-DE" smtClean="0"/>
                        <a:t>Expression lang</a:t>
                      </a:r>
                      <a:endParaRPr lang="de-DE"/>
                    </a:p>
                  </a:txBody>
                  <a:tcPr>
                    <a:solidFill>
                      <a:srgbClr val="006600"/>
                    </a:solidFill>
                  </a:tcPr>
                </a:tc>
                <a:tc>
                  <a:txBody>
                    <a:bodyPr/>
                    <a:lstStyle/>
                    <a:p>
                      <a:r>
                        <a:rPr lang="de-DE" smtClean="0"/>
                        <a:t>Meaning</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count(airport)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exists(//airport)</a:t>
                      </a:r>
                      <a:endParaRPr lang="de-DE">
                        <a:latin typeface="Courier New" panose="02070309020205020404" pitchFamily="49" charset="0"/>
                        <a:cs typeface="Courier New" panose="02070309020205020404" pitchFamily="49" charset="0"/>
                      </a:endParaRPr>
                    </a:p>
                  </a:txBody>
                  <a:tcPr/>
                </a:tc>
                <a:tc>
                  <a:txBody>
                    <a:bodyPr/>
                    <a:lstStyle/>
                    <a:p>
                      <a:endParaRPr lang="de-DE"/>
                    </a:p>
                  </a:txBody>
                  <a:tcPr/>
                </a:tc>
                <a:tc>
                  <a:txBody>
                    <a:bodyPr/>
                    <a:lstStyle/>
                    <a:p>
                      <a:r>
                        <a:rPr lang="de-DE" smtClean="0"/>
                        <a:t>Flag – with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 and *]</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Selected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a:t>
                      </a:r>
                    </a:p>
                    <a:p>
                      <a:r>
                        <a:rPr lang="de-DE" smtClean="0">
                          <a:latin typeface="Courier New" panose="02070309020205020404" pitchFamily="49" charset="0"/>
                          <a:cs typeface="Courier New" panose="02070309020205020404" pitchFamily="49" charset="0"/>
                        </a:rPr>
                        <a:t>/resolve-uri(., ..)/doc(.)</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Documents</a:t>
                      </a:r>
                      <a:r>
                        <a:rPr lang="de-DE" baseline="0" smtClean="0"/>
                        <a:t> obtained resolving </a:t>
                      </a:r>
                      <a:r>
                        <a:rPr lang="de-DE" baseline="0" smtClean="0">
                          <a:latin typeface="Courier New" panose="02070309020205020404" pitchFamily="49" charset="0"/>
                          <a:cs typeface="Courier New" panose="02070309020205020404" pitchFamily="49" charset="0"/>
                        </a:rPr>
                        <a:t>href</a:t>
                      </a:r>
                      <a:r>
                        <a:rPr lang="de-DE" baseline="0" smtClean="0"/>
                        <a:t> links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system paths of JSON files in the context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paths of JSON files in a  context-sibling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*.csv\csv-doc(., ',', 'yes')</a:t>
                      </a:r>
                    </a:p>
                    <a:p>
                      <a:r>
                        <a:rPr lang="de-DE" smtClean="0">
                          <a:latin typeface="Courier New" panose="02070309020205020404" pitchFamily="49" charset="0"/>
                          <a:cs typeface="Courier New" panose="02070309020205020404" pitchFamily="49" charset="0"/>
                        </a:rPr>
                        <a:t>//Term =&gt; distinct-values()</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Distinct values</a:t>
                      </a:r>
                      <a:r>
                        <a:rPr lang="de-DE" baseline="0" smtClean="0"/>
                        <a:t> extracted from </a:t>
                      </a:r>
                      <a:r>
                        <a:rPr lang="de-DE" smtClean="0"/>
                        <a:t>CSV </a:t>
                      </a:r>
                      <a:r>
                        <a:rPr lang="de-DE" baseline="0" smtClean="0"/>
                        <a:t>files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..\\*.htm?[html-doc(.)</a:t>
                      </a:r>
                    </a:p>
                    <a:p>
                      <a:r>
                        <a:rPr lang="de-DE" smtClean="0">
                          <a:latin typeface="Courier New" panose="02070309020205020404" pitchFamily="49" charset="0"/>
                          <a:cs typeface="Courier New" panose="02070309020205020404" pitchFamily="49" charset="0"/>
                        </a:rPr>
                        <a:t>//@href[contains(.,'niem'‚)]]</a:t>
                      </a:r>
                    </a:p>
                  </a:txBody>
                  <a:tcPr/>
                </a:tc>
                <a:tc>
                  <a:txBody>
                    <a:bodyPr/>
                    <a:lstStyle/>
                    <a:p>
                      <a:r>
                        <a:rPr lang="de-DE" smtClean="0"/>
                        <a:t>foxpath</a:t>
                      </a:r>
                      <a:endParaRPr lang="de-DE"/>
                    </a:p>
                  </a:txBody>
                  <a:tcPr/>
                </a:tc>
                <a:tc>
                  <a:txBody>
                    <a:bodyPr/>
                    <a:lstStyle/>
                    <a:p>
                      <a:r>
                        <a:rPr lang="de-DE" smtClean="0"/>
                        <a:t>File </a:t>
                      </a:r>
                      <a:r>
                        <a:rPr lang="de-DE" baseline="0" smtClean="0"/>
                        <a:t>paths of HTML files referencing NIEM sites</a:t>
                      </a:r>
                      <a:endParaRPr lang="de-DE"/>
                    </a:p>
                  </a:txBody>
                  <a:tcPr/>
                </a:tc>
              </a:tr>
            </a:tbl>
          </a:graphicData>
        </a:graphic>
      </p:graphicFrame>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Tree>
    <p:extLst>
      <p:ext uri="{BB962C8B-B14F-4D97-AF65-F5344CB8AC3E}">
        <p14:creationId xmlns:p14="http://schemas.microsoft.com/office/powerpoint/2010/main" val="2433929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
        <p:nvSpPr>
          <p:cNvPr id="10" name="TextBox 9"/>
          <p:cNvSpPr txBox="1"/>
          <p:nvPr/>
        </p:nvSpPr>
        <p:spPr>
          <a:xfrm>
            <a:off x="2300733" y="1484784"/>
            <a:ext cx="1983235" cy="523220"/>
          </a:xfrm>
          <a:prstGeom prst="rect">
            <a:avLst/>
          </a:prstGeom>
          <a:noFill/>
        </p:spPr>
        <p:txBody>
          <a:bodyPr wrap="none" rtlCol="0">
            <a:spAutoFit/>
          </a:bodyPr>
          <a:lstStyle/>
          <a:p>
            <a:r>
              <a:rPr lang="de-DE" sz="2800" smtClean="0">
                <a:solidFill>
                  <a:srgbClr val="0070C0"/>
                </a:solidFill>
              </a:rPr>
              <a:t>Constraint</a:t>
            </a:r>
            <a:endParaRPr lang="de-DE" sz="2800">
              <a:solidFill>
                <a:srgbClr val="0070C0"/>
              </a:solidFill>
            </a:endParaRPr>
          </a:p>
        </p:txBody>
      </p:sp>
      <p:sp>
        <p:nvSpPr>
          <p:cNvPr id="11" name="TextBox 10"/>
          <p:cNvSpPr txBox="1"/>
          <p:nvPr/>
        </p:nvSpPr>
        <p:spPr>
          <a:xfrm>
            <a:off x="1907704" y="3501008"/>
            <a:ext cx="2960490" cy="523220"/>
          </a:xfrm>
          <a:prstGeom prst="rect">
            <a:avLst/>
          </a:prstGeom>
          <a:noFill/>
        </p:spPr>
        <p:txBody>
          <a:bodyPr wrap="none" rtlCol="0">
            <a:spAutoFit/>
          </a:bodyPr>
          <a:lstStyle/>
          <a:p>
            <a:r>
              <a:rPr lang="de-DE" sz="2800" smtClean="0">
                <a:solidFill>
                  <a:srgbClr val="CC6600"/>
                </a:solidFill>
              </a:rPr>
              <a:t>Validation result</a:t>
            </a:r>
            <a:endParaRPr lang="de-DE" sz="2800">
              <a:solidFill>
                <a:srgbClr val="CC6600"/>
              </a:solidFill>
            </a:endParaRPr>
          </a:p>
        </p:txBody>
      </p:sp>
      <p:pic>
        <p:nvPicPr>
          <p:cNvPr id="12" name="Picture 11"/>
          <p:cNvPicPr>
            <a:picLocks noChangeAspect="1"/>
          </p:cNvPicPr>
          <p:nvPr/>
        </p:nvPicPr>
        <p:blipFill>
          <a:blip r:embed="rId3"/>
          <a:stretch>
            <a:fillRect/>
          </a:stretch>
        </p:blipFill>
        <p:spPr>
          <a:xfrm>
            <a:off x="0" y="1988840"/>
            <a:ext cx="9144000" cy="1130883"/>
          </a:xfrm>
          <a:prstGeom prst="rect">
            <a:avLst/>
          </a:prstGeom>
        </p:spPr>
      </p:pic>
      <p:pic>
        <p:nvPicPr>
          <p:cNvPr id="13" name="Picture 12"/>
          <p:cNvPicPr>
            <a:picLocks noChangeAspect="1"/>
          </p:cNvPicPr>
          <p:nvPr/>
        </p:nvPicPr>
        <p:blipFill>
          <a:blip r:embed="rId4"/>
          <a:stretch>
            <a:fillRect/>
          </a:stretch>
        </p:blipFill>
        <p:spPr>
          <a:xfrm>
            <a:off x="107504" y="4010699"/>
            <a:ext cx="7344816" cy="2730669"/>
          </a:xfrm>
          <a:prstGeom prst="rect">
            <a:avLst/>
          </a:prstGeom>
        </p:spPr>
      </p:pic>
      <p:sp>
        <p:nvSpPr>
          <p:cNvPr id="14" name="Rounded Rectangle 13"/>
          <p:cNvSpPr/>
          <p:nvPr/>
        </p:nvSpPr>
        <p:spPr bwMode="auto">
          <a:xfrm>
            <a:off x="555680" y="2273455"/>
            <a:ext cx="3944312" cy="547582"/>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Folder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pic>
        <p:nvPicPr>
          <p:cNvPr id="8" name="Picture 7"/>
          <p:cNvPicPr>
            <a:picLocks noChangeAspect="1"/>
          </p:cNvPicPr>
          <p:nvPr/>
        </p:nvPicPr>
        <p:blipFill>
          <a:blip r:embed="rId3"/>
          <a:stretch>
            <a:fillRect/>
          </a:stretch>
        </p:blipFill>
        <p:spPr>
          <a:xfrm>
            <a:off x="15643" y="2068300"/>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CSV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pic>
        <p:nvPicPr>
          <p:cNvPr id="7" name="Picture 6"/>
          <p:cNvPicPr>
            <a:picLocks noChangeAspect="1"/>
          </p:cNvPicPr>
          <p:nvPr/>
        </p:nvPicPr>
        <p:blipFill>
          <a:blip r:embed="rId2"/>
          <a:stretch>
            <a:fillRect/>
          </a:stretch>
        </p:blipFill>
        <p:spPr>
          <a:xfrm>
            <a:off x="319087" y="1556792"/>
            <a:ext cx="8505825" cy="5191125"/>
          </a:xfrm>
          <a:prstGeom prst="rect">
            <a:avLst/>
          </a:prstGeom>
        </p:spPr>
      </p:pic>
      <p:sp>
        <p:nvSpPr>
          <p:cNvPr id="8" name="Rounded Rectangle 7"/>
          <p:cNvSpPr/>
          <p:nvPr/>
        </p:nvSpPr>
        <p:spPr bwMode="auto">
          <a:xfrm>
            <a:off x="944611" y="2658178"/>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1549724" y="2952841"/>
            <a:ext cx="1908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3563888" y="2952841"/>
            <a:ext cx="266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155627" y="3507639"/>
            <a:ext cx="223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948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634193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r>
              <a:rPr lang="de-DE" smtClean="0"/>
              <a:t>XDM node trees supported for </a:t>
            </a:r>
          </a:p>
          <a:p>
            <a:pPr lvl="1"/>
            <a:r>
              <a:rPr lang="de-DE" smtClean="0"/>
              <a:t>XML</a:t>
            </a:r>
          </a:p>
          <a:p>
            <a:pPr lvl="1"/>
            <a:r>
              <a:rPr lang="de-DE" smtClean="0"/>
              <a:t>JSON		foxpath function: json-doc()</a:t>
            </a:r>
          </a:p>
          <a:p>
            <a:pPr lvl="1"/>
            <a:r>
              <a:rPr lang="de-DE" smtClean="0"/>
              <a:t>HTML		foxpath function: html-doc()</a:t>
            </a:r>
          </a:p>
          <a:p>
            <a:pPr lvl="1"/>
            <a:r>
              <a:rPr lang="de-DE" smtClean="0"/>
              <a:t>CSV		foxpath function: csvdoc()</a:t>
            </a:r>
          </a:p>
          <a:p>
            <a:r>
              <a:rPr lang="de-DE" smtClean="0"/>
              <a:t>File shape attributes inform the processor</a:t>
            </a:r>
          </a:p>
          <a:p>
            <a:pPr lvl="1"/>
            <a:r>
              <a:rPr lang="de-DE" smtClean="0"/>
              <a:t>mediatype="json|html|csv|xml-or-json„</a:t>
            </a:r>
          </a:p>
          <a:p>
            <a:pPr lvl="1"/>
            <a:r>
              <a:rPr lang="de-DE" smtClean="0"/>
              <a:t>csv.separator="|"</a:t>
            </a:r>
          </a:p>
          <a:p>
            <a:pPr lvl="1"/>
            <a:r>
              <a:rPr lang="de-DE" smtClean="0"/>
              <a:t>csv.withHeader= "yes"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Tree>
    <p:extLst>
      <p:ext uri="{BB962C8B-B14F-4D97-AF65-F5344CB8AC3E}">
        <p14:creationId xmlns:p14="http://schemas.microsoft.com/office/powerpoint/2010/main" val="1513058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pic>
        <p:nvPicPr>
          <p:cNvPr id="7" name="Picture 6"/>
          <p:cNvPicPr>
            <a:picLocks noChangeAspect="1"/>
          </p:cNvPicPr>
          <p:nvPr/>
        </p:nvPicPr>
        <p:blipFill>
          <a:blip r:embed="rId2"/>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1358330" y="2984740"/>
            <a:ext cx="2061541"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3467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pic>
        <p:nvPicPr>
          <p:cNvPr id="7" name="Picture 6"/>
          <p:cNvPicPr>
            <a:picLocks noChangeAspect="1"/>
          </p:cNvPicPr>
          <p:nvPr/>
        </p:nvPicPr>
        <p:blipFill>
          <a:blip r:embed="rId3"/>
          <a:stretch>
            <a:fillRect/>
          </a:stretch>
        </p:blipFill>
        <p:spPr>
          <a:xfrm>
            <a:off x="419100" y="2383507"/>
            <a:ext cx="8305800" cy="3133725"/>
          </a:xfrm>
          <a:prstGeom prst="rect">
            <a:avLst/>
          </a:prstGeom>
        </p:spPr>
      </p:pic>
      <p:sp>
        <p:nvSpPr>
          <p:cNvPr id="8" name="Rounded Rectangle 7"/>
          <p:cNvSpPr/>
          <p:nvPr/>
        </p:nvSpPr>
        <p:spPr bwMode="auto">
          <a:xfrm>
            <a:off x="1274806" y="2672952"/>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27584" y="3356992"/>
            <a:ext cx="7632848" cy="18002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9332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pic>
        <p:nvPicPr>
          <p:cNvPr id="7" name="Picture 6"/>
          <p:cNvPicPr>
            <a:picLocks noChangeAspect="1"/>
          </p:cNvPicPr>
          <p:nvPr/>
        </p:nvPicPr>
        <p:blipFill>
          <a:blip r:embed="rId2"/>
          <a:stretch>
            <a:fillRect/>
          </a:stretch>
        </p:blipFill>
        <p:spPr>
          <a:xfrm>
            <a:off x="361950" y="2073746"/>
            <a:ext cx="8420100" cy="4019550"/>
          </a:xfrm>
          <a:prstGeom prst="rect">
            <a:avLst/>
          </a:prstGeom>
        </p:spPr>
      </p:pic>
      <p:sp>
        <p:nvSpPr>
          <p:cNvPr id="8" name="Rounded Rectangle 7"/>
          <p:cNvSpPr/>
          <p:nvPr/>
        </p:nvSpPr>
        <p:spPr bwMode="auto">
          <a:xfrm>
            <a:off x="807094" y="2965053"/>
            <a:ext cx="7524000" cy="28083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579661" y="2380779"/>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8855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HTML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pic>
        <p:nvPicPr>
          <p:cNvPr id="8" name="Picture 7"/>
          <p:cNvPicPr>
            <a:picLocks noChangeAspect="1"/>
          </p:cNvPicPr>
          <p:nvPr/>
        </p:nvPicPr>
        <p:blipFill>
          <a:blip r:embed="rId2"/>
          <a:stretch>
            <a:fillRect/>
          </a:stretch>
        </p:blipFill>
        <p:spPr>
          <a:xfrm>
            <a:off x="0" y="1772816"/>
            <a:ext cx="9144000" cy="4085263"/>
          </a:xfrm>
          <a:prstGeom prst="rect">
            <a:avLst/>
          </a:prstGeom>
        </p:spPr>
      </p:pic>
      <p:sp>
        <p:nvSpPr>
          <p:cNvPr id="7" name="Rounded Rectangle 6"/>
          <p:cNvSpPr/>
          <p:nvPr/>
        </p:nvSpPr>
        <p:spPr bwMode="auto">
          <a:xfrm>
            <a:off x="611624" y="2884835"/>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54971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sp>
        <p:nvSpPr>
          <p:cNvPr id="7" name="TextBox 6"/>
          <p:cNvSpPr txBox="1"/>
          <p:nvPr/>
        </p:nvSpPr>
        <p:spPr>
          <a:xfrm>
            <a:off x="1331640" y="4005064"/>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spTree>
    <p:extLst>
      <p:ext uri="{BB962C8B-B14F-4D97-AF65-F5344CB8AC3E}">
        <p14:creationId xmlns:p14="http://schemas.microsoft.com/office/powerpoint/2010/main" val="18825547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spTree>
    <p:extLst>
      <p:ext uri="{BB962C8B-B14F-4D97-AF65-F5344CB8AC3E}">
        <p14:creationId xmlns:p14="http://schemas.microsoft.com/office/powerpoint/2010/main" val="16235030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folder content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pic>
        <p:nvPicPr>
          <p:cNvPr id="8" name="Picture 7"/>
          <p:cNvPicPr>
            <a:picLocks noChangeAspect="1"/>
          </p:cNvPicPr>
          <p:nvPr/>
        </p:nvPicPr>
        <p:blipFill>
          <a:blip r:embed="rId2"/>
          <a:stretch>
            <a:fillRect/>
          </a:stretch>
        </p:blipFill>
        <p:spPr>
          <a:xfrm>
            <a:off x="280987" y="1628800"/>
            <a:ext cx="8582025" cy="5162550"/>
          </a:xfrm>
          <a:prstGeom prst="rect">
            <a:avLst/>
          </a:prstGeom>
        </p:spPr>
      </p:pic>
    </p:spTree>
    <p:extLst>
      <p:ext uri="{BB962C8B-B14F-4D97-AF65-F5344CB8AC3E}">
        <p14:creationId xmlns:p14="http://schemas.microsoft.com/office/powerpoint/2010/main" val="3740044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5005625"/>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The </a:t>
            </a:r>
            <a:r>
              <a:rPr lang="de-DE" sz="2000" smtClean="0">
                <a:solidFill>
                  <a:srgbClr val="006600"/>
                </a:solidFill>
              </a:rPr>
              <a:t>limit of declarativeness</a:t>
            </a:r>
            <a:r>
              <a:rPr lang="de-DE" sz="2000" b="0" smtClean="0">
                <a:solidFill>
                  <a:srgbClr val="006600"/>
                </a:solidFill>
              </a:rPr>
              <a:t> is a set of tightly coupled schemas </a:t>
            </a:r>
          </a:p>
          <a:p>
            <a:r>
              <a:rPr lang="de-DE" sz="2000" b="0">
                <a:solidFill>
                  <a:srgbClr val="006600"/>
                </a:solidFill>
              </a:rPr>
              <a:t> </a:t>
            </a:r>
            <a:r>
              <a:rPr lang="de-DE" sz="2000" b="0" smtClean="0">
                <a:solidFill>
                  <a:srgbClr val="006600"/>
                </a:solidFill>
              </a:rPr>
              <a:t>   describing a set of related document types</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 -</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2132856"/>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7" name="Rounded Rectangle 6"/>
          <p:cNvSpPr/>
          <p:nvPr/>
        </p:nvSpPr>
        <p:spPr bwMode="auto">
          <a:xfrm>
            <a:off x="1640916" y="3861048"/>
            <a:ext cx="6675500" cy="208823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873436" y="3407733"/>
            <a:ext cx="3570772" cy="216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ular Callout 17"/>
          <p:cNvSpPr/>
          <p:nvPr/>
        </p:nvSpPr>
        <p:spPr bwMode="auto">
          <a:xfrm>
            <a:off x="3707904" y="6173514"/>
            <a:ext cx="3168352" cy="360040"/>
          </a:xfrm>
          <a:prstGeom prst="wedgeRoundRectCallout">
            <a:avLst>
              <a:gd name="adj1" fmla="val -67964"/>
              <a:gd name="adj2" fmla="val -11229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rgbClr val="0070C0"/>
                </a:solidFill>
                <a:effectLst/>
                <a:latin typeface="Arial" panose="020B0604020202020204" pitchFamily="34" charset="0"/>
              </a:rPr>
              <a:t>Folder content constraints</a:t>
            </a: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267744" y="2514162"/>
            <a:ext cx="4608000" cy="247593"/>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3716</Words>
  <Application>Microsoft Office PowerPoint</Application>
  <PresentationFormat>On-screen Show (4:3)</PresentationFormat>
  <Paragraphs>400</Paragraphs>
  <Slides>39</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Bradley Hand ITC</vt:lpstr>
      <vt:lpstr>Courier New</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Target declarations    (foxpath expressions)</vt:lpstr>
      <vt:lpstr>Cross-boundary navigation</vt:lpstr>
      <vt:lpstr>Validating JSON contents</vt:lpstr>
      <vt:lpstr>Key feature #1 - XDM based</vt:lpstr>
      <vt:lpstr>Key feature #2               Navigation skills</vt:lpstr>
      <vt:lpstr>Key feature #3               Validation concept</vt:lpstr>
      <vt:lpstr>Concepts</vt:lpstr>
      <vt:lpstr>Validation chemistry</vt:lpstr>
      <vt:lpstr>Pouring waters of validity</vt:lpstr>
      <vt:lpstr>A check is always      a check against a constraint !</vt:lpstr>
      <vt:lpstr>What a constraint perceives</vt:lpstr>
      <vt:lpstr>Example resource values</vt:lpstr>
      <vt:lpstr>Constraining resource values</vt:lpstr>
      <vt:lpstr>Folder resource values     using foxpath</vt:lpstr>
      <vt:lpstr>File resource values     using foxpath</vt:lpstr>
      <vt:lpstr>Exploring files with     shifting focus nodes</vt:lpstr>
      <vt:lpstr>User-defined constraints</vt:lpstr>
      <vt:lpstr>...</vt:lpstr>
      <vt:lpstr>Validating CSV contents</vt:lpstr>
      <vt:lpstr>Extensibility</vt:lpstr>
      <vt:lpstr>Unification of mediatypes –              XDM node trees</vt:lpstr>
      <vt:lpstr>Validating JSON contents</vt:lpstr>
      <vt:lpstr>A file shape</vt:lpstr>
      <vt:lpstr>A file shape</vt:lpstr>
      <vt:lpstr>Validating HTML contents</vt:lpstr>
      <vt:lpstr>File system validation – WHY?</vt:lpstr>
      <vt:lpstr>Unification of navigation –              f o x p a t h</vt:lpstr>
      <vt:lpstr>ABCDEFGreenfox</vt:lpstr>
      <vt:lpstr>PowerPoint Presentation</vt:lpstr>
      <vt:lpstr>Example:    constraining folder content</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17512</cp:revision>
  <cp:lastPrinted>2018-02-04T22:36:04Z</cp:lastPrinted>
  <dcterms:created xsi:type="dcterms:W3CDTF">2010-07-11T14:21:59Z</dcterms:created>
  <dcterms:modified xsi:type="dcterms:W3CDTF">2020-02-09T22:28:30Z</dcterms:modified>
</cp:coreProperties>
</file>