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48"/>
  </p:notesMasterIdLst>
  <p:handoutMasterIdLst>
    <p:handoutMasterId r:id="rId49"/>
  </p:handoutMasterIdLst>
  <p:sldIdLst>
    <p:sldId id="925" r:id="rId2"/>
    <p:sldId id="1167" r:id="rId3"/>
    <p:sldId id="1153" r:id="rId4"/>
    <p:sldId id="1194" r:id="rId5"/>
    <p:sldId id="1155" r:id="rId6"/>
    <p:sldId id="1176" r:id="rId7"/>
    <p:sldId id="1178" r:id="rId8"/>
    <p:sldId id="1196" r:id="rId9"/>
    <p:sldId id="1199" r:id="rId10"/>
    <p:sldId id="1205" r:id="rId11"/>
    <p:sldId id="1177" r:id="rId12"/>
    <p:sldId id="1201" r:id="rId13"/>
    <p:sldId id="1156" r:id="rId14"/>
    <p:sldId id="1193" r:id="rId15"/>
    <p:sldId id="1157" r:id="rId16"/>
    <p:sldId id="1158" r:id="rId17"/>
    <p:sldId id="1208" r:id="rId18"/>
    <p:sldId id="1181" r:id="rId19"/>
    <p:sldId id="1190" r:id="rId20"/>
    <p:sldId id="1188" r:id="rId21"/>
    <p:sldId id="1165" r:id="rId22"/>
    <p:sldId id="1180" r:id="rId23"/>
    <p:sldId id="1179" r:id="rId24"/>
    <p:sldId id="1182" r:id="rId25"/>
    <p:sldId id="1183" r:id="rId26"/>
    <p:sldId id="1184" r:id="rId27"/>
    <p:sldId id="1210" r:id="rId28"/>
    <p:sldId id="1211" r:id="rId29"/>
    <p:sldId id="1080" r:id="rId30"/>
    <p:sldId id="1202" r:id="rId31"/>
    <p:sldId id="1206" r:id="rId32"/>
    <p:sldId id="1166" r:id="rId33"/>
    <p:sldId id="1203" r:id="rId34"/>
    <p:sldId id="1204" r:id="rId35"/>
    <p:sldId id="1186" r:id="rId36"/>
    <p:sldId id="1164" r:id="rId37"/>
    <p:sldId id="1161" r:id="rId38"/>
    <p:sldId id="1185" r:id="rId39"/>
    <p:sldId id="1197" r:id="rId40"/>
    <p:sldId id="1198" r:id="rId41"/>
    <p:sldId id="1187" r:id="rId42"/>
    <p:sldId id="1154" r:id="rId43"/>
    <p:sldId id="1162" r:id="rId44"/>
    <p:sldId id="1163" r:id="rId45"/>
    <p:sldId id="1160" r:id="rId46"/>
    <p:sldId id="1172" r:id="rId47"/>
  </p:sldIdLst>
  <p:sldSz cx="9144000" cy="6858000" type="screen4x3"/>
  <p:notesSz cx="6858000" cy="9874250"/>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65"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006600"/>
    <a:srgbClr val="0000FF"/>
    <a:srgbClr val="008000"/>
    <a:srgbClr val="0066CC"/>
    <a:srgbClr val="3366CC"/>
    <a:srgbClr val="054695"/>
    <a:srgbClr val="006699"/>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7" autoAdjust="0"/>
    <p:restoredTop sz="81567" autoAdjust="0"/>
  </p:normalViewPr>
  <p:slideViewPr>
    <p:cSldViewPr>
      <p:cViewPr varScale="1">
        <p:scale>
          <a:sx n="72" d="100"/>
          <a:sy n="72" d="100"/>
        </p:scale>
        <p:origin x="1565" y="67"/>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65"/>
        <p:guide pos="225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63613" y="741363"/>
            <a:ext cx="4937125"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691065"/>
            <a:ext cx="5486400"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This is an introduction to greenfox, a schema language for validating file systems.</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target declaration in the first row selects</a:t>
            </a:r>
            <a:r>
              <a:rPr lang="de-DE" baseline="0" smtClean="0"/>
              <a:t> a child resource. In the second row, descendant resources are selected. In the third row, navigation into a sibling folder is followed by downward navigation. </a:t>
            </a:r>
            <a:r>
              <a:rPr lang="de-DE" baseline="0" smtClean="0"/>
              <a:t>In the last two rows conditions are added, referring to the containing folder name and even file contents.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4126180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folder and file</a:t>
            </a:r>
            <a:r>
              <a:rPr lang="de-DE" baseline="0" smtClean="0"/>
              <a:t> shapes which we saw so far described the </a:t>
            </a:r>
            <a:r>
              <a:rPr lang="de-DE" i="1" baseline="0" smtClean="0"/>
              <a:t>contents</a:t>
            </a:r>
            <a:r>
              <a:rPr lang="de-DE" baseline="0" smtClean="0"/>
              <a:t> of the folder or file in question, and checking did not require knowledge about the surrounding world. This is not necessarily so - constraints may relate to information outside of the resource under investigation.  In this example, the resource value is given by the fooValue elements found in the document. They are checked against a codelist defined in a file found by a navigation across the file system. The constraint is expressed by a foxpath.</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1703405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As you have seen, file contents</a:t>
            </a:r>
            <a:r>
              <a:rPr lang="de-DE" baseline="0" smtClean="0"/>
              <a:t> can be constrained by </a:t>
            </a:r>
            <a:r>
              <a:rPr lang="de-DE" smtClean="0"/>
              <a:t>XPath expressions. Such constraints can</a:t>
            </a:r>
            <a:r>
              <a:rPr lang="de-DE" baseline="0" smtClean="0"/>
              <a:t> also be used for non-XML files: JSON files, CSV files, HTML files. This example shows how a mediatype annotation suffices to make a JSON file accessible to XPath.</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1257983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Having</a:t>
            </a:r>
            <a:r>
              <a:rPr lang="de-DE" baseline="0" smtClean="0"/>
              <a:t> given some first impressions, I want to define key features of the greenfox language. Feature one: g</a:t>
            </a:r>
            <a:r>
              <a:rPr lang="de-DE" smtClean="0"/>
              <a:t>reenfox is based on the XDM data model. </a:t>
            </a:r>
            <a:r>
              <a:rPr lang="de-DE" baseline="0" smtClean="0"/>
              <a:t>Every value describing or constraining a resource is an XDM value. Reminder: according to the model, a value is a sequence of items, and an item is either an atomic value, or an XDM node, or a map, or an array.</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Second key feature:</a:t>
            </a:r>
            <a:r>
              <a:rPr lang="de-DE" baseline="0" smtClean="0"/>
              <a:t> advanced navigation skills.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2587037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Strong navigational skills</a:t>
            </a:r>
            <a:r>
              <a:rPr lang="de-DE" baseline="0" smtClean="0"/>
              <a:t> are a sound base for designing a file system validation language. But there is a serious danger in losing oneself in a wealth of possibilities, adding adhoc features in an uncontrolled way, ending up with a messy toolkit, not a language. A file system validation language requires a solid base of clear concepts. The key concepts of greenfox have been derived from the key concepts of SHACL, the new validation language of RDF. Some additional abstraction allowed me to detach the SHACL concepts from RDF and re-attach them to file system resources.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258664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they are, the key concepts. Let us begin with three most</a:t>
            </a:r>
            <a:r>
              <a:rPr lang="de-DE" baseline="0" smtClean="0"/>
              <a:t> basic terms: </a:t>
            </a:r>
            <a:r>
              <a:rPr lang="de-DE" b="1" baseline="0" smtClean="0"/>
              <a:t>resource</a:t>
            </a:r>
            <a:r>
              <a:rPr lang="de-DE" baseline="0" smtClean="0"/>
              <a:t>, </a:t>
            </a:r>
            <a:r>
              <a:rPr lang="de-DE" b="1" baseline="0" smtClean="0"/>
              <a:t>shape</a:t>
            </a:r>
            <a:r>
              <a:rPr lang="de-DE" baseline="0" smtClean="0"/>
              <a:t>, </a:t>
            </a:r>
            <a:r>
              <a:rPr lang="de-DE" b="1" baseline="0" smtClean="0"/>
              <a:t>constraint</a:t>
            </a:r>
            <a:r>
              <a:rPr lang="de-DE" baseline="0" smtClean="0"/>
              <a:t>. A </a:t>
            </a:r>
            <a:r>
              <a:rPr lang="de-DE" b="1" baseline="0" smtClean="0"/>
              <a:t>resource shape</a:t>
            </a:r>
            <a:r>
              <a:rPr lang="de-DE" baseline="0" smtClean="0"/>
              <a:t> checks predefined properties of a resource, like </a:t>
            </a:r>
            <a:r>
              <a:rPr lang="de-DE" baseline="0" smtClean="0"/>
              <a:t>last modification date, file </a:t>
            </a:r>
            <a:r>
              <a:rPr lang="de-DE" baseline="0" smtClean="0"/>
              <a:t>size or </a:t>
            </a:r>
            <a:r>
              <a:rPr lang="de-DE" baseline="0" smtClean="0"/>
              <a:t>folder content names. These constraints apply to a target, a set of resources selected by the target declaration. </a:t>
            </a:r>
            <a:r>
              <a:rPr lang="de-DE" baseline="0" smtClean="0"/>
              <a:t>Do we already have everything we need? What about constraints which must be applied to the value of an XPath </a:t>
            </a:r>
            <a:r>
              <a:rPr lang="de-DE" baseline="0" smtClean="0"/>
              <a:t>expression, rather than a predefined resource property? </a:t>
            </a:r>
            <a:r>
              <a:rPr lang="de-DE" baseline="0" smtClean="0"/>
              <a:t>We introduce a second kind of shape, called a value shape. A value shape </a:t>
            </a:r>
            <a:r>
              <a:rPr lang="de-DE" baseline="0" smtClean="0"/>
              <a:t>combines an </a:t>
            </a:r>
            <a:r>
              <a:rPr lang="de-DE" baseline="0" smtClean="0"/>
              <a:t>expression with a set of constraints against which to check the expression value. The expression is evaluated in the context of the resource, and its value is called a resource value. Now we are complete: any constraint </a:t>
            </a:r>
            <a:r>
              <a:rPr lang="de-DE" baseline="0" smtClean="0"/>
              <a:t>applies either to a </a:t>
            </a:r>
            <a:r>
              <a:rPr lang="de-DE" baseline="0" smtClean="0"/>
              <a:t>predefined resource property, or </a:t>
            </a:r>
            <a:r>
              <a:rPr lang="de-DE" baseline="0" smtClean="0"/>
              <a:t>to a </a:t>
            </a:r>
            <a:r>
              <a:rPr lang="de-DE" baseline="0" smtClean="0"/>
              <a:t>resource value created by an expression.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3048165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Every constraint is</a:t>
            </a:r>
            <a:r>
              <a:rPr lang="de-DE" baseline="0" smtClean="0"/>
              <a:t> a condition which a resource may satisfy or violate. </a:t>
            </a:r>
            <a:r>
              <a:rPr lang="de-DE" smtClean="0"/>
              <a:t>A constraint is </a:t>
            </a:r>
            <a:r>
              <a:rPr lang="de-DE" i="1" smtClean="0"/>
              <a:t>declared</a:t>
            </a:r>
            <a:r>
              <a:rPr lang="de-DE" baseline="0" smtClean="0"/>
              <a:t> by a shape. A constraint declaration is like a function call: it identifies the kind of check to be performed, and it supplies parameter values. Every available kind of check is called a </a:t>
            </a:r>
            <a:r>
              <a:rPr lang="de-DE" b="1" baseline="0" smtClean="0"/>
              <a:t>Constraint Component</a:t>
            </a:r>
            <a:r>
              <a:rPr lang="de-DE" baseline="0" smtClean="0"/>
              <a:t>. The check operation has an input consisting of the parameter values and a resource or a resource value; the output is a validation result.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1458709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What does it mean that</a:t>
            </a:r>
            <a:r>
              <a:rPr lang="de-DE" baseline="0" smtClean="0"/>
              <a:t> a resource is </a:t>
            </a:r>
            <a:r>
              <a:rPr lang="de-DE" baseline="0" smtClean="0"/>
              <a:t>validated </a:t>
            </a:r>
            <a:r>
              <a:rPr lang="de-DE" baseline="0" smtClean="0"/>
              <a:t>against a constraint? What is really checked is always a </a:t>
            </a:r>
            <a:r>
              <a:rPr lang="de-DE" b="1" baseline="0" smtClean="0"/>
              <a:t>value</a:t>
            </a:r>
            <a:r>
              <a:rPr lang="de-DE" baseline="0" smtClean="0"/>
              <a:t>. It is either the value of a predefined resource property, or a </a:t>
            </a:r>
            <a:r>
              <a:rPr lang="de-DE" b="1" baseline="0" smtClean="0"/>
              <a:t>resource value</a:t>
            </a:r>
            <a:r>
              <a:rPr lang="de-DE" baseline="0" smtClean="0"/>
              <a:t>, which is a value created by an expession. A resource value can be anything expressable in XDM. Usually it captures some kind of content, something found within the resource. But it may as well reflect something found in the surroundings of the resource, for example a file in a sibling folder.</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3897025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 close look at </a:t>
            </a:r>
            <a:r>
              <a:rPr lang="de-DE" baseline="0" smtClean="0"/>
              <a:t>how a value shape creates and constrains a resource value. In this example, the value is defined to be the list of all &lt;airport&gt; elements with an @href attribute </a:t>
            </a:r>
            <a:r>
              <a:rPr lang="de-DE" i="1" baseline="0" smtClean="0"/>
              <a:t>and</a:t>
            </a:r>
            <a:r>
              <a:rPr lang="de-DE" baseline="0" smtClean="0"/>
              <a:t> also child elements. The constraint disallows such elements. The @empty attribute declares an </a:t>
            </a:r>
            <a:r>
              <a:rPr lang="de-DE" b="1" baseline="0" smtClean="0"/>
              <a:t>ExpressionValueEmpty</a:t>
            </a:r>
            <a:r>
              <a:rPr lang="de-DE" baseline="0" smtClean="0"/>
              <a:t> constraint. The validation result is a dataset identifying resource (@filePath) and constraint (@constraintComp) and reporting the violation (@valueCount and „valueNodePath“ elements).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181801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Upfront, it is important to understand that the</a:t>
            </a:r>
            <a:r>
              <a:rPr lang="de-DE" baseline="0" smtClean="0"/>
              <a:t> scope is not the file system as a whole – as investigated by an anti-virus program. No – the scope is a file system tree, consisting of an arbitrarily selected root folder and all folders and files directly or indirectly contained.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3553369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Resource values can be created by XPath or foxpath expression. </a:t>
            </a:r>
            <a:r>
              <a:rPr lang="de-DE" baseline="0" smtClean="0"/>
              <a:t>Let us look at a few expressions creating resource values.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403574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key concepts of resources, shapes and constraints define a validation chemistry of sorts. Every validation process is composed of elementary operations – the validation</a:t>
            </a:r>
            <a:r>
              <a:rPr lang="de-DE" baseline="0" smtClean="0"/>
              <a:t> of a single resource against a single constraint. Similarly, the </a:t>
            </a:r>
            <a:r>
              <a:rPr lang="de-DE" b="1" baseline="0" smtClean="0"/>
              <a:t>result</a:t>
            </a:r>
            <a:r>
              <a:rPr lang="de-DE" baseline="0" smtClean="0"/>
              <a:t> of any validation </a:t>
            </a:r>
            <a:r>
              <a:rPr lang="de-DE" baseline="0" smtClean="0"/>
              <a:t>is a collection of elementary </a:t>
            </a:r>
            <a:r>
              <a:rPr lang="de-DE" baseline="0" smtClean="0"/>
              <a:t>building blocks, </a:t>
            </a:r>
            <a:r>
              <a:rPr lang="de-DE" baseline="0" smtClean="0"/>
              <a:t>describing the </a:t>
            </a:r>
            <a:r>
              <a:rPr lang="de-DE" baseline="0" smtClean="0"/>
              <a:t>validation of a single resource against a single constraint. These building blocks are uniform, as they use a common vocabulary.</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1873326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It follows </a:t>
            </a:r>
            <a:r>
              <a:rPr lang="de-DE" baseline="0" smtClean="0"/>
              <a:t>that a formal definition of file system validation is trivial. Remember: a schema is a collection of shapes. A shape is applied to a target which is a collection of resources. A shape is a collection of constraints</a:t>
            </a:r>
            <a:r>
              <a:rPr lang="de-DE" baseline="0" smtClean="0"/>
              <a:t>. The validation report is an integration over all shapes, for each shape over all focus resources, for each focus resource and shape over all constraints.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4113545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an example of a folder using foxpath value shapes for ensuring some basic qualities. The resource</a:t>
            </a:r>
            <a:r>
              <a:rPr lang="de-DE" baseline="0" smtClean="0"/>
              <a:t> values defined are: (a) empty files; (b) ill-formed XML files; (c) ill-formed JSON files. In all cases the value is submitted to the EmptyExpressionValue constraint. Violations will be listed in the validation results.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2713434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And here comes an example of an external resource value – a value found </a:t>
            </a:r>
            <a:r>
              <a:rPr lang="de-DE" baseline="0" smtClean="0"/>
              <a:t>outside of the resource. The foxpath expression returns the </a:t>
            </a:r>
            <a:r>
              <a:rPr lang="de-DE" i="1" baseline="0" smtClean="0"/>
              <a:t>expected</a:t>
            </a:r>
            <a:r>
              <a:rPr lang="de-DE" baseline="0" smtClean="0"/>
              <a:t> return code, fetched from the appropriate cell in a CSV file found in a distant folder.</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2551796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definition</a:t>
            </a:r>
            <a:r>
              <a:rPr lang="de-DE" baseline="0" smtClean="0"/>
              <a:t> of focus nodes enables a nicely structured validation of XDM contents – alternate steps of navigation and validation. Each &lt;focusNode&gt; element defines a new validation context, which is the set of items selected by its XPath or foxpath expression. The value shapes are re-evaluated for each item selected by the parent focus node, using this item as context item.</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1374758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greenfox schema</a:t>
            </a:r>
            <a:r>
              <a:rPr lang="de-DE" baseline="0" smtClean="0"/>
              <a:t> language enables the definition of new constraint components. As this slide illustrates, the definition of a component is not difficult: you specify a constraint name and the names and types of constraint parameters. The validator is provided by an XPath or foxpath expression, which references the parameter values via prebound variables. Simple rules guide the mapping of the expression value to a validation result. User-defined components hide the complexity of the validating expression behind a declarative interface which is a set of constraint parameters.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1179064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Greenfox is based</a:t>
            </a:r>
            <a:r>
              <a:rPr lang="de-DE" baseline="0" smtClean="0"/>
              <a:t> on XML technology and in parts inspired by RDF technology.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2969500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These concepts allow a decomposition of validation in steps, arriving at a smallest unit which is the validation of a single resource</a:t>
            </a:r>
            <a:r>
              <a:rPr lang="de-DE" baseline="0" smtClean="0"/>
              <a:t> against a single constraint.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30</a:t>
            </a:fld>
            <a:endParaRPr lang="de-DE" altLang="de-DE"/>
          </a:p>
        </p:txBody>
      </p:sp>
    </p:spTree>
    <p:extLst>
      <p:ext uri="{BB962C8B-B14F-4D97-AF65-F5344CB8AC3E}">
        <p14:creationId xmlns:p14="http://schemas.microsoft.com/office/powerpoint/2010/main" val="4731282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In this table, the term „current folder“ means a folder in the target of the shape containing the shape with</a:t>
            </a:r>
            <a:r>
              <a:rPr lang="de-DE" baseline="0" smtClean="0"/>
              <a:t> the target declarations shown. The examples show that foxpath enables target declarations which are highly specific.</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31</a:t>
            </a:fld>
            <a:endParaRPr lang="de-DE" altLang="de-DE"/>
          </a:p>
        </p:txBody>
      </p:sp>
    </p:spTree>
    <p:extLst>
      <p:ext uri="{BB962C8B-B14F-4D97-AF65-F5344CB8AC3E}">
        <p14:creationId xmlns:p14="http://schemas.microsoft.com/office/powerpoint/2010/main" val="2043844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Let us start with considering why one might be interested in file system validation;</a:t>
            </a:r>
            <a:r>
              <a:rPr lang="de-DE" baseline="0" smtClean="0"/>
              <a:t> then ask what „validation“ exactly means in this context; and then look at how it is done.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said – a constraint is applied to a resource property or a resource</a:t>
            </a:r>
            <a:r>
              <a:rPr lang="de-DE" baseline="0" smtClean="0"/>
              <a:t> value. But what is it, a constraint? A constraint is like a function call. A function call presupposes a function with a name and a signature, and it provides parameter values to be passed to the parameters defined by the function. The function call is called a constraint declaration. The function name is called a constraint component. The function call parameter values are the constraint parameter values.</a:t>
            </a:r>
          </a:p>
          <a:p>
            <a:endParaRPr lang="de-DE" baseline="0" smtClean="0"/>
          </a:p>
          <a:p>
            <a:r>
              <a:rPr lang="de-DE" smtClean="0"/>
              <a:t>Understanding the basic idea</a:t>
            </a:r>
            <a:r>
              <a:rPr lang="de-DE" baseline="0" smtClean="0"/>
              <a:t> of greenfox requires a clear understanding what is checked, if a resource is checked. The abstract model of greenfox validation distinguishes </a:t>
            </a:r>
            <a:r>
              <a:rPr lang="de-DE" b="1" baseline="0" smtClean="0"/>
              <a:t>resource properties</a:t>
            </a:r>
            <a:r>
              <a:rPr lang="de-DE" baseline="0" smtClean="0"/>
              <a:t> and </a:t>
            </a:r>
            <a:r>
              <a:rPr lang="de-DE" b="1" baseline="0" smtClean="0"/>
              <a:t>resource values</a:t>
            </a:r>
            <a:r>
              <a:rPr lang="de-DE" baseline="0" smtClean="0"/>
              <a:t>. Properties are obvious – aspects like file size or last modification date. Resource values, on the other hand, are not predefined – they are obtained from an </a:t>
            </a:r>
            <a:r>
              <a:rPr lang="de-DE" b="1" baseline="0" smtClean="0"/>
              <a:t>expression</a:t>
            </a:r>
            <a:r>
              <a:rPr lang="de-DE" baseline="0" smtClean="0"/>
              <a:t> applied to the resource.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32</a:t>
            </a:fld>
            <a:endParaRPr lang="de-DE" altLang="de-DE"/>
          </a:p>
        </p:txBody>
      </p:sp>
    </p:spTree>
    <p:extLst>
      <p:ext uri="{BB962C8B-B14F-4D97-AF65-F5344CB8AC3E}">
        <p14:creationId xmlns:p14="http://schemas.microsoft.com/office/powerpoint/2010/main" val="31861716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Looking in</a:t>
            </a:r>
            <a:r>
              <a:rPr lang="de-DE" baseline="0" smtClean="0"/>
              <a:t> the opposite direction, validation of a file system tree is a composition of such smallest units.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33</a:t>
            </a:fld>
            <a:endParaRPr lang="de-DE" altLang="de-DE"/>
          </a:p>
        </p:txBody>
      </p:sp>
    </p:spTree>
    <p:extLst>
      <p:ext uri="{BB962C8B-B14F-4D97-AF65-F5344CB8AC3E}">
        <p14:creationId xmlns:p14="http://schemas.microsoft.com/office/powerpoint/2010/main" val="9154198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After these first impressions,</a:t>
            </a:r>
            <a:r>
              <a:rPr lang="de-DE" baseline="0" smtClean="0"/>
              <a:t> let me emphasize key features of greenfox. As a starting point, consider this summary of first impressions.</a:t>
            </a:r>
            <a:endParaRPr lang="de-DE" smtClean="0"/>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34</a:t>
            </a:fld>
            <a:endParaRPr lang="de-DE" altLang="de-DE"/>
          </a:p>
        </p:txBody>
      </p:sp>
    </p:spTree>
    <p:extLst>
      <p:ext uri="{BB962C8B-B14F-4D97-AF65-F5344CB8AC3E}">
        <p14:creationId xmlns:p14="http://schemas.microsoft.com/office/powerpoint/2010/main" val="641140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39</a:t>
            </a:fld>
            <a:endParaRPr lang="de-DE" altLang="de-DE"/>
          </a:p>
        </p:txBody>
      </p:sp>
    </p:spTree>
    <p:extLst>
      <p:ext uri="{BB962C8B-B14F-4D97-AF65-F5344CB8AC3E}">
        <p14:creationId xmlns:p14="http://schemas.microsoft.com/office/powerpoint/2010/main" val="30005650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are used to validation of an individual file against a schema, like XSD, JSON</a:t>
            </a:r>
            <a:r>
              <a:rPr lang="de-DE" baseline="0" smtClean="0"/>
              <a:t> Schema or Schematron. And w</a:t>
            </a:r>
            <a:r>
              <a:rPr lang="de-DE" smtClean="0"/>
              <a:t>e know how such validation can be crucial for ensuring quality, reliability, interoperability,</a:t>
            </a:r>
            <a:r>
              <a:rPr lang="de-DE" baseline="0" smtClean="0"/>
              <a:t> etc. But any non-trivial project is represented by many file system resources – files and folders. In this context, the validation of single files is a piece from a jigsaw puzzle. I think we should be able to validate large and heterogeneous groups of resources in an integrated way, obtaining a single, comprehensive report. And we should be able to do so declaratively. That‘s what greenfox is intended to support. And also note that a file system tree may already exist, but it may also be deliberately produced as a representation of an arbitrary real-world system, receiving the output of numerous applications somehow investigating the system. The ability to validate such a file system representation means the ability of validating the real world system itself – if only in a limited way. Remember – before there is file system validation, the border of declarativeness is a single schema targeting a single document type. File system schemas overcome this limitation.</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42</a:t>
            </a:fld>
            <a:endParaRPr lang="de-DE" altLang="de-DE"/>
          </a:p>
        </p:txBody>
      </p:sp>
    </p:spTree>
    <p:extLst>
      <p:ext uri="{BB962C8B-B14F-4D97-AF65-F5344CB8AC3E}">
        <p14:creationId xmlns:p14="http://schemas.microsoft.com/office/powerpoint/2010/main" val="4188746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44</a:t>
            </a:fld>
            <a:endParaRPr lang="de-DE" altLang="de-DE"/>
          </a:p>
        </p:txBody>
      </p:sp>
    </p:spTree>
    <p:extLst>
      <p:ext uri="{BB962C8B-B14F-4D97-AF65-F5344CB8AC3E}">
        <p14:creationId xmlns:p14="http://schemas.microsoft.com/office/powerpoint/2010/main" val="2960561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We are used to validation of an individual file against a schema, like an XSD</a:t>
            </a:r>
            <a:r>
              <a:rPr lang="de-DE" baseline="0" smtClean="0"/>
              <a:t>. A key advantage is its declarative nature. The file is part of a system, and what we are ultimately interested in is the validity of the system. Most systems are large and heterogeneous sets of resources. Why can‘t we use schemas at a larger scale, validating complex sets of resources? This question highlights a few basic limitations of conventional schema validation… (read slide). I feel that overcoming such limitations, being able to describe whole systems with schemas, is a very desirable goal. Hence my interest in validating file system trees, as nearly any system can be represented by a file system tree.</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403195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What does</a:t>
            </a:r>
            <a:r>
              <a:rPr lang="de-DE" baseline="0" smtClean="0"/>
              <a:t> „file system validation“ mean? … How can a schema express our expectations concerning folder contents, file contents and content dependencies?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1910939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 first, </a:t>
            </a:r>
            <a:r>
              <a:rPr lang="de-DE" smtClean="0"/>
              <a:t>simple </a:t>
            </a:r>
            <a:r>
              <a:rPr lang="de-DE" smtClean="0"/>
              <a:t>example. This schema describes the</a:t>
            </a:r>
            <a:r>
              <a:rPr lang="de-DE" baseline="0" smtClean="0"/>
              <a:t> contents of a single folder. A </a:t>
            </a:r>
            <a:r>
              <a:rPr lang="de-DE" baseline="0" smtClean="0"/>
              <a:t>schema </a:t>
            </a:r>
            <a:r>
              <a:rPr lang="de-DE" baseline="0" smtClean="0"/>
              <a:t>has a </a:t>
            </a:r>
            <a:r>
              <a:rPr lang="de-DE" b="1" baseline="0" smtClean="0">
                <a:latin typeface="Courier New" panose="02070309020205020404" pitchFamily="49" charset="0"/>
                <a:cs typeface="Courier New" panose="02070309020205020404" pitchFamily="49" charset="0"/>
              </a:rPr>
              <a:t>&lt;greenfox&gt;</a:t>
            </a:r>
            <a:r>
              <a:rPr lang="de-DE" b="1" baseline="0" smtClean="0"/>
              <a:t> root </a:t>
            </a:r>
            <a:r>
              <a:rPr lang="de-DE" b="1" baseline="0" smtClean="0"/>
              <a:t>element</a:t>
            </a:r>
            <a:r>
              <a:rPr lang="de-DE" baseline="0" smtClean="0"/>
              <a:t>. </a:t>
            </a:r>
            <a:r>
              <a:rPr lang="de-DE" baseline="0" smtClean="0"/>
              <a:t>The </a:t>
            </a:r>
            <a:r>
              <a:rPr lang="de-DE" b="1" baseline="0" smtClean="0"/>
              <a:t>&lt;domain&gt; element</a:t>
            </a:r>
            <a:r>
              <a:rPr lang="de-DE" baseline="0" smtClean="0"/>
              <a:t> identifies the root folder of the file system tree. The contents of the &lt;domain&gt; element describe the contents of the file system tree. In this case, the description is limited to a single </a:t>
            </a:r>
            <a:r>
              <a:rPr lang="de-DE" b="1" baseline="0" smtClean="0"/>
              <a:t>folder shape</a:t>
            </a:r>
            <a:r>
              <a:rPr lang="de-DE" baseline="0" smtClean="0"/>
              <a:t> represented by a </a:t>
            </a:r>
            <a:r>
              <a:rPr lang="de-DE" b="1" baseline="0" smtClean="0"/>
              <a:t>&lt;folder&gt; element</a:t>
            </a:r>
            <a:r>
              <a:rPr lang="de-DE" baseline="0" smtClean="0"/>
              <a:t>. A folder shape has a </a:t>
            </a:r>
            <a:r>
              <a:rPr lang="de-DE" b="1" baseline="0" smtClean="0"/>
              <a:t>target</a:t>
            </a:r>
            <a:r>
              <a:rPr lang="de-DE" baseline="0" smtClean="0"/>
              <a:t>, which is a set of folders to which the shape applies</a:t>
            </a:r>
            <a:r>
              <a:rPr lang="de-DE" baseline="0" smtClean="0"/>
              <a: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330215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target is defined</a:t>
            </a:r>
            <a:r>
              <a:rPr lang="de-DE" baseline="0" smtClean="0"/>
              <a:t> by a </a:t>
            </a:r>
            <a:r>
              <a:rPr lang="de-DE" b="1" smtClean="0"/>
              <a:t>target declaration</a:t>
            </a:r>
            <a:r>
              <a:rPr lang="de-DE" b="0" smtClean="0"/>
              <a:t>.</a:t>
            </a:r>
            <a:r>
              <a:rPr lang="de-DE" b="0" baseline="0" smtClean="0"/>
              <a:t> Here it </a:t>
            </a:r>
            <a:r>
              <a:rPr lang="de-DE" smtClean="0"/>
              <a:t>is </a:t>
            </a:r>
            <a:r>
              <a:rPr lang="de-DE" smtClean="0"/>
              <a:t>a foxpath expression, provided by the @foxpath</a:t>
            </a:r>
            <a:r>
              <a:rPr lang="de-DE" baseline="0" smtClean="0"/>
              <a:t> attribute</a:t>
            </a:r>
            <a:r>
              <a:rPr lang="de-DE" smtClean="0"/>
              <a:t>. </a:t>
            </a:r>
            <a:r>
              <a:rPr lang="de-DE" b="1" smtClean="0"/>
              <a:t>Foxpath</a:t>
            </a:r>
            <a:r>
              <a:rPr lang="de-DE" smtClean="0"/>
              <a:t> is an extended version of XPath 3.0, supporting file system navigation and also the mixing of node tree and file system navigation within</a:t>
            </a:r>
            <a:r>
              <a:rPr lang="de-DE" baseline="0" smtClean="0"/>
              <a:t> a single expression. The language is very convenient for selecting a target for validation in the most flexible way. We‘ll take a closer look at target declarations in a moment. A folder shape declares </a:t>
            </a:r>
            <a:r>
              <a:rPr lang="de-DE" b="1" baseline="0" smtClean="0"/>
              <a:t>constraints</a:t>
            </a:r>
            <a:r>
              <a:rPr lang="de-DE" baseline="0" smtClean="0"/>
              <a:t> which </a:t>
            </a:r>
            <a:r>
              <a:rPr lang="de-DE" baseline="0" smtClean="0"/>
              <a:t>apply to </a:t>
            </a:r>
            <a:r>
              <a:rPr lang="de-DE" baseline="0" smtClean="0"/>
              <a:t>every folder selected by the target declaration. Look at the &lt;folderContent&gt; element, which describes the folder contents. </a:t>
            </a:r>
            <a:r>
              <a:rPr lang="de-DE" baseline="0" smtClean="0"/>
              <a:t>Folder </a:t>
            </a:r>
            <a:r>
              <a:rPr lang="de-DE" baseline="0" smtClean="0"/>
              <a:t>contents can be constrained in a flexible way. </a:t>
            </a:r>
            <a:r>
              <a:rPr lang="de-DE" baseline="0" smtClean="0"/>
              <a:t>For example, you can use wildcards and cardinality constraints, specify an </a:t>
            </a:r>
            <a:r>
              <a:rPr lang="de-DE" baseline="0" smtClean="0"/>
              <a:t>expected hash </a:t>
            </a:r>
            <a:r>
              <a:rPr lang="de-DE" baseline="0" smtClean="0"/>
              <a:t>key and declare the folder to be closed or open.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2204684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Like a folder shape, a </a:t>
            </a:r>
            <a:r>
              <a:rPr lang="de-DE" b="1" smtClean="0"/>
              <a:t>file shape</a:t>
            </a:r>
            <a:r>
              <a:rPr lang="de-DE" smtClean="0"/>
              <a:t> is a collection of constraints</a:t>
            </a:r>
            <a:r>
              <a:rPr lang="de-DE" smtClean="0"/>
              <a:t>, combined </a:t>
            </a:r>
            <a:r>
              <a:rPr lang="de-DE" smtClean="0"/>
              <a:t>with </a:t>
            </a:r>
            <a:r>
              <a:rPr lang="de-DE" baseline="0" smtClean="0"/>
              <a:t>a </a:t>
            </a:r>
            <a:r>
              <a:rPr lang="de-DE" b="1" baseline="0" smtClean="0"/>
              <a:t>target declaration</a:t>
            </a:r>
            <a:r>
              <a:rPr lang="de-DE" baseline="0" smtClean="0"/>
              <a:t>. Here, we have a </a:t>
            </a:r>
            <a:r>
              <a:rPr lang="de-DE" b="1" baseline="0" smtClean="0"/>
              <a:t>LastModifiedLessThan </a:t>
            </a:r>
            <a:r>
              <a:rPr lang="de-DE" b="1" baseline="0" smtClean="0"/>
              <a:t>constraint</a:t>
            </a:r>
            <a:r>
              <a:rPr lang="de-DE" baseline="0" smtClean="0"/>
              <a:t>, with obvious semantics. The &lt;xpath&gt; elements are called </a:t>
            </a:r>
            <a:r>
              <a:rPr lang="de-DE" b="1" baseline="0" smtClean="0"/>
              <a:t>value shapes</a:t>
            </a:r>
            <a:r>
              <a:rPr lang="de-DE" baseline="0" smtClean="0"/>
              <a:t>. A value shape does two things: it maps the resource to a value, and it declares constraints against which the value shall be checked. Here, the value is defined by an XPath expression. The first value shape maps the file to a sequence of </a:t>
            </a:r>
            <a:r>
              <a:rPr lang="de-DE" baseline="0" smtClean="0"/>
              <a:t>element namespaces. </a:t>
            </a:r>
            <a:r>
              <a:rPr lang="de-DE" baseline="0" smtClean="0"/>
              <a:t>The value must be checked against an </a:t>
            </a:r>
            <a:r>
              <a:rPr lang="de-DE" b="1" baseline="0" smtClean="0"/>
              <a:t>ExpressionValueEqual</a:t>
            </a:r>
            <a:r>
              <a:rPr lang="de-DE" baseline="0" smtClean="0"/>
              <a:t> constraint, declared by the @eq attribute: every item of the expression value must be equal to the value of the attribute. The second value shape maps the file to a sequence of all URIs found in @uri attributes. The @like attribute declares an </a:t>
            </a:r>
            <a:r>
              <a:rPr lang="de-DE" b="1" baseline="0" smtClean="0"/>
              <a:t>ExpressionValueLike</a:t>
            </a:r>
            <a:r>
              <a:rPr lang="de-DE" baseline="0" smtClean="0"/>
              <a:t> constraint – every value item must match the pattern provided by the @like attribute.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62887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place the file</a:t>
            </a:r>
            <a:r>
              <a:rPr lang="de-DE" baseline="0" smtClean="0"/>
              <a:t> shape inside the folder shape. What does that mean? The target declaration of the file shape is re-evaluated in the context of every folder in the target of the containing folder shape. Note that target declarations do not necessarily select a child or descendant of the current resource. The following slide illustrates the flexibility of target declarations.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4194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rgbClr val="006600"/>
                </a:solidFill>
              </a:rPr>
              <a:t>A schema language for </a:t>
            </a:r>
          </a:p>
          <a:p>
            <a:pPr algn="l" eaLnBrk="1" hangingPunct="1"/>
            <a:r>
              <a:rPr lang="en-US" altLang="de-DE" i="1" smtClean="0">
                <a:solidFill>
                  <a:srgbClr val="006600"/>
                </a:solidFill>
              </a:rPr>
              <a:t>   validating file systems</a:t>
            </a:r>
            <a:endParaRPr lang="en-US" altLang="de-DE" i="1" dirty="0" smtClean="0">
              <a:solidFill>
                <a:srgbClr val="006600"/>
              </a:solidFill>
            </a:endParaRP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2020, February 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Target declarations</a:t>
            </a:r>
            <a:br>
              <a:rPr lang="de-DE" smtClean="0"/>
            </a:br>
            <a:r>
              <a:rPr lang="de-DE"/>
              <a:t> </a:t>
            </a:r>
            <a:r>
              <a:rPr lang="de-DE" smtClean="0"/>
              <a:t>  (</a:t>
            </a:r>
            <a:r>
              <a:rPr lang="de-DE" i="1" smtClean="0"/>
              <a:t>foxpath expressions)</a:t>
            </a:r>
            <a:endParaRPr lang="de-DE" i="1"/>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graphicFrame>
        <p:nvGraphicFramePr>
          <p:cNvPr id="8" name="Table 7"/>
          <p:cNvGraphicFramePr>
            <a:graphicFrameLocks noGrp="1"/>
          </p:cNvGraphicFramePr>
          <p:nvPr>
            <p:extLst>
              <p:ext uri="{D42A27DB-BD31-4B8C-83A1-F6EECF244321}">
                <p14:modId xmlns:p14="http://schemas.microsoft.com/office/powerpoint/2010/main" val="3727182175"/>
              </p:ext>
            </p:extLst>
          </p:nvPr>
        </p:nvGraphicFramePr>
        <p:xfrm>
          <a:off x="35496" y="2052424"/>
          <a:ext cx="9073008" cy="3307080"/>
        </p:xfrm>
        <a:graphic>
          <a:graphicData uri="http://schemas.openxmlformats.org/drawingml/2006/table">
            <a:tbl>
              <a:tblPr firstRow="1" bandRow="1">
                <a:tableStyleId>{5C22544A-7EE6-4342-B048-85BDC9FD1C3A}</a:tableStyleId>
              </a:tblPr>
              <a:tblGrid>
                <a:gridCol w="4608512"/>
                <a:gridCol w="4464496"/>
              </a:tblGrid>
              <a:tr h="370840">
                <a:tc>
                  <a:txBody>
                    <a:bodyPr/>
                    <a:lstStyle/>
                    <a:p>
                      <a:r>
                        <a:rPr lang="de-DE" smtClean="0"/>
                        <a:t>Target declaration</a:t>
                      </a:r>
                      <a:endParaRPr lang="de-DE"/>
                    </a:p>
                  </a:txBody>
                  <a:tcPr>
                    <a:solidFill>
                      <a:srgbClr val="006600"/>
                    </a:solidFill>
                  </a:tcPr>
                </a:tc>
                <a:tc>
                  <a:txBody>
                    <a:bodyPr/>
                    <a:lstStyle/>
                    <a:p>
                      <a:r>
                        <a:rPr lang="de-DE" smtClean="0"/>
                        <a:t>Selection</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The catalog.xml file</a:t>
                      </a:r>
                      <a:r>
                        <a:rPr lang="de-DE" baseline="0" smtClean="0"/>
                        <a:t> </a:t>
                      </a:r>
                      <a:r>
                        <a:rPr lang="de-DE" i="1" baseline="0" smtClean="0"/>
                        <a:t>in</a:t>
                      </a:r>
                      <a:r>
                        <a:rPr lang="de-DE" baseline="0" smtClean="0"/>
                        <a:t>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catalog.xml files </a:t>
                      </a:r>
                      <a:r>
                        <a:rPr lang="de-DE" i="1" smtClean="0"/>
                        <a:t>under</a:t>
                      </a:r>
                      <a:r>
                        <a:rPr lang="de-DE" smtClean="0"/>
                        <a:t>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All catalog.xml files in or</a:t>
                      </a:r>
                      <a:r>
                        <a:rPr lang="de-DE" baseline="0" smtClean="0"/>
                        <a:t> under the </a:t>
                      </a:r>
                      <a:r>
                        <a:rPr lang="de-DE" baseline="0" smtClean="0">
                          <a:latin typeface="Courier New" panose="02070309020205020404" pitchFamily="49" charset="0"/>
                          <a:cs typeface="Courier New" panose="02070309020205020404" pitchFamily="49" charset="0"/>
                        </a:rPr>
                        <a:t>projects</a:t>
                      </a:r>
                      <a:r>
                        <a:rPr lang="de-DE" baseline="0" smtClean="0"/>
                        <a:t> sibling of the current folder</a:t>
                      </a:r>
                      <a:endParaRPr lang="de-DE"/>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    [parent~::xsd]</a:t>
                      </a: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 filtering</a:t>
                      </a:r>
                      <a:r>
                        <a:rPr lang="de-DE" baseline="0" smtClean="0"/>
                        <a:t> by name of containing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mtClean="0">
                          <a:latin typeface="Courier New" panose="02070309020205020404" pitchFamily="49" charset="0"/>
                          <a:cs typeface="Courier New" panose="02070309020205020404" pitchFamily="49" charset="0"/>
                        </a:rPr>
                        <a:t>    [parent~::xsd]</a:t>
                      </a:r>
                    </a:p>
                    <a:p>
                      <a:r>
                        <a:rPr lang="de-DE" smtClean="0">
                          <a:latin typeface="Courier New" panose="02070309020205020404" pitchFamily="49" charset="0"/>
                          <a:cs typeface="Courier New" panose="02070309020205020404" pitchFamily="49" charset="0"/>
                        </a:rPr>
                        <a:t>    [//@</a:t>
                      </a:r>
                      <a:r>
                        <a:rPr lang="de-DE" smtClean="0">
                          <a:latin typeface="Courier New" panose="02070309020205020404" pitchFamily="49" charset="0"/>
                          <a:cs typeface="Courier New" panose="02070309020205020404" pitchFamily="49" charset="0"/>
                        </a:rPr>
                        <a:t>rewritePrefix]</a:t>
                      </a: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a:t>
                      </a:r>
                      <a:r>
                        <a:rPr lang="de-DE" baseline="0" smtClean="0"/>
                        <a:t> </a:t>
                      </a:r>
                      <a:r>
                        <a:rPr lang="de-DE" baseline="0" smtClean="0"/>
                        <a:t>filtering also by file content</a:t>
                      </a:r>
                      <a:endParaRPr lang="de-DE"/>
                    </a:p>
                  </a:txBody>
                  <a:tcPr/>
                </a:tc>
              </a:tr>
            </a:tbl>
          </a:graphicData>
        </a:graphic>
      </p:graphicFrame>
    </p:spTree>
    <p:extLst>
      <p:ext uri="{BB962C8B-B14F-4D97-AF65-F5344CB8AC3E}">
        <p14:creationId xmlns:p14="http://schemas.microsoft.com/office/powerpoint/2010/main" val="210222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Cross-boundary navigation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pic>
        <p:nvPicPr>
          <p:cNvPr id="9" name="Picture 8"/>
          <p:cNvPicPr>
            <a:picLocks noChangeAspect="1"/>
          </p:cNvPicPr>
          <p:nvPr/>
        </p:nvPicPr>
        <p:blipFill>
          <a:blip r:embed="rId3"/>
          <a:stretch>
            <a:fillRect/>
          </a:stretch>
        </p:blipFill>
        <p:spPr>
          <a:xfrm>
            <a:off x="126429" y="1628800"/>
            <a:ext cx="8982075" cy="3590925"/>
          </a:xfrm>
          <a:prstGeom prst="rect">
            <a:avLst/>
          </a:prstGeom>
          <a:ln>
            <a:solidFill>
              <a:srgbClr val="006600"/>
            </a:solidFill>
          </a:ln>
        </p:spPr>
      </p:pic>
      <p:sp>
        <p:nvSpPr>
          <p:cNvPr id="10" name="Rounded Rectangle 9"/>
          <p:cNvSpPr/>
          <p:nvPr/>
        </p:nvSpPr>
        <p:spPr bwMode="auto">
          <a:xfrm>
            <a:off x="1331784" y="4170346"/>
            <a:ext cx="122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406169" y="2348880"/>
            <a:ext cx="57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126429" y="1628800"/>
            <a:ext cx="8352507" cy="1866955"/>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331640" y="3861048"/>
            <a:ext cx="540000" cy="252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185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JSON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pic>
        <p:nvPicPr>
          <p:cNvPr id="7" name="Picture 6"/>
          <p:cNvPicPr>
            <a:picLocks noChangeAspect="1"/>
          </p:cNvPicPr>
          <p:nvPr/>
        </p:nvPicPr>
        <p:blipFill>
          <a:blip r:embed="rId3"/>
          <a:stretch>
            <a:fillRect/>
          </a:stretch>
        </p:blipFill>
        <p:spPr>
          <a:xfrm>
            <a:off x="114300" y="1627212"/>
            <a:ext cx="8915400" cy="4610100"/>
          </a:xfrm>
          <a:prstGeom prst="rect">
            <a:avLst/>
          </a:prstGeom>
        </p:spPr>
      </p:pic>
      <p:sp>
        <p:nvSpPr>
          <p:cNvPr id="8" name="Rounded Rectangle 7"/>
          <p:cNvSpPr/>
          <p:nvPr/>
        </p:nvSpPr>
        <p:spPr bwMode="auto">
          <a:xfrm>
            <a:off x="806382" y="2708944"/>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011611" y="3550171"/>
            <a:ext cx="2052000" cy="228236"/>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030454" y="4928956"/>
            <a:ext cx="3024000" cy="228236"/>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385638" y="2999375"/>
            <a:ext cx="2016000" cy="216000"/>
          </a:xfrm>
          <a:prstGeom prst="roundRect">
            <a:avLst/>
          </a:prstGeom>
          <a:solidFill>
            <a:schemeClr val="tx2">
              <a:lumMod val="20000"/>
              <a:lumOff val="80000"/>
              <a:alpha val="2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78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#1 - </a:t>
            </a:r>
            <a:r>
              <a:rPr lang="de-DE" smtClean="0">
                <a:solidFill>
                  <a:srgbClr val="3366CC"/>
                </a:solidFill>
              </a:rPr>
              <a:t>XDM based</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
        <p:nvSpPr>
          <p:cNvPr id="8" name="TextBox 7"/>
          <p:cNvSpPr txBox="1"/>
          <p:nvPr/>
        </p:nvSpPr>
        <p:spPr>
          <a:xfrm>
            <a:off x="611560" y="2060848"/>
            <a:ext cx="8532440" cy="3785652"/>
          </a:xfrm>
          <a:prstGeom prst="rect">
            <a:avLst/>
          </a:prstGeom>
          <a:noFill/>
        </p:spPr>
        <p:txBody>
          <a:bodyPr wrap="square" rtlCol="0">
            <a:spAutoFit/>
          </a:bodyPr>
          <a:lstStyle/>
          <a:p>
            <a:pPr algn="ctr"/>
            <a:endParaRPr lang="de-DE" sz="2400" smtClean="0">
              <a:solidFill>
                <a:srgbClr val="0070C0"/>
              </a:solidFill>
            </a:endParaRPr>
          </a:p>
          <a:p>
            <a:pPr algn="ctr"/>
            <a:r>
              <a:rPr lang="de-DE" sz="2400" smtClean="0">
                <a:solidFill>
                  <a:srgbClr val="0070C0"/>
                </a:solidFill>
              </a:rPr>
              <a:t>Value</a:t>
            </a:r>
            <a:r>
              <a:rPr lang="de-DE" sz="2400" smtClean="0"/>
              <a:t> = </a:t>
            </a:r>
            <a:r>
              <a:rPr lang="de-DE" sz="2400" smtClean="0">
                <a:solidFill>
                  <a:srgbClr val="0070C0"/>
                </a:solidFill>
              </a:rPr>
              <a:t>XDM value</a:t>
            </a:r>
          </a:p>
          <a:p>
            <a:pPr marL="342900" indent="-342900" algn="ctr">
              <a:buFontTx/>
              <a:buChar char="-"/>
            </a:pPr>
            <a:endParaRPr lang="de-DE" sz="2400">
              <a:solidFill>
                <a:srgbClr val="0070C0"/>
              </a:solidFill>
            </a:endParaRPr>
          </a:p>
          <a:p>
            <a:endParaRPr lang="de-DE" sz="2400" smtClean="0"/>
          </a:p>
          <a:p>
            <a:pPr marL="342900" indent="-342900">
              <a:buFontTx/>
              <a:buChar char="-"/>
            </a:pPr>
            <a:r>
              <a:rPr lang="de-DE" sz="2400" b="0" smtClean="0"/>
              <a:t>Value = </a:t>
            </a:r>
            <a:r>
              <a:rPr lang="de-DE" sz="2400" smtClean="0"/>
              <a:t>sequence of items</a:t>
            </a:r>
          </a:p>
          <a:p>
            <a:pPr marL="342900" indent="-342900">
              <a:buFontTx/>
              <a:buChar char="-"/>
            </a:pPr>
            <a:r>
              <a:rPr lang="de-DE" sz="2400" b="0" smtClean="0"/>
              <a:t>Item</a:t>
            </a:r>
            <a:endParaRPr lang="de-DE" sz="2400" b="0"/>
          </a:p>
          <a:p>
            <a:pPr marL="800100" lvl="1" indent="-342900">
              <a:buFont typeface="Arial" panose="020B0604020202020204" pitchFamily="34" charset="0"/>
              <a:buChar char="•"/>
            </a:pPr>
            <a:r>
              <a:rPr lang="de-DE" sz="2400" b="0" smtClean="0"/>
              <a:t>Atomic value 		(with a type from xsd)</a:t>
            </a:r>
          </a:p>
          <a:p>
            <a:pPr marL="800100" lvl="1" indent="-342900">
              <a:buFont typeface="Arial" panose="020B0604020202020204" pitchFamily="34" charset="0"/>
              <a:buChar char="•"/>
            </a:pPr>
            <a:r>
              <a:rPr lang="de-DE" sz="2400" b="0" smtClean="0"/>
              <a:t>XDM node	 	(element, attribute, …)</a:t>
            </a:r>
          </a:p>
          <a:p>
            <a:pPr marL="800100" lvl="1" indent="-342900">
              <a:buFont typeface="Arial" panose="020B0604020202020204" pitchFamily="34" charset="0"/>
              <a:buChar char="•"/>
            </a:pPr>
            <a:r>
              <a:rPr lang="de-DE" sz="2400" b="0" smtClean="0"/>
              <a:t>Map or array		(rarely used)</a:t>
            </a:r>
          </a:p>
          <a:p>
            <a:pPr marL="800100" lvl="1" indent="-342900">
              <a:buFont typeface="Arial" panose="020B0604020202020204" pitchFamily="34" charset="0"/>
              <a:buChar char="•"/>
            </a:pPr>
            <a:r>
              <a:rPr lang="de-DE" sz="2400" b="0" i="1" smtClean="0"/>
              <a:t>Function item		(currently not used)</a:t>
            </a:r>
            <a:endParaRPr lang="de-DE" sz="2400" b="0" i="1"/>
          </a:p>
        </p:txBody>
      </p:sp>
      <p:sp>
        <p:nvSpPr>
          <p:cNvPr id="13" name="Rounded Rectangle 12"/>
          <p:cNvSpPr/>
          <p:nvPr/>
        </p:nvSpPr>
        <p:spPr bwMode="auto">
          <a:xfrm>
            <a:off x="3419872" y="2205302"/>
            <a:ext cx="2880320" cy="9144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#2</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1"/>
            <a:r>
              <a:rPr lang="de-DE" b="1" smtClean="0">
                <a:solidFill>
                  <a:srgbClr val="0070C0"/>
                </a:solidFill>
              </a:rPr>
              <a:t>Multi-mediatype</a:t>
            </a:r>
          </a:p>
          <a:p>
            <a:pPr lvl="1"/>
            <a:r>
              <a:rPr lang="de-DE" b="1" smtClean="0">
                <a:solidFill>
                  <a:srgbClr val="0066CC"/>
                </a:solidFill>
              </a:rPr>
              <a:t>Cross-boundary</a:t>
            </a:r>
            <a:r>
              <a:rPr lang="de-DE" smtClean="0"/>
              <a:t>:</a:t>
            </a:r>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
        <p:nvSpPr>
          <p:cNvPr id="9" name="TextBox 8"/>
          <p:cNvSpPr txBox="1"/>
          <p:nvPr/>
        </p:nvSpPr>
        <p:spPr>
          <a:xfrm>
            <a:off x="5724945" y="2266239"/>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5724945"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24945" y="2740858"/>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
        <p:nvSpPr>
          <p:cNvPr id="12" name="TextBox 11"/>
          <p:cNvSpPr txBox="1"/>
          <p:nvPr/>
        </p:nvSpPr>
        <p:spPr>
          <a:xfrm>
            <a:off x="5724128" y="3234281"/>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Tree>
    <p:extLst>
      <p:ext uri="{BB962C8B-B14F-4D97-AF65-F5344CB8AC3E}">
        <p14:creationId xmlns:p14="http://schemas.microsoft.com/office/powerpoint/2010/main" val="3469521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#3</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pic>
        <p:nvPicPr>
          <p:cNvPr id="7" name="Picture 6"/>
          <p:cNvPicPr>
            <a:picLocks noChangeAspect="1"/>
          </p:cNvPicPr>
          <p:nvPr/>
        </p:nvPicPr>
        <p:blipFill>
          <a:blip r:embed="rId3"/>
          <a:stretch>
            <a:fillRect/>
          </a:stretch>
        </p:blipFill>
        <p:spPr>
          <a:xfrm>
            <a:off x="0" y="1389694"/>
            <a:ext cx="7884368" cy="5074764"/>
          </a:xfrm>
          <a:prstGeom prst="rect">
            <a:avLst/>
          </a:prstGeom>
        </p:spPr>
      </p:pic>
    </p:spTree>
    <p:extLst>
      <p:ext uri="{BB962C8B-B14F-4D97-AF65-F5344CB8AC3E}">
        <p14:creationId xmlns:p14="http://schemas.microsoft.com/office/powerpoint/2010/main" val="9192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Concepts</a:t>
            </a:r>
            <a:endParaRPr lang="de-DE"/>
          </a:p>
        </p:txBody>
      </p:sp>
      <p:sp>
        <p:nvSpPr>
          <p:cNvPr id="3" name="Content Placeholder 2"/>
          <p:cNvSpPr>
            <a:spLocks noGrp="1"/>
          </p:cNvSpPr>
          <p:nvPr>
            <p:ph idx="1"/>
          </p:nvPr>
        </p:nvSpPr>
        <p:spPr>
          <a:xfrm>
            <a:off x="457200" y="1628800"/>
            <a:ext cx="8686800" cy="4411662"/>
          </a:xfrm>
        </p:spPr>
        <p:txBody>
          <a:bodyPr/>
          <a:lstStyle/>
          <a:p>
            <a:r>
              <a:rPr lang="de-DE" smtClean="0">
                <a:solidFill>
                  <a:srgbClr val="0066CC"/>
                </a:solidFill>
              </a:rPr>
              <a:t>Resource</a:t>
            </a:r>
            <a:r>
              <a:rPr lang="de-DE" smtClean="0"/>
              <a:t>		file, folder</a:t>
            </a:r>
          </a:p>
          <a:p>
            <a:r>
              <a:rPr lang="de-DE" smtClean="0">
                <a:solidFill>
                  <a:srgbClr val="0066CC"/>
                </a:solidFill>
              </a:rPr>
              <a:t>Shape			</a:t>
            </a:r>
            <a:r>
              <a:rPr lang="de-DE" smtClean="0"/>
              <a:t>a set of constraints</a:t>
            </a:r>
          </a:p>
          <a:p>
            <a:r>
              <a:rPr lang="de-DE" smtClean="0">
                <a:solidFill>
                  <a:srgbClr val="0070C0"/>
                </a:solidFill>
              </a:rPr>
              <a:t>Constraint		</a:t>
            </a:r>
            <a:r>
              <a:rPr lang="de-DE" smtClean="0"/>
              <a:t>a </a:t>
            </a:r>
            <a:r>
              <a:rPr lang="de-DE" smtClean="0"/>
              <a:t>condition to be checked</a:t>
            </a:r>
            <a:endParaRPr lang="de-DE" smtClean="0"/>
          </a:p>
          <a:p>
            <a:endParaRPr lang="de-DE" smtClean="0">
              <a:solidFill>
                <a:srgbClr val="0066CC"/>
              </a:solidFill>
            </a:endParaRPr>
          </a:p>
          <a:p>
            <a:r>
              <a:rPr lang="de-DE" smtClean="0">
                <a:solidFill>
                  <a:srgbClr val="0066CC"/>
                </a:solidFill>
              </a:rPr>
              <a:t>Resource shape</a:t>
            </a:r>
            <a:r>
              <a:rPr lang="de-DE" smtClean="0"/>
              <a:t> 	checks a </a:t>
            </a:r>
            <a:r>
              <a:rPr lang="de-DE" b="1" smtClean="0"/>
              <a:t>resource</a:t>
            </a:r>
          </a:p>
          <a:p>
            <a:pPr lvl="1"/>
            <a:r>
              <a:rPr lang="de-DE" smtClean="0">
                <a:solidFill>
                  <a:srgbClr val="CC6600"/>
                </a:solidFill>
              </a:rPr>
              <a:t>Target declaration</a:t>
            </a:r>
            <a:r>
              <a:rPr lang="de-DE" smtClean="0"/>
              <a:t>	  </a:t>
            </a:r>
            <a:r>
              <a:rPr lang="de-DE" i="1" smtClean="0"/>
              <a:t>selects resources</a:t>
            </a:r>
          </a:p>
          <a:p>
            <a:pPr lvl="1"/>
            <a:r>
              <a:rPr lang="de-DE" smtClean="0">
                <a:solidFill>
                  <a:srgbClr val="CC6600"/>
                </a:solidFill>
              </a:rPr>
              <a:t>Constraints</a:t>
            </a:r>
            <a:r>
              <a:rPr lang="de-DE" smtClean="0"/>
              <a:t>		  </a:t>
            </a:r>
            <a:r>
              <a:rPr lang="de-DE" i="1" smtClean="0"/>
              <a:t>check </a:t>
            </a:r>
            <a:r>
              <a:rPr lang="de-DE" i="1" u="sng" smtClean="0"/>
              <a:t>resource properties</a:t>
            </a:r>
          </a:p>
          <a:p>
            <a:r>
              <a:rPr lang="de-DE" smtClean="0">
                <a:solidFill>
                  <a:srgbClr val="0066CC"/>
                </a:solidFill>
              </a:rPr>
              <a:t>Value shape</a:t>
            </a:r>
            <a:r>
              <a:rPr lang="de-DE" smtClean="0"/>
              <a:t> 		checks a </a:t>
            </a:r>
            <a:r>
              <a:rPr lang="de-DE" b="1" smtClean="0"/>
              <a:t>resource value</a:t>
            </a:r>
          </a:p>
          <a:p>
            <a:pPr lvl="1"/>
            <a:r>
              <a:rPr lang="de-DE" smtClean="0">
                <a:solidFill>
                  <a:srgbClr val="CC6600"/>
                </a:solidFill>
              </a:rPr>
              <a:t>Expression</a:t>
            </a:r>
            <a:r>
              <a:rPr lang="de-DE" smtClean="0"/>
              <a:t>		  </a:t>
            </a:r>
            <a:r>
              <a:rPr lang="de-DE" i="1" smtClean="0"/>
              <a:t>constructs a resource value</a:t>
            </a:r>
          </a:p>
          <a:p>
            <a:pPr lvl="1"/>
            <a:r>
              <a:rPr lang="de-DE" smtClean="0">
                <a:solidFill>
                  <a:srgbClr val="CC6600"/>
                </a:solidFill>
              </a:rPr>
              <a:t>Constraints</a:t>
            </a:r>
            <a:r>
              <a:rPr lang="de-DE" smtClean="0"/>
              <a:t>		  </a:t>
            </a:r>
            <a:r>
              <a:rPr lang="de-DE" i="1" smtClean="0"/>
              <a:t>check the </a:t>
            </a:r>
            <a:r>
              <a:rPr lang="de-DE" i="1" u="sng" smtClean="0"/>
              <a:t>resource value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3506" y="-6118"/>
            <a:ext cx="3803848" cy="1764672"/>
          </a:xfrm>
          <a:prstGeom prst="rect">
            <a:avLst/>
          </a:prstGeom>
        </p:spPr>
      </p:pic>
      <p:sp>
        <p:nvSpPr>
          <p:cNvPr id="7" name="TextBox 6"/>
          <p:cNvSpPr txBox="1"/>
          <p:nvPr/>
        </p:nvSpPr>
        <p:spPr>
          <a:xfrm>
            <a:off x="6590551" y="160739"/>
            <a:ext cx="1099981"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property !</a:t>
            </a:r>
            <a:endParaRPr lang="de-DE">
              <a:latin typeface="Bradley Hand ITC" panose="03070402050302030203" pitchFamily="66" charset="0"/>
            </a:endParaRPr>
          </a:p>
        </p:txBody>
      </p:sp>
      <p:sp>
        <p:nvSpPr>
          <p:cNvPr id="9" name="TextBox 8"/>
          <p:cNvSpPr txBox="1"/>
          <p:nvPr/>
        </p:nvSpPr>
        <p:spPr>
          <a:xfrm>
            <a:off x="6638895" y="910461"/>
            <a:ext cx="1029449"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value !</a:t>
            </a:r>
            <a:endParaRPr lang="de-DE">
              <a:latin typeface="Bradley Hand ITC" panose="03070402050302030203" pitchFamily="66" charset="0"/>
            </a:endParaRPr>
          </a:p>
        </p:txBody>
      </p:sp>
    </p:spTree>
    <p:extLst>
      <p:ext uri="{BB962C8B-B14F-4D97-AF65-F5344CB8AC3E}">
        <p14:creationId xmlns:p14="http://schemas.microsoft.com/office/powerpoint/2010/main" val="96809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A constraint is </a:t>
            </a:r>
            <a:r>
              <a:rPr lang="de-DE" i="1" smtClean="0"/>
              <a:t>declared</a:t>
            </a:r>
            <a:r>
              <a:rPr lang="de-DE" smtClean="0"/>
              <a:t> by a shape</a:t>
            </a:r>
          </a:p>
          <a:p>
            <a:r>
              <a:rPr lang="de-DE" smtClean="0">
                <a:solidFill>
                  <a:srgbClr val="0070C0"/>
                </a:solidFill>
              </a:rPr>
              <a:t>Constraint declaration</a:t>
            </a:r>
            <a:r>
              <a:rPr lang="de-DE" smtClean="0"/>
              <a:t>: like a function call</a:t>
            </a:r>
          </a:p>
          <a:p>
            <a:pPr lvl="1"/>
            <a:r>
              <a:rPr lang="de-DE" smtClean="0">
                <a:latin typeface="Poor Richard" panose="02080502050505020702" pitchFamily="18" charset="0"/>
              </a:rPr>
              <a:t>„function name“</a:t>
            </a:r>
            <a:r>
              <a:rPr lang="de-DE" smtClean="0"/>
              <a:t>		= </a:t>
            </a:r>
            <a:r>
              <a:rPr lang="de-DE" smtClean="0">
                <a:solidFill>
                  <a:srgbClr val="0070C0"/>
                </a:solidFill>
              </a:rPr>
              <a:t>Constraint Component name</a:t>
            </a:r>
            <a:endParaRPr lang="de-DE" smtClean="0"/>
          </a:p>
          <a:p>
            <a:pPr lvl="1"/>
            <a:r>
              <a:rPr lang="de-DE" smtClean="0">
                <a:latin typeface="Poor Richard" panose="02080502050505020702" pitchFamily="18" charset="0"/>
              </a:rPr>
              <a:t>„call parameters“</a:t>
            </a:r>
            <a:r>
              <a:rPr lang="de-DE" smtClean="0"/>
              <a:t> 	= </a:t>
            </a:r>
            <a:r>
              <a:rPr lang="de-DE" smtClean="0">
                <a:solidFill>
                  <a:srgbClr val="0070C0"/>
                </a:solidFill>
              </a:rPr>
              <a:t>Constraint Parameter </a:t>
            </a:r>
            <a:r>
              <a:rPr lang="de-DE" smtClean="0">
                <a:solidFill>
                  <a:srgbClr val="0070C0"/>
                </a:solidFill>
              </a:rPr>
              <a:t>values</a:t>
            </a:r>
          </a:p>
          <a:p>
            <a:r>
              <a:rPr lang="de-DE" smtClean="0"/>
              <a:t>Validation:</a:t>
            </a:r>
            <a:endParaRPr lang="de-DE" smtClean="0"/>
          </a:p>
          <a:p>
            <a:pPr lvl="1"/>
            <a:r>
              <a:rPr lang="de-DE" smtClean="0"/>
              <a:t>Input: </a:t>
            </a:r>
            <a:endParaRPr lang="de-DE" smtClean="0"/>
          </a:p>
          <a:p>
            <a:pPr lvl="2"/>
            <a:r>
              <a:rPr lang="de-DE" smtClean="0"/>
              <a:t>parameter values</a:t>
            </a:r>
          </a:p>
          <a:p>
            <a:pPr lvl="2"/>
            <a:r>
              <a:rPr lang="de-DE" smtClean="0"/>
              <a:t>resource </a:t>
            </a:r>
            <a:r>
              <a:rPr lang="de-DE" smtClean="0"/>
              <a:t>or resource value</a:t>
            </a:r>
          </a:p>
          <a:p>
            <a:pPr lvl="1"/>
            <a:r>
              <a:rPr lang="de-DE" smtClean="0"/>
              <a:t>Output: validation result</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Tree>
    <p:extLst>
      <p:ext uri="{BB962C8B-B14F-4D97-AF65-F5344CB8AC3E}">
        <p14:creationId xmlns:p14="http://schemas.microsoft.com/office/powerpoint/2010/main" val="2958817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a constraint perceives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
        <p:nvSpPr>
          <p:cNvPr id="7" name="Oval 6"/>
          <p:cNvSpPr/>
          <p:nvPr/>
        </p:nvSpPr>
        <p:spPr bwMode="auto">
          <a:xfrm>
            <a:off x="3329100" y="2933019"/>
            <a:ext cx="1800000" cy="1800000"/>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3553279" y="3202343"/>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Oval 8"/>
          <p:cNvSpPr/>
          <p:nvPr/>
        </p:nvSpPr>
        <p:spPr bwMode="auto">
          <a:xfrm>
            <a:off x="3409263" y="3407908"/>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Oval 9"/>
          <p:cNvSpPr/>
          <p:nvPr/>
        </p:nvSpPr>
        <p:spPr bwMode="auto">
          <a:xfrm>
            <a:off x="3337255" y="3645024"/>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Oval 10"/>
          <p:cNvSpPr/>
          <p:nvPr/>
        </p:nvSpPr>
        <p:spPr bwMode="auto">
          <a:xfrm>
            <a:off x="3358545" y="3914537"/>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3463886" y="4152199"/>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Oval 12"/>
          <p:cNvSpPr/>
          <p:nvPr/>
        </p:nvSpPr>
        <p:spPr bwMode="auto">
          <a:xfrm>
            <a:off x="3635896" y="4343862"/>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5" name="Curved Connector 14"/>
          <p:cNvCxnSpPr/>
          <p:nvPr/>
        </p:nvCxnSpPr>
        <p:spPr bwMode="auto">
          <a:xfrm flipV="1">
            <a:off x="4860032" y="2987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p:nvPr/>
        </p:nvCxnSpPr>
        <p:spPr bwMode="auto">
          <a:xfrm flipV="1">
            <a:off x="4973737" y="31395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urved Connector 17"/>
          <p:cNvCxnSpPr/>
          <p:nvPr/>
        </p:nvCxnSpPr>
        <p:spPr bwMode="auto">
          <a:xfrm flipV="1">
            <a:off x="5076056" y="32919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urved Connector 18"/>
          <p:cNvCxnSpPr/>
          <p:nvPr/>
        </p:nvCxnSpPr>
        <p:spPr bwMode="auto">
          <a:xfrm flipV="1">
            <a:off x="5126798" y="34443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urved Connector 19"/>
          <p:cNvCxnSpPr/>
          <p:nvPr/>
        </p:nvCxnSpPr>
        <p:spPr bwMode="auto">
          <a:xfrm flipV="1">
            <a:off x="5137431" y="35967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p:cNvCxnSpPr/>
          <p:nvPr/>
        </p:nvCxnSpPr>
        <p:spPr bwMode="auto">
          <a:xfrm flipV="1">
            <a:off x="5126798" y="3749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Curved Connector 21"/>
          <p:cNvCxnSpPr/>
          <p:nvPr/>
        </p:nvCxnSpPr>
        <p:spPr bwMode="auto">
          <a:xfrm flipV="1">
            <a:off x="5014681" y="4005857"/>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Curved Connector 22"/>
          <p:cNvCxnSpPr/>
          <p:nvPr/>
        </p:nvCxnSpPr>
        <p:spPr bwMode="auto">
          <a:xfrm flipV="1">
            <a:off x="4838766" y="4293889"/>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urved Connector 23"/>
          <p:cNvCxnSpPr/>
          <p:nvPr/>
        </p:nvCxnSpPr>
        <p:spPr bwMode="auto">
          <a:xfrm flipH="1" flipV="1">
            <a:off x="4534314" y="3068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urved Connector 24"/>
          <p:cNvCxnSpPr/>
          <p:nvPr/>
        </p:nvCxnSpPr>
        <p:spPr bwMode="auto">
          <a:xfrm flipH="1" flipV="1">
            <a:off x="4632540" y="32213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Curved Connector 25"/>
          <p:cNvCxnSpPr/>
          <p:nvPr/>
        </p:nvCxnSpPr>
        <p:spPr bwMode="auto">
          <a:xfrm flipH="1" flipV="1">
            <a:off x="4665274" y="33737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p:nvPr/>
        </p:nvCxnSpPr>
        <p:spPr bwMode="auto">
          <a:xfrm flipH="1" flipV="1">
            <a:off x="4705383" y="35261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urved Connector 27"/>
          <p:cNvCxnSpPr/>
          <p:nvPr/>
        </p:nvCxnSpPr>
        <p:spPr bwMode="auto">
          <a:xfrm flipH="1" flipV="1">
            <a:off x="4705383" y="36785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urved Connector 28"/>
          <p:cNvCxnSpPr/>
          <p:nvPr/>
        </p:nvCxnSpPr>
        <p:spPr bwMode="auto">
          <a:xfrm flipH="1" flipV="1">
            <a:off x="4694750" y="3830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urved Connector 29"/>
          <p:cNvCxnSpPr/>
          <p:nvPr/>
        </p:nvCxnSpPr>
        <p:spPr bwMode="auto">
          <a:xfrm flipH="1" flipV="1">
            <a:off x="4593266" y="407707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p:nvPr/>
        </p:nvCxnSpPr>
        <p:spPr bwMode="auto">
          <a:xfrm flipH="1" flipV="1">
            <a:off x="4396085" y="431436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899592" y="3068960"/>
            <a:ext cx="2428870" cy="646331"/>
          </a:xfrm>
          <a:prstGeom prst="rect">
            <a:avLst/>
          </a:prstGeom>
          <a:noFill/>
        </p:spPr>
        <p:txBody>
          <a:bodyPr wrap="none" rtlCol="0">
            <a:spAutoFit/>
          </a:bodyPr>
          <a:lstStyle/>
          <a:p>
            <a:r>
              <a:rPr lang="de-DE" smtClean="0">
                <a:solidFill>
                  <a:srgbClr val="0070C0"/>
                </a:solidFill>
              </a:rPr>
              <a:t>Resource properties</a:t>
            </a:r>
          </a:p>
          <a:p>
            <a:r>
              <a:rPr lang="de-DE" b="0" smtClean="0">
                <a:solidFill>
                  <a:srgbClr val="0070C0"/>
                </a:solidFill>
              </a:rPr>
              <a:t>- predefined</a:t>
            </a:r>
            <a:endParaRPr lang="de-DE" b="0">
              <a:solidFill>
                <a:srgbClr val="0070C0"/>
              </a:solidFill>
            </a:endParaRPr>
          </a:p>
        </p:txBody>
      </p:sp>
      <p:sp>
        <p:nvSpPr>
          <p:cNvPr id="33" name="TextBox 32"/>
          <p:cNvSpPr txBox="1"/>
          <p:nvPr/>
        </p:nvSpPr>
        <p:spPr>
          <a:xfrm>
            <a:off x="5599514" y="3079593"/>
            <a:ext cx="3063659" cy="1200329"/>
          </a:xfrm>
          <a:prstGeom prst="rect">
            <a:avLst/>
          </a:prstGeom>
          <a:noFill/>
        </p:spPr>
        <p:txBody>
          <a:bodyPr wrap="none" rtlCol="0">
            <a:spAutoFit/>
          </a:bodyPr>
          <a:lstStyle/>
          <a:p>
            <a:r>
              <a:rPr lang="de-DE" smtClean="0">
                <a:solidFill>
                  <a:srgbClr val="0070C0"/>
                </a:solidFill>
              </a:rPr>
              <a:t>Resource values</a:t>
            </a:r>
          </a:p>
          <a:p>
            <a:pPr marL="285750" indent="-285750">
              <a:buFontTx/>
              <a:buChar char="-"/>
            </a:pPr>
            <a:r>
              <a:rPr lang="de-DE" b="0" smtClean="0">
                <a:solidFill>
                  <a:srgbClr val="0070C0"/>
                </a:solidFill>
              </a:rPr>
              <a:t>expression defined</a:t>
            </a:r>
          </a:p>
          <a:p>
            <a:pPr marL="285750" indent="-285750">
              <a:buFontTx/>
              <a:buChar char="-"/>
            </a:pPr>
            <a:r>
              <a:rPr lang="de-DE" b="0" smtClean="0">
                <a:solidFill>
                  <a:srgbClr val="0070C0"/>
                </a:solidFill>
              </a:rPr>
              <a:t>may reflect content</a:t>
            </a:r>
          </a:p>
          <a:p>
            <a:pPr marL="285750" indent="-285750">
              <a:buFontTx/>
              <a:buChar char="-"/>
            </a:pPr>
            <a:r>
              <a:rPr lang="de-DE" b="0" smtClean="0">
                <a:solidFill>
                  <a:srgbClr val="0070C0"/>
                </a:solidFill>
              </a:rPr>
              <a:t>may reflect surroundings </a:t>
            </a:r>
            <a:endParaRPr lang="de-DE" b="0">
              <a:solidFill>
                <a:srgbClr val="0070C0"/>
              </a:solidFill>
            </a:endParaRPr>
          </a:p>
        </p:txBody>
      </p:sp>
      <p:sp>
        <p:nvSpPr>
          <p:cNvPr id="34" name="TextBox 33"/>
          <p:cNvSpPr txBox="1"/>
          <p:nvPr/>
        </p:nvSpPr>
        <p:spPr>
          <a:xfrm>
            <a:off x="3635896" y="4797152"/>
            <a:ext cx="1236236" cy="369332"/>
          </a:xfrm>
          <a:prstGeom prst="rect">
            <a:avLst/>
          </a:prstGeom>
          <a:noFill/>
        </p:spPr>
        <p:txBody>
          <a:bodyPr wrap="none" rtlCol="0">
            <a:spAutoFit/>
          </a:bodyPr>
          <a:lstStyle/>
          <a:p>
            <a:r>
              <a:rPr lang="de-DE" smtClean="0">
                <a:solidFill>
                  <a:schemeClr val="bg1">
                    <a:lumMod val="50000"/>
                  </a:schemeClr>
                </a:solidFill>
              </a:rPr>
              <a:t>Resource</a:t>
            </a:r>
            <a:endParaRPr lang="de-DE" b="0">
              <a:solidFill>
                <a:schemeClr val="bg1">
                  <a:lumMod val="50000"/>
                </a:schemeClr>
              </a:solidFill>
            </a:endParaRPr>
          </a:p>
        </p:txBody>
      </p:sp>
      <p:sp>
        <p:nvSpPr>
          <p:cNvPr id="35" name="TextBox 34"/>
          <p:cNvSpPr txBox="1"/>
          <p:nvPr/>
        </p:nvSpPr>
        <p:spPr>
          <a:xfrm>
            <a:off x="3352507" y="1988840"/>
            <a:ext cx="1723549" cy="461665"/>
          </a:xfrm>
          <a:prstGeom prst="rect">
            <a:avLst/>
          </a:prstGeom>
          <a:noFill/>
        </p:spPr>
        <p:txBody>
          <a:bodyPr wrap="none" rtlCol="0">
            <a:spAutoFit/>
          </a:bodyPr>
          <a:lstStyle/>
          <a:p>
            <a:r>
              <a:rPr lang="de-DE" sz="2400" smtClean="0">
                <a:solidFill>
                  <a:srgbClr val="0070C0"/>
                </a:solidFill>
              </a:rPr>
              <a:t>Constraint</a:t>
            </a:r>
            <a:endParaRPr lang="de-DE" sz="2400" b="0">
              <a:solidFill>
                <a:srgbClr val="0070C0"/>
              </a:solidFill>
            </a:endParaRPr>
          </a:p>
        </p:txBody>
      </p:sp>
      <p:sp>
        <p:nvSpPr>
          <p:cNvPr id="37" name="Bent Arrow 36"/>
          <p:cNvSpPr/>
          <p:nvPr/>
        </p:nvSpPr>
        <p:spPr bwMode="auto">
          <a:xfrm rot="16200000" flipH="1">
            <a:off x="2205848" y="1950495"/>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8" name="Bent Arrow 37"/>
          <p:cNvSpPr/>
          <p:nvPr/>
        </p:nvSpPr>
        <p:spPr bwMode="auto">
          <a:xfrm rot="5400000">
            <a:off x="5291559" y="1956420"/>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594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Constraining resource values</a:t>
            </a:r>
            <a:endParaRPr lang="de-DE"/>
          </a:p>
        </p:txBody>
      </p:sp>
      <p:sp>
        <p:nvSpPr>
          <p:cNvPr id="4" name="Date Placeholder 3"/>
          <p:cNvSpPr>
            <a:spLocks noGrp="1"/>
          </p:cNvSpPr>
          <p:nvPr>
            <p:ph type="dt" sz="half" idx="10"/>
          </p:nvPr>
        </p:nvSpPr>
        <p:spPr>
          <a:xfrm>
            <a:off x="420688" y="6248400"/>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a:xfrm>
            <a:off x="2879726" y="6248400"/>
            <a:ext cx="3311525" cy="457200"/>
          </a:xfrm>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a:xfrm>
            <a:off x="6516688" y="6248400"/>
            <a:ext cx="2133600" cy="457200"/>
          </a:xfrm>
        </p:spPr>
        <p:txBody>
          <a:bodyPr/>
          <a:lstStyle/>
          <a:p>
            <a:pPr>
              <a:defRPr/>
            </a:pPr>
            <a:fld id="{F031B2F4-27D1-4E53-97CF-1947CD75B185}" type="slidenum">
              <a:rPr lang="de-DE" altLang="en-US" smtClean="0"/>
              <a:pPr>
                <a:defRPr/>
              </a:pPr>
              <a:t>19</a:t>
            </a:fld>
            <a:endParaRPr lang="de-DE" altLang="en-US"/>
          </a:p>
        </p:txBody>
      </p:sp>
      <p:sp>
        <p:nvSpPr>
          <p:cNvPr id="10" name="TextBox 9"/>
          <p:cNvSpPr txBox="1"/>
          <p:nvPr/>
        </p:nvSpPr>
        <p:spPr>
          <a:xfrm>
            <a:off x="1763688" y="1484784"/>
            <a:ext cx="6198556" cy="523220"/>
          </a:xfrm>
          <a:prstGeom prst="rect">
            <a:avLst/>
          </a:prstGeom>
          <a:noFill/>
        </p:spPr>
        <p:txBody>
          <a:bodyPr wrap="none" rtlCol="0">
            <a:spAutoFit/>
          </a:bodyPr>
          <a:lstStyle/>
          <a:p>
            <a:r>
              <a:rPr lang="de-DE" sz="2800" smtClean="0">
                <a:solidFill>
                  <a:srgbClr val="0070C0"/>
                </a:solidFill>
              </a:rPr>
              <a:t>Value shape, declaring a </a:t>
            </a:r>
            <a:r>
              <a:rPr lang="de-DE" sz="2800" smtClean="0">
                <a:solidFill>
                  <a:srgbClr val="FF0000"/>
                </a:solidFill>
              </a:rPr>
              <a:t>constraint</a:t>
            </a:r>
            <a:endParaRPr lang="de-DE" sz="2800">
              <a:solidFill>
                <a:srgbClr val="FF0000"/>
              </a:solidFill>
            </a:endParaRPr>
          </a:p>
        </p:txBody>
      </p:sp>
      <p:sp>
        <p:nvSpPr>
          <p:cNvPr id="11" name="TextBox 10"/>
          <p:cNvSpPr txBox="1"/>
          <p:nvPr/>
        </p:nvSpPr>
        <p:spPr>
          <a:xfrm>
            <a:off x="4923878" y="3501008"/>
            <a:ext cx="2960490" cy="523220"/>
          </a:xfrm>
          <a:prstGeom prst="rect">
            <a:avLst/>
          </a:prstGeom>
          <a:noFill/>
        </p:spPr>
        <p:txBody>
          <a:bodyPr wrap="none" rtlCol="0">
            <a:spAutoFit/>
          </a:bodyPr>
          <a:lstStyle/>
          <a:p>
            <a:r>
              <a:rPr lang="de-DE" sz="2800" smtClean="0">
                <a:solidFill>
                  <a:srgbClr val="FF0000"/>
                </a:solidFill>
              </a:rPr>
              <a:t>Validation result</a:t>
            </a:r>
            <a:endParaRPr lang="de-DE" sz="2800">
              <a:solidFill>
                <a:srgbClr val="FF0000"/>
              </a:solidFill>
            </a:endParaRPr>
          </a:p>
        </p:txBody>
      </p:sp>
      <p:pic>
        <p:nvPicPr>
          <p:cNvPr id="12" name="Picture 11"/>
          <p:cNvPicPr>
            <a:picLocks noChangeAspect="1"/>
          </p:cNvPicPr>
          <p:nvPr/>
        </p:nvPicPr>
        <p:blipFill>
          <a:blip r:embed="rId3"/>
          <a:stretch>
            <a:fillRect/>
          </a:stretch>
        </p:blipFill>
        <p:spPr>
          <a:xfrm>
            <a:off x="-36512" y="1988840"/>
            <a:ext cx="9144000" cy="1130883"/>
          </a:xfrm>
          <a:prstGeom prst="rect">
            <a:avLst/>
          </a:prstGeom>
        </p:spPr>
      </p:pic>
      <p:pic>
        <p:nvPicPr>
          <p:cNvPr id="13" name="Picture 12"/>
          <p:cNvPicPr>
            <a:picLocks noChangeAspect="1"/>
          </p:cNvPicPr>
          <p:nvPr/>
        </p:nvPicPr>
        <p:blipFill>
          <a:blip r:embed="rId4"/>
          <a:stretch>
            <a:fillRect/>
          </a:stretch>
        </p:blipFill>
        <p:spPr>
          <a:xfrm>
            <a:off x="70992" y="4010699"/>
            <a:ext cx="7344816" cy="2730669"/>
          </a:xfrm>
          <a:prstGeom prst="rect">
            <a:avLst/>
          </a:prstGeom>
        </p:spPr>
      </p:pic>
      <p:sp>
        <p:nvSpPr>
          <p:cNvPr id="14" name="Rounded Rectangle 13"/>
          <p:cNvSpPr/>
          <p:nvPr/>
        </p:nvSpPr>
        <p:spPr bwMode="auto">
          <a:xfrm>
            <a:off x="14230" y="1945313"/>
            <a:ext cx="9126000" cy="1174409"/>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592717" y="2578211"/>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899592" y="1996292"/>
            <a:ext cx="3024000" cy="27260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323528" y="4501161"/>
            <a:ext cx="3348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600927" y="2276872"/>
            <a:ext cx="540000" cy="252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8" name="Straight Arrow Connector 7"/>
          <p:cNvCxnSpPr>
            <a:stCxn id="15" idx="2"/>
          </p:cNvCxnSpPr>
          <p:nvPr/>
        </p:nvCxnSpPr>
        <p:spPr bwMode="auto">
          <a:xfrm>
            <a:off x="934717" y="2830211"/>
            <a:ext cx="1765075" cy="16709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ounded Rectangle 18"/>
          <p:cNvSpPr/>
          <p:nvPr/>
        </p:nvSpPr>
        <p:spPr bwMode="auto">
          <a:xfrm>
            <a:off x="971600" y="3994431"/>
            <a:ext cx="864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46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5" grpId="0" animBg="1"/>
      <p:bldP spid="16" grpId="0" animBg="1"/>
      <p:bldP spid="17"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Greenfox: definition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
        <p:nvSpPr>
          <p:cNvPr id="7" name="TextBox 6"/>
          <p:cNvSpPr txBox="1"/>
          <p:nvPr/>
        </p:nvSpPr>
        <p:spPr>
          <a:xfrm>
            <a:off x="792821" y="2469083"/>
            <a:ext cx="7879080" cy="2616101"/>
          </a:xfrm>
          <a:prstGeom prst="rect">
            <a:avLst/>
          </a:prstGeom>
          <a:noFill/>
        </p:spPr>
        <p:txBody>
          <a:bodyPr wrap="none" rtlCol="0">
            <a:spAutoFit/>
          </a:bodyPr>
          <a:lstStyle/>
          <a:p>
            <a:r>
              <a:rPr lang="de-DE" sz="2800" smtClean="0">
                <a:solidFill>
                  <a:srgbClr val="006600"/>
                </a:solidFill>
              </a:rPr>
              <a:t>Greenfox</a:t>
            </a:r>
            <a:r>
              <a:rPr lang="de-DE" sz="2800" smtClean="0"/>
              <a:t> is a language for validating </a:t>
            </a:r>
          </a:p>
          <a:p>
            <a:r>
              <a:rPr lang="de-DE" sz="2800" smtClean="0"/>
              <a:t>file system trees* against a set of conditions.</a:t>
            </a:r>
          </a:p>
          <a:p>
            <a:endParaRPr lang="de-DE" sz="2800" smtClean="0"/>
          </a:p>
          <a:p>
            <a:r>
              <a:rPr lang="de-DE" sz="2000" b="0" i="1" smtClean="0"/>
              <a:t>*[</a:t>
            </a:r>
          </a:p>
          <a:p>
            <a:r>
              <a:rPr lang="de-DE" sz="2000" b="0" i="1"/>
              <a:t> </a:t>
            </a:r>
            <a:r>
              <a:rPr lang="de-DE" sz="2000" b="0" i="1" smtClean="0"/>
              <a:t>                                file system tree =  </a:t>
            </a:r>
          </a:p>
          <a:p>
            <a:r>
              <a:rPr lang="de-DE" sz="2000" b="0" i="1" smtClean="0"/>
              <a:t>   a folder + all folders and files directly or indirectly contained</a:t>
            </a:r>
          </a:p>
          <a:p>
            <a:r>
              <a:rPr lang="de-DE" sz="2000" b="0" i="1" smtClean="0"/>
              <a:t>  ]</a:t>
            </a:r>
            <a:endParaRPr lang="de-DE" sz="2000" b="0" i="1"/>
          </a:p>
        </p:txBody>
      </p:sp>
    </p:spTree>
    <p:extLst>
      <p:ext uri="{BB962C8B-B14F-4D97-AF65-F5344CB8AC3E}">
        <p14:creationId xmlns:p14="http://schemas.microsoft.com/office/powerpoint/2010/main" val="2241998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resource values</a:t>
            </a:r>
            <a:endParaRPr lang="de-DE"/>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77601976"/>
              </p:ext>
            </p:extLst>
          </p:nvPr>
        </p:nvGraphicFramePr>
        <p:xfrm>
          <a:off x="38209" y="2060416"/>
          <a:ext cx="9070295" cy="3672840"/>
        </p:xfrm>
        <a:graphic>
          <a:graphicData uri="http://schemas.openxmlformats.org/drawingml/2006/table">
            <a:tbl>
              <a:tblPr firstRow="1" bandRow="1">
                <a:tableStyleId>{5C22544A-7EE6-4342-B048-85BDC9FD1C3A}</a:tableStyleId>
              </a:tblPr>
              <a:tblGrid>
                <a:gridCol w="4173751"/>
                <a:gridCol w="1518513"/>
                <a:gridCol w="3378031"/>
              </a:tblGrid>
              <a:tr h="370840">
                <a:tc>
                  <a:txBody>
                    <a:bodyPr/>
                    <a:lstStyle/>
                    <a:p>
                      <a:r>
                        <a:rPr lang="de-DE" smtClean="0"/>
                        <a:t>Expression</a:t>
                      </a:r>
                      <a:endParaRPr lang="de-DE"/>
                    </a:p>
                  </a:txBody>
                  <a:tcPr>
                    <a:solidFill>
                      <a:srgbClr val="006600"/>
                    </a:solidFill>
                  </a:tcPr>
                </a:tc>
                <a:tc>
                  <a:txBody>
                    <a:bodyPr/>
                    <a:lstStyle/>
                    <a:p>
                      <a:r>
                        <a:rPr lang="de-DE" smtClean="0"/>
                        <a:t>Expression lang</a:t>
                      </a:r>
                      <a:endParaRPr lang="de-DE"/>
                    </a:p>
                  </a:txBody>
                  <a:tcPr>
                    <a:solidFill>
                      <a:srgbClr val="006600"/>
                    </a:solidFill>
                  </a:tcPr>
                </a:tc>
                <a:tc>
                  <a:txBody>
                    <a:bodyPr/>
                    <a:lstStyle/>
                    <a:p>
                      <a:r>
                        <a:rPr lang="de-DE" smtClean="0"/>
                        <a:t>Meaning</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count(//airport)</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exists(//airport)</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Flag – with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//airport[@href and *]</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Selected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.\\*.json</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File system paths of JSON files under the context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..\config\\*.</a:t>
                      </a:r>
                      <a:r>
                        <a:rPr lang="de-DE" smtClean="0">
                          <a:latin typeface="Courier New" panose="02070309020205020404" pitchFamily="49" charset="0"/>
                          <a:cs typeface="Courier New" panose="02070309020205020404" pitchFamily="49" charset="0"/>
                        </a:rPr>
                        <a:t>json</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File paths of JSON files in a  context-sibling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*.csv\csv-doc(., ',', 'yes')</a:t>
                      </a:r>
                    </a:p>
                    <a:p>
                      <a:r>
                        <a:rPr lang="de-DE" smtClean="0">
                          <a:latin typeface="Courier New" panose="02070309020205020404" pitchFamily="49" charset="0"/>
                          <a:cs typeface="Courier New" panose="02070309020205020404" pitchFamily="49" charset="0"/>
                        </a:rPr>
                        <a:t>//Term =&gt; distinct-values()</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Distinct values</a:t>
                      </a:r>
                      <a:r>
                        <a:rPr lang="de-DE" baseline="0" smtClean="0"/>
                        <a:t> extracted from </a:t>
                      </a:r>
                      <a:r>
                        <a:rPr lang="de-DE" smtClean="0"/>
                        <a:t>CSV </a:t>
                      </a:r>
                      <a:r>
                        <a:rPr lang="de-DE" baseline="0" smtClean="0"/>
                        <a:t>files in the current folder</a:t>
                      </a:r>
                      <a:endParaRPr lang="de-DE"/>
                    </a:p>
                  </a:txBody>
                  <a:tcPr/>
                </a:tc>
              </a:tr>
            </a:tbl>
          </a:graphicData>
        </a:graphic>
      </p:graphicFrame>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Tree>
    <p:extLst>
      <p:ext uri="{BB962C8B-B14F-4D97-AF65-F5344CB8AC3E}">
        <p14:creationId xmlns:p14="http://schemas.microsoft.com/office/powerpoint/2010/main" val="24339298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Validation chemistry</a:t>
            </a:r>
            <a:endParaRPr lang="de-DE">
              <a:solidFill>
                <a:srgbClr val="0070C0"/>
              </a:solidFill>
            </a:endParaRPr>
          </a:p>
        </p:txBody>
      </p:sp>
      <p:sp>
        <p:nvSpPr>
          <p:cNvPr id="3" name="Content Placeholder 2"/>
          <p:cNvSpPr>
            <a:spLocks noGrp="1"/>
          </p:cNvSpPr>
          <p:nvPr>
            <p:ph idx="1"/>
          </p:nvPr>
        </p:nvSpPr>
        <p:spPr>
          <a:xfrm>
            <a:off x="457200" y="1719263"/>
            <a:ext cx="8686800" cy="4411662"/>
          </a:xfrm>
        </p:spPr>
        <p:txBody>
          <a:bodyPr/>
          <a:lstStyle/>
          <a:p>
            <a:r>
              <a:rPr lang="de-DE" smtClean="0"/>
              <a:t>Validation </a:t>
            </a:r>
            <a:r>
              <a:rPr lang="de-DE" b="1" smtClean="0"/>
              <a:t>report</a:t>
            </a:r>
            <a:r>
              <a:rPr lang="de-DE" smtClean="0"/>
              <a:t> </a:t>
            </a:r>
            <a:r>
              <a:rPr lang="de-DE" smtClean="0"/>
              <a:t>	= </a:t>
            </a:r>
            <a:r>
              <a:rPr lang="el-GR" smtClean="0"/>
              <a:t>Σ</a:t>
            </a:r>
            <a:r>
              <a:rPr lang="de-DE" smtClean="0"/>
              <a:t> Validation </a:t>
            </a:r>
            <a:r>
              <a:rPr lang="de-DE" smtClean="0"/>
              <a:t>results</a:t>
            </a:r>
          </a:p>
          <a:p>
            <a:r>
              <a:rPr lang="de-DE" smtClean="0"/>
              <a:t>Validation </a:t>
            </a:r>
            <a:r>
              <a:rPr lang="de-DE" b="1" smtClean="0"/>
              <a:t>result</a:t>
            </a:r>
            <a:r>
              <a:rPr lang="de-DE" smtClean="0"/>
              <a:t> </a:t>
            </a:r>
            <a:r>
              <a:rPr lang="de-DE" smtClean="0"/>
              <a:t>	= </a:t>
            </a:r>
            <a:r>
              <a:rPr lang="de-DE" smtClean="0"/>
              <a:t>outcome of validating …</a:t>
            </a:r>
          </a:p>
          <a:p>
            <a:endParaRPr lang="de-DE" smtClean="0"/>
          </a:p>
          <a:p>
            <a:pPr marL="0" indent="0">
              <a:buNone/>
            </a:pPr>
            <a:r>
              <a:rPr lang="de-DE"/>
              <a:t>	</a:t>
            </a:r>
            <a:r>
              <a:rPr lang="de-DE" smtClean="0"/>
              <a:t>ONE </a:t>
            </a:r>
            <a:r>
              <a:rPr lang="de-DE" smtClean="0">
                <a:solidFill>
                  <a:srgbClr val="0070C0"/>
                </a:solidFill>
              </a:rPr>
              <a:t>resource</a:t>
            </a:r>
            <a:r>
              <a:rPr lang="de-DE" smtClean="0"/>
              <a:t>  against  ONE </a:t>
            </a:r>
            <a:r>
              <a:rPr lang="de-DE" smtClean="0">
                <a:solidFill>
                  <a:srgbClr val="0070C0"/>
                </a:solidFill>
              </a:rPr>
              <a:t>constraint</a:t>
            </a:r>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sp>
        <p:nvSpPr>
          <p:cNvPr id="9" name="Rounded Rectangle 8"/>
          <p:cNvSpPr/>
          <p:nvPr/>
        </p:nvSpPr>
        <p:spPr bwMode="auto">
          <a:xfrm>
            <a:off x="1388691" y="3428999"/>
            <a:ext cx="2516393"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457361" y="3429000"/>
            <a:ext cx="2700000"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68580" y="3007585"/>
            <a:ext cx="7463860" cy="1141885"/>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4517172" y="3109596"/>
            <a:ext cx="360000" cy="3600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4" name="Straight Connector 13"/>
          <p:cNvCxnSpPr/>
          <p:nvPr/>
        </p:nvCxnSpPr>
        <p:spPr bwMode="auto">
          <a:xfrm flipV="1">
            <a:off x="3905084" y="3300229"/>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860032" y="3295617"/>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6"/>
          <p:cNvPicPr>
            <a:picLocks noChangeAspect="1"/>
          </p:cNvPicPr>
          <p:nvPr/>
        </p:nvPicPr>
        <p:blipFill>
          <a:blip r:embed="rId3"/>
          <a:stretch>
            <a:fillRect/>
          </a:stretch>
        </p:blipFill>
        <p:spPr>
          <a:xfrm>
            <a:off x="1475656" y="4365451"/>
            <a:ext cx="6591300" cy="2447925"/>
          </a:xfrm>
          <a:prstGeom prst="rect">
            <a:avLst/>
          </a:prstGeom>
        </p:spPr>
      </p:pic>
      <p:sp>
        <p:nvSpPr>
          <p:cNvPr id="15" name="Rounded Rectangle 14"/>
          <p:cNvSpPr/>
          <p:nvPr/>
        </p:nvSpPr>
        <p:spPr bwMode="auto">
          <a:xfrm>
            <a:off x="2299642" y="4346953"/>
            <a:ext cx="5616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1723579" y="4807785"/>
            <a:ext cx="2988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1737750" y="5928038"/>
            <a:ext cx="2664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547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Pouring waters of validity</a:t>
            </a:r>
            <a:endParaRPr lang="de-DE">
              <a:solidFill>
                <a:srgbClr val="0070C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pic>
        <p:nvPicPr>
          <p:cNvPr id="10" name="Picture 9"/>
          <p:cNvPicPr>
            <a:picLocks noChangeAspect="1"/>
          </p:cNvPicPr>
          <p:nvPr/>
        </p:nvPicPr>
        <p:blipFill>
          <a:blip r:embed="rId3"/>
          <a:stretch>
            <a:fillRect/>
          </a:stretch>
        </p:blipFill>
        <p:spPr>
          <a:xfrm>
            <a:off x="251520" y="5809124"/>
            <a:ext cx="8640000" cy="860236"/>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632" y="1437475"/>
            <a:ext cx="864000" cy="767389"/>
          </a:xfrm>
          <a:prstGeom prst="rect">
            <a:avLst/>
          </a:prstGeom>
        </p:spPr>
      </p:pic>
      <p:pic>
        <p:nvPicPr>
          <p:cNvPr id="12" name="Picture 11"/>
          <p:cNvPicPr>
            <a:picLocks noChangeAspect="1"/>
          </p:cNvPicPr>
          <p:nvPr/>
        </p:nvPicPr>
        <p:blipFill>
          <a:blip r:embed="rId5"/>
          <a:stretch>
            <a:fillRect/>
          </a:stretch>
        </p:blipFill>
        <p:spPr>
          <a:xfrm>
            <a:off x="260096" y="2306050"/>
            <a:ext cx="8640000" cy="834918"/>
          </a:xfrm>
          <a:prstGeom prst="rect">
            <a:avLst/>
          </a:prstGeom>
        </p:spPr>
      </p:pic>
      <p:pic>
        <p:nvPicPr>
          <p:cNvPr id="14" name="Picture 13"/>
          <p:cNvPicPr>
            <a:picLocks noChangeAspect="1"/>
          </p:cNvPicPr>
          <p:nvPr/>
        </p:nvPicPr>
        <p:blipFill>
          <a:blip r:embed="rId6"/>
          <a:stretch>
            <a:fillRect/>
          </a:stretch>
        </p:blipFill>
        <p:spPr>
          <a:xfrm>
            <a:off x="288107" y="4077072"/>
            <a:ext cx="8640000" cy="7831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3648" y="1437475"/>
            <a:ext cx="864000" cy="767389"/>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3165667"/>
            <a:ext cx="864000" cy="767389"/>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3165667"/>
            <a:ext cx="864000" cy="767389"/>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3181077"/>
            <a:ext cx="864000" cy="767389"/>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3181077"/>
            <a:ext cx="864000" cy="767389"/>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3165667"/>
            <a:ext cx="864000" cy="767389"/>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3165667"/>
            <a:ext cx="864000" cy="767389"/>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4941168"/>
            <a:ext cx="864000" cy="767389"/>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4941168"/>
            <a:ext cx="864000" cy="767389"/>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4941168"/>
            <a:ext cx="864000" cy="767389"/>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4941168"/>
            <a:ext cx="864000" cy="767389"/>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4941168"/>
            <a:ext cx="864000" cy="767389"/>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4941168"/>
            <a:ext cx="864000" cy="767389"/>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4710" y="4941168"/>
            <a:ext cx="864000" cy="767389"/>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3436" y="4941168"/>
            <a:ext cx="864000" cy="767389"/>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0825" y="4941168"/>
            <a:ext cx="864000" cy="767389"/>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6942" y="4941168"/>
            <a:ext cx="864000" cy="767389"/>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2162" y="4941168"/>
            <a:ext cx="864000" cy="767389"/>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0888" y="4941168"/>
            <a:ext cx="864000" cy="767389"/>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1865" y="4941168"/>
            <a:ext cx="864000" cy="767389"/>
          </a:xfrm>
          <a:prstGeom prst="rect">
            <a:avLst/>
          </a:prstGeom>
        </p:spPr>
      </p:pic>
      <p:sp>
        <p:nvSpPr>
          <p:cNvPr id="55" name="Rounded Rectangle 54"/>
          <p:cNvSpPr/>
          <p:nvPr/>
        </p:nvSpPr>
        <p:spPr bwMode="auto">
          <a:xfrm>
            <a:off x="280634" y="2842303"/>
            <a:ext cx="90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6" name="Rounded Rectangle 55"/>
          <p:cNvSpPr/>
          <p:nvPr/>
        </p:nvSpPr>
        <p:spPr bwMode="auto">
          <a:xfrm>
            <a:off x="6865522" y="4340788"/>
            <a:ext cx="162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7" name="Rounded Rectangle 56"/>
          <p:cNvSpPr/>
          <p:nvPr/>
        </p:nvSpPr>
        <p:spPr bwMode="auto">
          <a:xfrm>
            <a:off x="2519952" y="6357012"/>
            <a:ext cx="1188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310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a:t>
            </a:r>
            <a:br>
              <a:rPr lang="de-DE" smtClean="0"/>
            </a:br>
            <a:r>
              <a:rPr lang="de-DE"/>
              <a:t> </a:t>
            </a:r>
            <a:r>
              <a:rPr lang="de-DE" smtClean="0"/>
              <a:t>  </a:t>
            </a:r>
            <a:r>
              <a:rPr lang="de-DE" smtClean="0"/>
              <a:t>folder resource values</a:t>
            </a:r>
            <a:endParaRPr lang="de-DE" i="1"/>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pic>
        <p:nvPicPr>
          <p:cNvPr id="7" name="Picture 6"/>
          <p:cNvPicPr>
            <a:picLocks noChangeAspect="1"/>
          </p:cNvPicPr>
          <p:nvPr/>
        </p:nvPicPr>
        <p:blipFill>
          <a:blip r:embed="rId3"/>
          <a:stretch>
            <a:fillRect/>
          </a:stretch>
        </p:blipFill>
        <p:spPr>
          <a:xfrm>
            <a:off x="666750" y="1925538"/>
            <a:ext cx="7810500" cy="4095750"/>
          </a:xfrm>
          <a:prstGeom prst="rect">
            <a:avLst/>
          </a:prstGeom>
        </p:spPr>
      </p:pic>
      <p:sp>
        <p:nvSpPr>
          <p:cNvPr id="11" name="Rounded Rectangle 10"/>
          <p:cNvSpPr/>
          <p:nvPr/>
        </p:nvSpPr>
        <p:spPr bwMode="auto">
          <a:xfrm>
            <a:off x="893164" y="2287835"/>
            <a:ext cx="828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ular Callout 11"/>
          <p:cNvSpPr/>
          <p:nvPr/>
        </p:nvSpPr>
        <p:spPr bwMode="auto">
          <a:xfrm>
            <a:off x="1957560" y="2852936"/>
            <a:ext cx="4054600" cy="360040"/>
          </a:xfrm>
          <a:prstGeom prst="wedgeRoundRectCallout">
            <a:avLst>
              <a:gd name="adj1" fmla="val 45875"/>
              <a:gd name="adj2" fmla="val -481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empty </a:t>
            </a:r>
            <a:r>
              <a:rPr kumimoji="0" lang="de-DE" sz="1800" b="1" i="1" u="none" strike="noStrike" cap="none" normalizeH="0" smtClean="0">
                <a:ln>
                  <a:noFill/>
                </a:ln>
                <a:solidFill>
                  <a:srgbClr val="0070C0"/>
                </a:solidFill>
                <a:effectLst/>
                <a:latin typeface="Arial" panose="020B0604020202020204" pitchFamily="34" charset="0"/>
              </a:rPr>
              <a:t>files</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3" name="Rounded Rectangular Callout 12"/>
          <p:cNvSpPr/>
          <p:nvPr/>
        </p:nvSpPr>
        <p:spPr bwMode="auto">
          <a:xfrm>
            <a:off x="1957560" y="3810306"/>
            <a:ext cx="4054600" cy="360040"/>
          </a:xfrm>
          <a:prstGeom prst="wedgeRoundRectCallout">
            <a:avLst>
              <a:gd name="adj1" fmla="val 44039"/>
              <a:gd name="adj2" fmla="val 1089"/>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ill-formed </a:t>
            </a:r>
            <a:r>
              <a:rPr kumimoji="0" lang="de-DE" sz="1800" b="1" i="1" u="none" strike="noStrike" cap="none" normalizeH="0" smtClean="0">
                <a:ln>
                  <a:noFill/>
                </a:ln>
                <a:solidFill>
                  <a:srgbClr val="0070C0"/>
                </a:solidFill>
                <a:effectLst/>
                <a:latin typeface="Arial" panose="020B0604020202020204" pitchFamily="34" charset="0"/>
              </a:rPr>
              <a:t>XML</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4" name="Rounded Rectangular Callout 13"/>
          <p:cNvSpPr/>
          <p:nvPr/>
        </p:nvSpPr>
        <p:spPr bwMode="auto">
          <a:xfrm>
            <a:off x="1957560" y="4746410"/>
            <a:ext cx="4054600" cy="360040"/>
          </a:xfrm>
          <a:prstGeom prst="wedgeRoundRectCallout">
            <a:avLst>
              <a:gd name="adj1" fmla="val 44039"/>
              <a:gd name="adj2" fmla="val -2844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ill-formed </a:t>
            </a:r>
            <a:r>
              <a:rPr kumimoji="0" lang="de-DE" sz="1800" b="1" i="1" u="none" strike="noStrike" cap="none" normalizeH="0" smtClean="0">
                <a:ln>
                  <a:noFill/>
                </a:ln>
                <a:solidFill>
                  <a:srgbClr val="0070C0"/>
                </a:solidFill>
                <a:effectLst/>
                <a:latin typeface="Arial" panose="020B0604020202020204" pitchFamily="34" charset="0"/>
              </a:rPr>
              <a:t>JSON</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3" name="TextBox 2"/>
          <p:cNvSpPr txBox="1"/>
          <p:nvPr/>
        </p:nvSpPr>
        <p:spPr>
          <a:xfrm>
            <a:off x="1957560" y="6021288"/>
            <a:ext cx="4618572" cy="646331"/>
          </a:xfrm>
          <a:prstGeom prst="rect">
            <a:avLst/>
          </a:prstGeom>
          <a:solidFill>
            <a:schemeClr val="accent1">
              <a:lumMod val="20000"/>
              <a:lumOff val="80000"/>
            </a:schemeClr>
          </a:solidFill>
        </p:spPr>
        <p:txBody>
          <a:bodyPr wrap="none" rtlCol="0">
            <a:spAutoFit/>
          </a:bodyPr>
          <a:lstStyle/>
          <a:p>
            <a:r>
              <a:rPr lang="de-DE" sz="3600" i="1" smtClean="0">
                <a:solidFill>
                  <a:srgbClr val="0070C0"/>
                </a:solidFill>
                <a:latin typeface="Bookman Old Style" panose="02050604050505020204" pitchFamily="18" charset="0"/>
              </a:rPr>
              <a:t>Good folder shape</a:t>
            </a:r>
            <a:endParaRPr lang="de-DE" sz="3600" i="1">
              <a:solidFill>
                <a:srgbClr val="0070C0"/>
              </a:solidFill>
              <a:latin typeface="Bookman Old Style" panose="02050604050505020204" pitchFamily="18" charset="0"/>
            </a:endParaRPr>
          </a:p>
        </p:txBody>
      </p:sp>
      <p:sp>
        <p:nvSpPr>
          <p:cNvPr id="15" name="Rounded Rectangle 14"/>
          <p:cNvSpPr/>
          <p:nvPr/>
        </p:nvSpPr>
        <p:spPr bwMode="auto">
          <a:xfrm>
            <a:off x="2483768" y="3554173"/>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2483768" y="4498487"/>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2486191" y="5441147"/>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951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3" grpId="0" animBg="1"/>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a:t>
            </a:r>
            <a:br>
              <a:rPr lang="de-DE" smtClean="0"/>
            </a:br>
            <a:r>
              <a:rPr lang="de-DE"/>
              <a:t> </a:t>
            </a:r>
            <a:r>
              <a:rPr lang="de-DE" smtClean="0"/>
              <a:t>  external resource value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pic>
        <p:nvPicPr>
          <p:cNvPr id="11" name="Picture 10"/>
          <p:cNvPicPr>
            <a:picLocks noChangeAspect="1"/>
          </p:cNvPicPr>
          <p:nvPr/>
        </p:nvPicPr>
        <p:blipFill>
          <a:blip r:embed="rId3"/>
          <a:stretch>
            <a:fillRect/>
          </a:stretch>
        </p:blipFill>
        <p:spPr>
          <a:xfrm>
            <a:off x="0" y="2103144"/>
            <a:ext cx="9144000" cy="3846136"/>
          </a:xfrm>
          <a:prstGeom prst="rect">
            <a:avLst/>
          </a:prstGeom>
        </p:spPr>
      </p:pic>
      <p:sp>
        <p:nvSpPr>
          <p:cNvPr id="12" name="Rounded Rectangle 11"/>
          <p:cNvSpPr/>
          <p:nvPr/>
        </p:nvSpPr>
        <p:spPr bwMode="auto">
          <a:xfrm>
            <a:off x="1152512" y="4026212"/>
            <a:ext cx="7956000" cy="626924"/>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ular Callout 12"/>
          <p:cNvSpPr/>
          <p:nvPr/>
        </p:nvSpPr>
        <p:spPr bwMode="auto">
          <a:xfrm>
            <a:off x="4716016" y="2780928"/>
            <a:ext cx="4414640" cy="653052"/>
          </a:xfrm>
          <a:prstGeom prst="wedgeRoundRectCallout">
            <a:avLst>
              <a:gd name="adj1" fmla="val 42303"/>
              <a:gd name="adj2" fmla="val 138260"/>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expected return code</a:t>
            </a:r>
            <a:r>
              <a:rPr kumimoji="0" lang="de-DE" sz="1800" b="1" i="0" u="none" strike="noStrike" cap="none" normalizeH="0" baseline="0" smtClean="0">
                <a:ln>
                  <a:noFill/>
                </a:ln>
                <a:solidFill>
                  <a:schemeClr val="tx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lang="de-DE"/>
              <a:t> </a:t>
            </a:r>
            <a:r>
              <a:rPr lang="de-DE" smtClean="0"/>
              <a:t>         </a:t>
            </a:r>
            <a:r>
              <a:rPr kumimoji="0" lang="de-DE" sz="1800" b="1" i="0" u="none" strike="noStrike" cap="none" normalizeH="0" baseline="0" smtClean="0">
                <a:ln>
                  <a:noFill/>
                </a:ln>
                <a:solidFill>
                  <a:schemeClr val="tx1"/>
                </a:solidFill>
                <a:effectLst/>
                <a:latin typeface="Arial" panose="020B0604020202020204" pitchFamily="34" charset="0"/>
              </a:rPr>
              <a:t>fetched from a distant CSV</a:t>
            </a:r>
          </a:p>
        </p:txBody>
      </p:sp>
      <p:sp>
        <p:nvSpPr>
          <p:cNvPr id="14" name="Rounded Rectangle 13"/>
          <p:cNvSpPr/>
          <p:nvPr/>
        </p:nvSpPr>
        <p:spPr bwMode="auto">
          <a:xfrm>
            <a:off x="204975" y="2440061"/>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85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Exploring files with </a:t>
            </a:r>
            <a:br>
              <a:rPr lang="de-DE" smtClean="0"/>
            </a:br>
            <a:r>
              <a:rPr lang="de-DE"/>
              <a:t> </a:t>
            </a:r>
            <a:r>
              <a:rPr lang="de-DE" smtClean="0"/>
              <a:t>  shifting focus nodes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pic>
        <p:nvPicPr>
          <p:cNvPr id="7" name="Picture 6"/>
          <p:cNvPicPr>
            <a:picLocks noChangeAspect="1"/>
          </p:cNvPicPr>
          <p:nvPr/>
        </p:nvPicPr>
        <p:blipFill>
          <a:blip r:embed="rId3"/>
          <a:stretch>
            <a:fillRect/>
          </a:stretch>
        </p:blipFill>
        <p:spPr>
          <a:xfrm>
            <a:off x="0" y="1844824"/>
            <a:ext cx="9144000" cy="3934255"/>
          </a:xfrm>
          <a:prstGeom prst="rect">
            <a:avLst/>
          </a:prstGeom>
        </p:spPr>
      </p:pic>
      <p:sp>
        <p:nvSpPr>
          <p:cNvPr id="8" name="Rounded Rectangle 7"/>
          <p:cNvSpPr/>
          <p:nvPr/>
        </p:nvSpPr>
        <p:spPr bwMode="auto">
          <a:xfrm>
            <a:off x="539552" y="2298138"/>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950438" y="2996952"/>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331744" y="3706399"/>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68879" y="1834191"/>
            <a:ext cx="39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25020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User-defined constraints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pic>
        <p:nvPicPr>
          <p:cNvPr id="8" name="Picture 7"/>
          <p:cNvPicPr>
            <a:picLocks noChangeAspect="1"/>
          </p:cNvPicPr>
          <p:nvPr/>
        </p:nvPicPr>
        <p:blipFill>
          <a:blip r:embed="rId3"/>
          <a:stretch>
            <a:fillRect/>
          </a:stretch>
        </p:blipFill>
        <p:spPr>
          <a:xfrm>
            <a:off x="15643" y="2068300"/>
            <a:ext cx="9144000" cy="2468029"/>
          </a:xfrm>
          <a:prstGeom prst="rect">
            <a:avLst/>
          </a:prstGeom>
        </p:spPr>
      </p:pic>
      <p:pic>
        <p:nvPicPr>
          <p:cNvPr id="9" name="Picture 8"/>
          <p:cNvPicPr>
            <a:picLocks noChangeAspect="1"/>
          </p:cNvPicPr>
          <p:nvPr/>
        </p:nvPicPr>
        <p:blipFill>
          <a:blip r:embed="rId4"/>
          <a:stretch>
            <a:fillRect/>
          </a:stretch>
        </p:blipFill>
        <p:spPr>
          <a:xfrm>
            <a:off x="15643" y="5222701"/>
            <a:ext cx="7991475" cy="1590675"/>
          </a:xfrm>
          <a:prstGeom prst="rect">
            <a:avLst/>
          </a:prstGeom>
        </p:spPr>
      </p:pic>
      <p:sp>
        <p:nvSpPr>
          <p:cNvPr id="10" name="TextBox 9"/>
          <p:cNvSpPr txBox="1"/>
          <p:nvPr/>
        </p:nvSpPr>
        <p:spPr>
          <a:xfrm>
            <a:off x="5918207" y="1628800"/>
            <a:ext cx="3190297" cy="461665"/>
          </a:xfrm>
          <a:prstGeom prst="rect">
            <a:avLst/>
          </a:prstGeom>
          <a:noFill/>
        </p:spPr>
        <p:txBody>
          <a:bodyPr wrap="none" rtlCol="0">
            <a:spAutoFit/>
          </a:bodyPr>
          <a:lstStyle/>
          <a:p>
            <a:r>
              <a:rPr lang="de-DE" sz="2400" smtClean="0">
                <a:solidFill>
                  <a:srgbClr val="0070C0"/>
                </a:solidFill>
              </a:rPr>
              <a:t>Constraint definition</a:t>
            </a:r>
            <a:endParaRPr lang="de-DE" sz="2400">
              <a:solidFill>
                <a:srgbClr val="0070C0"/>
              </a:solidFill>
            </a:endParaRPr>
          </a:p>
        </p:txBody>
      </p:sp>
      <p:sp>
        <p:nvSpPr>
          <p:cNvPr id="11" name="TextBox 10"/>
          <p:cNvSpPr txBox="1"/>
          <p:nvPr/>
        </p:nvSpPr>
        <p:spPr>
          <a:xfrm>
            <a:off x="5652120" y="4983559"/>
            <a:ext cx="3449983" cy="461665"/>
          </a:xfrm>
          <a:prstGeom prst="rect">
            <a:avLst/>
          </a:prstGeom>
          <a:noFill/>
        </p:spPr>
        <p:txBody>
          <a:bodyPr wrap="none" rtlCol="0">
            <a:spAutoFit/>
          </a:bodyPr>
          <a:lstStyle/>
          <a:p>
            <a:r>
              <a:rPr lang="de-DE" sz="2400" smtClean="0">
                <a:solidFill>
                  <a:srgbClr val="CC6600"/>
                </a:solidFill>
              </a:rPr>
              <a:t>Constraint declaration</a:t>
            </a:r>
            <a:endParaRPr lang="de-DE" sz="2400">
              <a:solidFill>
                <a:srgbClr val="CC6600"/>
              </a:solidFill>
            </a:endParaRPr>
          </a:p>
        </p:txBody>
      </p:sp>
      <p:sp>
        <p:nvSpPr>
          <p:cNvPr id="12" name="Rounded Rectangle 11"/>
          <p:cNvSpPr/>
          <p:nvPr/>
        </p:nvSpPr>
        <p:spPr bwMode="auto">
          <a:xfrm>
            <a:off x="5881200" y="2349880"/>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755576" y="5841304"/>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339816" y="2730186"/>
            <a:ext cx="936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2337329" y="3018218"/>
            <a:ext cx="68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4518835" y="5877296"/>
            <a:ext cx="68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8" name="Rounded Rectangle 17"/>
          <p:cNvSpPr/>
          <p:nvPr/>
        </p:nvSpPr>
        <p:spPr bwMode="auto">
          <a:xfrm>
            <a:off x="1825063" y="5898538"/>
            <a:ext cx="972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18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6600"/>
                </a:solidFill>
              </a:rPr>
              <a:t>Greenfox – a summary</a:t>
            </a:r>
            <a:endParaRPr lang="de-DE">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pPr lvl="1"/>
            <a:r>
              <a:rPr lang="de-DE" smtClean="0"/>
              <a:t>Goal: validation of a file system tree</a:t>
            </a:r>
          </a:p>
          <a:p>
            <a:pPr lvl="1"/>
            <a:r>
              <a:rPr lang="de-DE" smtClean="0"/>
              <a:t>Based on XDM</a:t>
            </a:r>
          </a:p>
          <a:p>
            <a:pPr lvl="1"/>
            <a:r>
              <a:rPr lang="de-DE" smtClean="0"/>
              <a:t>Powered by XPath and foxpath</a:t>
            </a:r>
          </a:p>
          <a:p>
            <a:pPr lvl="1"/>
            <a:r>
              <a:rPr lang="de-DE" smtClean="0"/>
              <a:t>Inspired by SHACL</a:t>
            </a:r>
          </a:p>
          <a:p>
            <a:pPr lvl="1"/>
            <a:r>
              <a:rPr lang="de-DE" smtClean="0">
                <a:solidFill>
                  <a:srgbClr val="CC6600"/>
                </a:solidFill>
              </a:rPr>
              <a:t>Mediatypes hidden behind XDM node trees</a:t>
            </a:r>
          </a:p>
          <a:p>
            <a:pPr lvl="1"/>
            <a:r>
              <a:rPr lang="de-DE" smtClean="0">
                <a:solidFill>
                  <a:srgbClr val="CC6600"/>
                </a:solidFill>
              </a:rPr>
              <a:t>Resource boundaries hidden by foxpath navigation</a:t>
            </a:r>
          </a:p>
          <a:p>
            <a:pPr lvl="1"/>
            <a:r>
              <a:rPr lang="de-DE" smtClean="0"/>
              <a:t>Producing structured information</a:t>
            </a:r>
          </a:p>
          <a:p>
            <a:pPr lvl="1"/>
            <a:r>
              <a:rPr lang="de-DE" smtClean="0"/>
              <a:t>Extensible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spTree>
    <p:extLst>
      <p:ext uri="{BB962C8B-B14F-4D97-AF65-F5344CB8AC3E}">
        <p14:creationId xmlns:p14="http://schemas.microsoft.com/office/powerpoint/2010/main" val="10332604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
        <p:nvSpPr>
          <p:cNvPr id="7" name="TextBox 6"/>
          <p:cNvSpPr txBox="1"/>
          <p:nvPr/>
        </p:nvSpPr>
        <p:spPr>
          <a:xfrm>
            <a:off x="3450622" y="3356992"/>
            <a:ext cx="2345514" cy="584775"/>
          </a:xfrm>
          <a:prstGeom prst="rect">
            <a:avLst/>
          </a:prstGeom>
          <a:noFill/>
        </p:spPr>
        <p:txBody>
          <a:bodyPr wrap="none" rtlCol="0">
            <a:spAutoFit/>
          </a:bodyPr>
          <a:lstStyle/>
          <a:p>
            <a:r>
              <a:rPr lang="de-DE" sz="3200" smtClean="0">
                <a:solidFill>
                  <a:srgbClr val="006600"/>
                </a:solidFill>
              </a:rPr>
              <a:t>Thank you.</a:t>
            </a:r>
            <a:endParaRPr lang="de-DE" sz="3200">
              <a:solidFill>
                <a:srgbClr val="006600"/>
              </a:solidFill>
            </a:endParaRPr>
          </a:p>
        </p:txBody>
      </p:sp>
    </p:spTree>
    <p:extLst>
      <p:ext uri="{BB962C8B-B14F-4D97-AF65-F5344CB8AC3E}">
        <p14:creationId xmlns:p14="http://schemas.microsoft.com/office/powerpoint/2010/main" val="11574955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t>
            </a:r>
            <a:endParaRPr lang="de-DE"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2296" y="1075784"/>
            <a:ext cx="5334000" cy="4729480"/>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9" name="TextBox 8"/>
          <p:cNvSpPr txBox="1"/>
          <p:nvPr/>
        </p:nvSpPr>
        <p:spPr>
          <a:xfrm>
            <a:off x="3882133" y="2564904"/>
            <a:ext cx="833883" cy="461665"/>
          </a:xfrm>
          <a:prstGeom prst="rect">
            <a:avLst/>
          </a:prstGeom>
          <a:noFill/>
        </p:spPr>
        <p:txBody>
          <a:bodyPr wrap="none" rtlCol="0">
            <a:spAutoFit/>
          </a:bodyPr>
          <a:lstStyle/>
          <a:p>
            <a:r>
              <a:rPr lang="de-DE" sz="2400" i="1" dirty="0" smtClean="0">
                <a:solidFill>
                  <a:schemeClr val="bg1">
                    <a:lumMod val="95000"/>
                  </a:schemeClr>
                </a:solidFill>
              </a:rPr>
              <a:t>XML</a:t>
            </a:r>
            <a:endParaRPr lang="de-DE" sz="2400" i="1" dirty="0">
              <a:solidFill>
                <a:schemeClr val="bg1">
                  <a:lumMod val="95000"/>
                </a:schemeClr>
              </a:solidFill>
            </a:endParaRPr>
          </a:p>
        </p:txBody>
      </p:sp>
      <p:sp>
        <p:nvSpPr>
          <p:cNvPr id="10" name="TextBox 9"/>
          <p:cNvSpPr txBox="1"/>
          <p:nvPr/>
        </p:nvSpPr>
        <p:spPr>
          <a:xfrm>
            <a:off x="4749559" y="3471391"/>
            <a:ext cx="817853" cy="461665"/>
          </a:xfrm>
          <a:prstGeom prst="rect">
            <a:avLst/>
          </a:prstGeom>
          <a:noFill/>
        </p:spPr>
        <p:txBody>
          <a:bodyPr wrap="none" rtlCol="0">
            <a:spAutoFit/>
          </a:bodyPr>
          <a:lstStyle/>
          <a:p>
            <a:r>
              <a:rPr lang="de-DE" sz="2400" i="1" dirty="0" smtClean="0">
                <a:solidFill>
                  <a:schemeClr val="bg1">
                    <a:lumMod val="95000"/>
                  </a:schemeClr>
                </a:solidFill>
              </a:rPr>
              <a:t>RDF</a:t>
            </a:r>
            <a:endParaRPr lang="de-DE" sz="2400" i="1" dirty="0">
              <a:solidFill>
                <a:schemeClr val="bg1">
                  <a:lumMod val="95000"/>
                </a:schemeClr>
              </a:solidFill>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Tree>
    <p:extLst>
      <p:ext uri="{BB962C8B-B14F-4D97-AF65-F5344CB8AC3E}">
        <p14:creationId xmlns:p14="http://schemas.microsoft.com/office/powerpoint/2010/main" val="3022922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Validation, decomposed</a:t>
            </a:r>
            <a:endParaRPr lang="de-DE"/>
          </a:p>
        </p:txBody>
      </p:sp>
      <p:sp>
        <p:nvSpPr>
          <p:cNvPr id="3" name="Content Placeholder 2"/>
          <p:cNvSpPr>
            <a:spLocks noGrp="1"/>
          </p:cNvSpPr>
          <p:nvPr>
            <p:ph idx="1"/>
          </p:nvPr>
        </p:nvSpPr>
        <p:spPr/>
        <p:txBody>
          <a:bodyPr/>
          <a:lstStyle/>
          <a:p>
            <a:pPr marL="0" indent="0">
              <a:buNone/>
            </a:pPr>
            <a:r>
              <a:rPr lang="de-DE" smtClean="0"/>
              <a:t>A decomposition in steps:</a:t>
            </a:r>
          </a:p>
          <a:p>
            <a:endParaRPr lang="de-DE" smtClean="0"/>
          </a:p>
          <a:p>
            <a:r>
              <a:rPr lang="de-DE" smtClean="0"/>
              <a:t>File system against schema</a:t>
            </a:r>
          </a:p>
          <a:p>
            <a:pPr lvl="1"/>
            <a:r>
              <a:rPr lang="de-DE" smtClean="0"/>
              <a:t>File system against single shape</a:t>
            </a:r>
          </a:p>
          <a:p>
            <a:pPr lvl="2"/>
            <a:r>
              <a:rPr lang="de-DE" smtClean="0"/>
              <a:t>Focus resources against a single shape</a:t>
            </a:r>
          </a:p>
          <a:p>
            <a:pPr lvl="3"/>
            <a:r>
              <a:rPr lang="de-DE" smtClean="0"/>
              <a:t>Focus resource against a single constraint</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sp>
        <p:nvSpPr>
          <p:cNvPr id="7" name="Rounded Rectangle 6"/>
          <p:cNvSpPr/>
          <p:nvPr/>
        </p:nvSpPr>
        <p:spPr bwMode="auto">
          <a:xfrm>
            <a:off x="1718932" y="4221088"/>
            <a:ext cx="4983832" cy="432048"/>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00745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Target declarations</a:t>
            </a:r>
            <a:br>
              <a:rPr lang="de-DE" smtClean="0"/>
            </a:br>
            <a:r>
              <a:rPr lang="de-DE"/>
              <a:t> </a:t>
            </a:r>
            <a:r>
              <a:rPr lang="de-DE" smtClean="0"/>
              <a:t>  (foxpath expressions)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31</a:t>
            </a:fld>
            <a:endParaRPr lang="de-DE" altLang="en-US"/>
          </a:p>
        </p:txBody>
      </p:sp>
      <p:graphicFrame>
        <p:nvGraphicFramePr>
          <p:cNvPr id="8" name="Table 7"/>
          <p:cNvGraphicFramePr>
            <a:graphicFrameLocks noGrp="1"/>
          </p:cNvGraphicFramePr>
          <p:nvPr>
            <p:extLst/>
          </p:nvPr>
        </p:nvGraphicFramePr>
        <p:xfrm>
          <a:off x="35496" y="1879808"/>
          <a:ext cx="9073008" cy="4861560"/>
        </p:xfrm>
        <a:graphic>
          <a:graphicData uri="http://schemas.openxmlformats.org/drawingml/2006/table">
            <a:tbl>
              <a:tblPr firstRow="1" bandRow="1">
                <a:tableStyleId>{5C22544A-7EE6-4342-B048-85BDC9FD1C3A}</a:tableStyleId>
              </a:tblPr>
              <a:tblGrid>
                <a:gridCol w="4608512"/>
                <a:gridCol w="4464496"/>
              </a:tblGrid>
              <a:tr h="370840">
                <a:tc>
                  <a:txBody>
                    <a:bodyPr/>
                    <a:lstStyle/>
                    <a:p>
                      <a:r>
                        <a:rPr lang="de-DE" smtClean="0"/>
                        <a:t>Target declaration</a:t>
                      </a:r>
                      <a:endParaRPr lang="de-DE"/>
                    </a:p>
                  </a:txBody>
                  <a:tcPr>
                    <a:solidFill>
                      <a:srgbClr val="006600"/>
                    </a:solidFill>
                  </a:tcPr>
                </a:tc>
                <a:tc>
                  <a:txBody>
                    <a:bodyPr/>
                    <a:lstStyle/>
                    <a:p>
                      <a:r>
                        <a:rPr lang="de-DE" smtClean="0"/>
                        <a:t>Selection</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The catalog.xml file</a:t>
                      </a:r>
                      <a:r>
                        <a:rPr lang="de-DE" baseline="0" smtClean="0"/>
                        <a:t> in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catalog.xml files under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.\\*[xsd[is-dir()]]\catalog.xml</a:t>
                      </a:r>
                      <a:br>
                        <a:rPr lang="de-DE" smtClean="0">
                          <a:latin typeface="Courier New" panose="02070309020205020404" pitchFamily="49" charset="0"/>
                          <a:cs typeface="Courier New" panose="02070309020205020404" pitchFamily="49" charset="0"/>
                        </a:rPr>
                      </a:b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 only files in a folder containing an </a:t>
                      </a:r>
                      <a:r>
                        <a:rPr lang="de-DE" smtClean="0">
                          <a:latin typeface="Courier New" panose="02070309020205020404" pitchFamily="49" charset="0"/>
                          <a:cs typeface="Courier New" panose="02070309020205020404" pitchFamily="49" charset="0"/>
                        </a:rPr>
                        <a:t>xsd</a:t>
                      </a:r>
                      <a:r>
                        <a:rPr lang="de-DE" smtClean="0"/>
                        <a:t> folder considered</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All catalog.xml files in or</a:t>
                      </a:r>
                      <a:r>
                        <a:rPr lang="de-DE" baseline="0" smtClean="0"/>
                        <a:t> under the </a:t>
                      </a:r>
                      <a:r>
                        <a:rPr lang="de-DE" baseline="0" smtClean="0">
                          <a:latin typeface="Courier New" panose="02070309020205020404" pitchFamily="49" charset="0"/>
                          <a:cs typeface="Courier New" panose="02070309020205020404" pitchFamily="49" charset="0"/>
                        </a:rPr>
                        <a:t>projects</a:t>
                      </a:r>
                      <a:r>
                        <a:rPr lang="de-DE" baseline="0" smtClean="0"/>
                        <a:t> sibling of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[//@rewritePrefix]</a:t>
                      </a: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a:t>
                      </a:r>
                      <a:r>
                        <a:rPr lang="de-DE" baseline="0" smtClean="0"/>
                        <a:t> only files with a document containing @rewritePrefix considered</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[//@rewritePrefix]\..\VERSION</a:t>
                      </a:r>
                      <a:endParaRPr lang="de-DE">
                        <a:latin typeface="Courier New" panose="02070309020205020404" pitchFamily="49" charset="0"/>
                        <a:cs typeface="Courier New" panose="02070309020205020404" pitchFamily="49" charset="0"/>
                      </a:endParaRPr>
                    </a:p>
                  </a:txBody>
                  <a:tcPr/>
                </a:tc>
                <a:tc>
                  <a:txBody>
                    <a:bodyPr/>
                    <a:lstStyle/>
                    <a:p>
                      <a:r>
                        <a:rPr lang="de-DE" smtClean="0"/>
                        <a:t>First find files as</a:t>
                      </a:r>
                      <a:r>
                        <a:rPr lang="de-DE" baseline="0" smtClean="0"/>
                        <a:t> described in the prece- ding row, then select the VERSION sibling</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ancestor~::resources[1]</a:t>
                      </a:r>
                    </a:p>
                    <a:p>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[string(file-date(.))] &lt; '2020']</a:t>
                      </a:r>
                      <a:endParaRPr lang="de-DE">
                        <a:latin typeface="Courier New" panose="02070309020205020404" pitchFamily="49" charset="0"/>
                        <a:cs typeface="Courier New" panose="02070309020205020404" pitchFamily="49" charset="0"/>
                      </a:endParaRPr>
                    </a:p>
                  </a:txBody>
                  <a:tcPr/>
                </a:tc>
                <a:tc>
                  <a:txBody>
                    <a:bodyPr/>
                    <a:lstStyle/>
                    <a:p>
                      <a:r>
                        <a:rPr lang="de-DE" smtClean="0"/>
                        <a:t>Files</a:t>
                      </a:r>
                      <a:r>
                        <a:rPr lang="de-DE" baseline="0" smtClean="0"/>
                        <a:t> found by first navigating up to the first </a:t>
                      </a:r>
                      <a:r>
                        <a:rPr lang="de-DE" baseline="0" smtClean="0">
                          <a:latin typeface="Courier New" panose="02070309020205020404" pitchFamily="49" charset="0"/>
                          <a:cs typeface="Courier New" panose="02070309020205020404" pitchFamily="49" charset="0"/>
                        </a:rPr>
                        <a:t>resources</a:t>
                      </a:r>
                      <a:r>
                        <a:rPr lang="de-DE" baseline="0" smtClean="0"/>
                        <a:t> ancestor, into its </a:t>
                      </a:r>
                      <a:r>
                        <a:rPr lang="de-DE" baseline="0" smtClean="0">
                          <a:latin typeface="Courier New" panose="02070309020205020404" pitchFamily="49" charset="0"/>
                          <a:cs typeface="Courier New" panose="02070309020205020404" pitchFamily="49" charset="0"/>
                        </a:rPr>
                        <a:t>projects</a:t>
                      </a:r>
                      <a:r>
                        <a:rPr lang="de-DE" baseline="0" smtClean="0"/>
                        <a:t> sibling, then down into all catalog.xml files, ignoring older files</a:t>
                      </a:r>
                      <a:endParaRPr lang="de-DE"/>
                    </a:p>
                  </a:txBody>
                  <a:tcPr/>
                </a:tc>
              </a:tr>
            </a:tbl>
          </a:graphicData>
        </a:graphic>
      </p:graphicFrame>
    </p:spTree>
    <p:extLst>
      <p:ext uri="{BB962C8B-B14F-4D97-AF65-F5344CB8AC3E}">
        <p14:creationId xmlns:p14="http://schemas.microsoft.com/office/powerpoint/2010/main" val="559288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4000" smtClean="0">
                <a:latin typeface="Bradley Hand ITC" panose="03070402050302030203" pitchFamily="66" charset="0"/>
              </a:rPr>
              <a:t>A check is always</a:t>
            </a:r>
            <a:br>
              <a:rPr lang="de-DE" sz="4000" smtClean="0">
                <a:latin typeface="Bradley Hand ITC" panose="03070402050302030203" pitchFamily="66" charset="0"/>
              </a:rPr>
            </a:br>
            <a:r>
              <a:rPr lang="de-DE" sz="4000" smtClean="0">
                <a:latin typeface="Bradley Hand ITC" panose="03070402050302030203" pitchFamily="66" charset="0"/>
              </a:rPr>
              <a:t>     a check against a </a:t>
            </a:r>
            <a:r>
              <a:rPr lang="de-DE" sz="4000" smtClean="0">
                <a:solidFill>
                  <a:srgbClr val="0070C0"/>
                </a:solidFill>
                <a:latin typeface="Bradley Hand ITC" panose="03070402050302030203" pitchFamily="66" charset="0"/>
              </a:rPr>
              <a:t>constraint !</a:t>
            </a:r>
            <a:endParaRPr lang="de-DE" sz="4000">
              <a:solidFill>
                <a:srgbClr val="0070C0"/>
              </a:solidFill>
              <a:latin typeface="Bradley Hand ITC" panose="03070402050302030203" pitchFamily="66" charset="0"/>
            </a:endParaRPr>
          </a:p>
        </p:txBody>
      </p:sp>
      <p:sp>
        <p:nvSpPr>
          <p:cNvPr id="3" name="Content Placeholder 2"/>
          <p:cNvSpPr>
            <a:spLocks noGrp="1"/>
          </p:cNvSpPr>
          <p:nvPr>
            <p:ph idx="1"/>
          </p:nvPr>
        </p:nvSpPr>
        <p:spPr>
          <a:xfrm>
            <a:off x="457200" y="1719263"/>
            <a:ext cx="8795320" cy="4411662"/>
          </a:xfrm>
          <a:ln>
            <a:noFill/>
          </a:ln>
        </p:spPr>
        <p:txBody>
          <a:bodyPr/>
          <a:lstStyle/>
          <a:p>
            <a:r>
              <a:rPr lang="de-DE" smtClean="0"/>
              <a:t>Constraint declaration</a:t>
            </a:r>
          </a:p>
          <a:p>
            <a:pPr lvl="1"/>
            <a:r>
              <a:rPr lang="de-DE" smtClean="0"/>
              <a:t>Identifies a constraint component</a:t>
            </a:r>
          </a:p>
          <a:p>
            <a:pPr lvl="1"/>
            <a:r>
              <a:rPr lang="de-DE" smtClean="0"/>
              <a:t>Supplies parameter values</a:t>
            </a:r>
          </a:p>
          <a:p>
            <a:pPr marL="693737" lvl="2" indent="0">
              <a:buNone/>
            </a:pPr>
            <a:endParaRPr lang="de-DE" smtClean="0"/>
          </a:p>
          <a:p>
            <a:r>
              <a:rPr lang="de-DE" smtClean="0"/>
              <a:t>What is checked? </a:t>
            </a:r>
          </a:p>
          <a:p>
            <a:pPr lvl="1"/>
            <a:r>
              <a:rPr lang="de-DE">
                <a:solidFill>
                  <a:srgbClr val="0070C0"/>
                </a:solidFill>
              </a:rPr>
              <a:t>resource </a:t>
            </a:r>
            <a:r>
              <a:rPr lang="de-DE" b="1">
                <a:solidFill>
                  <a:srgbClr val="0070C0"/>
                </a:solidFill>
              </a:rPr>
              <a:t>property</a:t>
            </a:r>
            <a:r>
              <a:rPr lang="de-DE">
                <a:solidFill>
                  <a:srgbClr val="0070C0"/>
                </a:solidFill>
              </a:rPr>
              <a:t>	</a:t>
            </a:r>
            <a:endParaRPr lang="de-DE" smtClean="0">
              <a:solidFill>
                <a:srgbClr val="0070C0"/>
              </a:solidFill>
            </a:endParaRPr>
          </a:p>
          <a:p>
            <a:pPr marL="344487" lvl="1" indent="0">
              <a:buNone/>
            </a:pPr>
            <a:r>
              <a:rPr lang="de-DE"/>
              <a:t>	</a:t>
            </a:r>
            <a:r>
              <a:rPr lang="de-DE" sz="2400" smtClean="0"/>
              <a:t>intrinsic </a:t>
            </a:r>
            <a:r>
              <a:rPr lang="de-DE" sz="2400"/>
              <a:t>–  e.g. "</a:t>
            </a:r>
            <a:r>
              <a:rPr lang="de-DE" sz="2400" smtClean="0"/>
              <a:t>LastModified" , "FileSize", "Mediatype" </a:t>
            </a:r>
            <a:endParaRPr lang="de-DE" sz="2400"/>
          </a:p>
          <a:p>
            <a:pPr lvl="1"/>
            <a:r>
              <a:rPr lang="de-DE" smtClean="0">
                <a:solidFill>
                  <a:srgbClr val="0070C0"/>
                </a:solidFill>
              </a:rPr>
              <a:t>resource </a:t>
            </a:r>
            <a:r>
              <a:rPr lang="de-DE" b="1" smtClean="0">
                <a:solidFill>
                  <a:srgbClr val="0070C0"/>
                </a:solidFill>
              </a:rPr>
              <a:t>value</a:t>
            </a:r>
            <a:r>
              <a:rPr lang="de-DE" smtClean="0">
                <a:solidFill>
                  <a:srgbClr val="0070C0"/>
                </a:solidFill>
              </a:rPr>
              <a:t>	</a:t>
            </a:r>
          </a:p>
          <a:p>
            <a:pPr marL="344487" lvl="1" indent="0">
              <a:buNone/>
            </a:pPr>
            <a:r>
              <a:rPr lang="de-DE"/>
              <a:t>	</a:t>
            </a:r>
            <a:r>
              <a:rPr lang="de-DE" sz="2400" smtClean="0"/>
              <a:t>extrinsic – obtained from arbitrary </a:t>
            </a:r>
            <a:r>
              <a:rPr lang="de-DE" sz="2400" b="1" i="1" smtClean="0"/>
              <a:t>expression</a:t>
            </a:r>
            <a:endParaRPr lang="de-DE" sz="2400" smtClean="0"/>
          </a:p>
          <a:p>
            <a:pPr marL="693737" lvl="2" indent="0">
              <a:buNone/>
            </a:pPr>
            <a:r>
              <a:rPr lang="de-DE" sz="2400"/>
              <a:t>					</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32</a:t>
            </a:fld>
            <a:endParaRPr lang="de-DE" altLang="en-US"/>
          </a:p>
        </p:txBody>
      </p:sp>
    </p:spTree>
    <p:extLst>
      <p:ext uri="{BB962C8B-B14F-4D97-AF65-F5344CB8AC3E}">
        <p14:creationId xmlns:p14="http://schemas.microsoft.com/office/powerpoint/2010/main" val="25300328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Validation, re-composed</a:t>
            </a:r>
            <a:endParaRPr lang="de-DE"/>
          </a:p>
        </p:txBody>
      </p:sp>
      <p:sp>
        <p:nvSpPr>
          <p:cNvPr id="3" name="Content Placeholder 2"/>
          <p:cNvSpPr>
            <a:spLocks noGrp="1"/>
          </p:cNvSpPr>
          <p:nvPr>
            <p:ph idx="1"/>
          </p:nvPr>
        </p:nvSpPr>
        <p:spPr/>
        <p:txBody>
          <a:bodyPr/>
          <a:lstStyle/>
          <a:p>
            <a:pPr marL="0" indent="0">
              <a:buNone/>
            </a:pPr>
            <a:r>
              <a:rPr lang="de-DE" smtClean="0"/>
              <a:t>An aggregation in steps:	</a:t>
            </a:r>
          </a:p>
          <a:p>
            <a:pPr marL="0" indent="0">
              <a:buNone/>
            </a:pPr>
            <a:endParaRPr lang="de-DE" smtClean="0"/>
          </a:p>
          <a:p>
            <a:pPr lvl="3"/>
            <a:r>
              <a:rPr lang="de-DE" smtClean="0"/>
              <a:t>File system against schema</a:t>
            </a:r>
          </a:p>
          <a:p>
            <a:pPr lvl="2"/>
            <a:r>
              <a:rPr lang="de-DE" smtClean="0"/>
              <a:t>File system against single shape</a:t>
            </a:r>
          </a:p>
          <a:p>
            <a:pPr lvl="1"/>
            <a:r>
              <a:rPr lang="de-DE" smtClean="0"/>
              <a:t>Focus resources against a single shape</a:t>
            </a:r>
          </a:p>
          <a:p>
            <a:r>
              <a:rPr lang="de-DE" smtClean="0"/>
              <a:t>Focus resource against a single constraint</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33</a:t>
            </a:fld>
            <a:endParaRPr lang="de-DE" altLang="en-US"/>
          </a:p>
        </p:txBody>
      </p:sp>
      <p:sp>
        <p:nvSpPr>
          <p:cNvPr id="7" name="Rounded Rectangle 6"/>
          <p:cNvSpPr/>
          <p:nvPr/>
        </p:nvSpPr>
        <p:spPr bwMode="auto">
          <a:xfrm>
            <a:off x="827584" y="4157290"/>
            <a:ext cx="7272000" cy="432048"/>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41783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3600" smtClean="0"/>
              <a:t>First impressions - summarized</a:t>
            </a:r>
            <a:endParaRPr lang="de-DE" sz="3600"/>
          </a:p>
        </p:txBody>
      </p:sp>
      <p:sp>
        <p:nvSpPr>
          <p:cNvPr id="3" name="Content Placeholder 2"/>
          <p:cNvSpPr>
            <a:spLocks noGrp="1"/>
          </p:cNvSpPr>
          <p:nvPr>
            <p:ph idx="1"/>
          </p:nvPr>
        </p:nvSpPr>
        <p:spPr/>
        <p:txBody>
          <a:bodyPr/>
          <a:lstStyle/>
          <a:p>
            <a:pPr marL="0" indent="0">
              <a:buNone/>
            </a:pPr>
            <a:r>
              <a:rPr lang="de-DE" smtClean="0"/>
              <a:t>File system validation can be described as:</a:t>
            </a:r>
          </a:p>
          <a:p>
            <a:pPr lvl="1"/>
            <a:endParaRPr lang="de-DE" smtClean="0"/>
          </a:p>
          <a:p>
            <a:pPr lvl="1"/>
            <a:r>
              <a:rPr lang="de-DE" smtClean="0"/>
              <a:t>Moving around …</a:t>
            </a:r>
          </a:p>
          <a:p>
            <a:pPr lvl="2"/>
            <a:r>
              <a:rPr lang="de-DE" smtClean="0"/>
              <a:t>Between the file system resources</a:t>
            </a:r>
          </a:p>
          <a:p>
            <a:pPr lvl="2"/>
            <a:r>
              <a:rPr lang="de-DE" smtClean="0"/>
              <a:t>within file contents</a:t>
            </a:r>
          </a:p>
          <a:p>
            <a:pPr lvl="1"/>
            <a:r>
              <a:rPr lang="de-DE" smtClean="0"/>
              <a:t>Comparing what is found to some constraints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34</a:t>
            </a:fld>
            <a:endParaRPr lang="de-DE" altLang="en-US"/>
          </a:p>
        </p:txBody>
      </p:sp>
    </p:spTree>
    <p:extLst>
      <p:ext uri="{BB962C8B-B14F-4D97-AF65-F5344CB8AC3E}">
        <p14:creationId xmlns:p14="http://schemas.microsoft.com/office/powerpoint/2010/main" val="1713963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CSV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35</a:t>
            </a:fld>
            <a:endParaRPr lang="de-DE" altLang="en-US"/>
          </a:p>
        </p:txBody>
      </p:sp>
      <p:pic>
        <p:nvPicPr>
          <p:cNvPr id="7" name="Picture 6"/>
          <p:cNvPicPr>
            <a:picLocks noChangeAspect="1"/>
          </p:cNvPicPr>
          <p:nvPr/>
        </p:nvPicPr>
        <p:blipFill>
          <a:blip r:embed="rId2"/>
          <a:stretch>
            <a:fillRect/>
          </a:stretch>
        </p:blipFill>
        <p:spPr>
          <a:xfrm>
            <a:off x="319087" y="1556792"/>
            <a:ext cx="8505825" cy="5191125"/>
          </a:xfrm>
          <a:prstGeom prst="rect">
            <a:avLst/>
          </a:prstGeom>
        </p:spPr>
      </p:pic>
      <p:sp>
        <p:nvSpPr>
          <p:cNvPr id="8" name="Rounded Rectangle 7"/>
          <p:cNvSpPr/>
          <p:nvPr/>
        </p:nvSpPr>
        <p:spPr bwMode="auto">
          <a:xfrm>
            <a:off x="944611" y="2658178"/>
            <a:ext cx="57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1549724" y="2952841"/>
            <a:ext cx="1908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3563888" y="2952841"/>
            <a:ext cx="2664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2155627" y="3507639"/>
            <a:ext cx="2232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09481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Extensibility</a:t>
            </a:r>
            <a:endParaRPr lang="de-DE"/>
          </a:p>
        </p:txBody>
      </p:sp>
      <p:sp>
        <p:nvSpPr>
          <p:cNvPr id="3" name="Content Placeholder 2"/>
          <p:cNvSpPr>
            <a:spLocks noGrp="1"/>
          </p:cNvSpPr>
          <p:nvPr>
            <p:ph idx="1"/>
          </p:nvPr>
        </p:nvSpPr>
        <p:spPr/>
        <p:txBody>
          <a:bodyPr/>
          <a:lstStyle/>
          <a:p>
            <a:r>
              <a:rPr lang="de-DE" smtClean="0"/>
              <a:t>New Constraint components</a:t>
            </a:r>
          </a:p>
          <a:p>
            <a:pPr lvl="1"/>
            <a:r>
              <a:rPr lang="de-DE" smtClean="0"/>
              <a:t>Core</a:t>
            </a:r>
          </a:p>
          <a:p>
            <a:pPr lvl="1"/>
            <a:r>
              <a:rPr lang="de-DE" smtClean="0"/>
              <a:t>User-defined</a:t>
            </a:r>
          </a:p>
          <a:p>
            <a:endParaRPr lang="de-DE"/>
          </a:p>
          <a:p>
            <a:r>
              <a:rPr lang="de-DE" smtClean="0"/>
              <a:t>New Resource value mappers</a:t>
            </a:r>
          </a:p>
          <a:p>
            <a:pPr lvl="1"/>
            <a:r>
              <a:rPr lang="de-DE" smtClean="0"/>
              <a:t>SPARQL ?</a:t>
            </a:r>
          </a:p>
          <a:p>
            <a:pPr lvl="1"/>
            <a:r>
              <a:rPr lang="de-DE" smtClean="0"/>
              <a:t>Python ?</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36</a:t>
            </a:fld>
            <a:endParaRPr lang="de-DE" altLang="en-US"/>
          </a:p>
        </p:txBody>
      </p:sp>
    </p:spTree>
    <p:extLst>
      <p:ext uri="{BB962C8B-B14F-4D97-AF65-F5344CB8AC3E}">
        <p14:creationId xmlns:p14="http://schemas.microsoft.com/office/powerpoint/2010/main" val="6341939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mediatypes –   </a:t>
            </a:r>
            <a:br>
              <a:rPr lang="de-DE" smtClean="0"/>
            </a:br>
            <a:r>
              <a:rPr lang="de-DE"/>
              <a:t> </a:t>
            </a:r>
            <a:r>
              <a:rPr lang="de-DE" smtClean="0"/>
              <a:t>         XDM node trees</a:t>
            </a:r>
            <a:endParaRPr lang="de-DE"/>
          </a:p>
        </p:txBody>
      </p:sp>
      <p:sp>
        <p:nvSpPr>
          <p:cNvPr id="3" name="Content Placeholder 2"/>
          <p:cNvSpPr>
            <a:spLocks noGrp="1"/>
          </p:cNvSpPr>
          <p:nvPr>
            <p:ph idx="1"/>
          </p:nvPr>
        </p:nvSpPr>
        <p:spPr/>
        <p:txBody>
          <a:bodyPr/>
          <a:lstStyle/>
          <a:p>
            <a:r>
              <a:rPr lang="de-DE" smtClean="0"/>
              <a:t>XDM node trees supported for </a:t>
            </a:r>
          </a:p>
          <a:p>
            <a:pPr lvl="1"/>
            <a:r>
              <a:rPr lang="de-DE" smtClean="0"/>
              <a:t>XML</a:t>
            </a:r>
          </a:p>
          <a:p>
            <a:pPr lvl="1"/>
            <a:r>
              <a:rPr lang="de-DE" smtClean="0"/>
              <a:t>JSON		foxpath function: json-doc()</a:t>
            </a:r>
          </a:p>
          <a:p>
            <a:pPr lvl="1"/>
            <a:r>
              <a:rPr lang="de-DE" smtClean="0"/>
              <a:t>HTML		foxpath function: html-doc()</a:t>
            </a:r>
          </a:p>
          <a:p>
            <a:pPr lvl="1"/>
            <a:r>
              <a:rPr lang="de-DE" smtClean="0"/>
              <a:t>CSV		foxpath function: csvdoc()</a:t>
            </a:r>
          </a:p>
          <a:p>
            <a:r>
              <a:rPr lang="de-DE" smtClean="0"/>
              <a:t>File shape attributes inform the processor</a:t>
            </a:r>
          </a:p>
          <a:p>
            <a:pPr lvl="1"/>
            <a:r>
              <a:rPr lang="de-DE" smtClean="0"/>
              <a:t>mediatype="json|html|csv|xml-or-json„</a:t>
            </a:r>
          </a:p>
          <a:p>
            <a:pPr lvl="1"/>
            <a:r>
              <a:rPr lang="de-DE" smtClean="0"/>
              <a:t>csv.separator="|"</a:t>
            </a:r>
          </a:p>
          <a:p>
            <a:pPr lvl="1"/>
            <a:r>
              <a:rPr lang="de-DE" smtClean="0"/>
              <a:t>csv.withHeader= "yes"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37</a:t>
            </a:fld>
            <a:endParaRPr lang="de-DE" altLang="en-US"/>
          </a:p>
        </p:txBody>
      </p:sp>
    </p:spTree>
    <p:extLst>
      <p:ext uri="{BB962C8B-B14F-4D97-AF65-F5344CB8AC3E}">
        <p14:creationId xmlns:p14="http://schemas.microsoft.com/office/powerpoint/2010/main" val="15130581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JSON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38</a:t>
            </a:fld>
            <a:endParaRPr lang="de-DE" altLang="en-US"/>
          </a:p>
        </p:txBody>
      </p:sp>
      <p:pic>
        <p:nvPicPr>
          <p:cNvPr id="7" name="Picture 6"/>
          <p:cNvPicPr>
            <a:picLocks noChangeAspect="1"/>
          </p:cNvPicPr>
          <p:nvPr/>
        </p:nvPicPr>
        <p:blipFill>
          <a:blip r:embed="rId2"/>
          <a:stretch>
            <a:fillRect/>
          </a:stretch>
        </p:blipFill>
        <p:spPr>
          <a:xfrm>
            <a:off x="114300" y="1627212"/>
            <a:ext cx="8915400" cy="4610100"/>
          </a:xfrm>
          <a:prstGeom prst="rect">
            <a:avLst/>
          </a:prstGeom>
        </p:spPr>
      </p:pic>
      <p:sp>
        <p:nvSpPr>
          <p:cNvPr id="8" name="Rounded Rectangle 7"/>
          <p:cNvSpPr/>
          <p:nvPr/>
        </p:nvSpPr>
        <p:spPr bwMode="auto">
          <a:xfrm>
            <a:off x="806382" y="2708944"/>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1358330" y="2984740"/>
            <a:ext cx="2061541"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011611" y="3550171"/>
            <a:ext cx="2052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030454" y="4928956"/>
            <a:ext cx="3024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34675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39</a:t>
            </a:fld>
            <a:endParaRPr lang="de-DE" altLang="en-US"/>
          </a:p>
        </p:txBody>
      </p:sp>
      <p:pic>
        <p:nvPicPr>
          <p:cNvPr id="7" name="Picture 6"/>
          <p:cNvPicPr>
            <a:picLocks noChangeAspect="1"/>
          </p:cNvPicPr>
          <p:nvPr/>
        </p:nvPicPr>
        <p:blipFill>
          <a:blip r:embed="rId3"/>
          <a:stretch>
            <a:fillRect/>
          </a:stretch>
        </p:blipFill>
        <p:spPr>
          <a:xfrm>
            <a:off x="419100" y="2383507"/>
            <a:ext cx="8305800" cy="3133725"/>
          </a:xfrm>
          <a:prstGeom prst="rect">
            <a:avLst/>
          </a:prstGeom>
        </p:spPr>
      </p:pic>
      <p:sp>
        <p:nvSpPr>
          <p:cNvPr id="8" name="Rounded Rectangle 7"/>
          <p:cNvSpPr/>
          <p:nvPr/>
        </p:nvSpPr>
        <p:spPr bwMode="auto">
          <a:xfrm>
            <a:off x="1274806" y="2672952"/>
            <a:ext cx="28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827584" y="3356992"/>
            <a:ext cx="7632848" cy="180020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933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CC6600"/>
                </a:solidFill>
              </a:rPr>
              <a:t>Conventional validation –</a:t>
            </a:r>
            <a:br>
              <a:rPr lang="de-DE" smtClean="0">
                <a:solidFill>
                  <a:srgbClr val="CC6600"/>
                </a:solidFill>
              </a:rPr>
            </a:br>
            <a:r>
              <a:rPr lang="de-DE">
                <a:solidFill>
                  <a:srgbClr val="CC6600"/>
                </a:solidFill>
              </a:rPr>
              <a:t> </a:t>
            </a:r>
            <a:r>
              <a:rPr lang="de-DE" smtClean="0">
                <a:solidFill>
                  <a:srgbClr val="CC6600"/>
                </a:solidFill>
              </a:rPr>
              <a:t>   some basic limitations</a:t>
            </a:r>
            <a:endParaRPr lang="de-DE">
              <a:solidFill>
                <a:srgbClr val="CC660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457200" y="2269321"/>
            <a:ext cx="8642519" cy="1015663"/>
          </a:xfrm>
          <a:prstGeom prst="rect">
            <a:avLst/>
          </a:prstGeom>
          <a:noFill/>
        </p:spPr>
        <p:txBody>
          <a:bodyPr wrap="square" rtlCol="0">
            <a:spAutoFit/>
          </a:bodyPr>
          <a:lstStyle/>
          <a:p>
            <a:r>
              <a:rPr lang="de-DE" sz="2000" b="0" smtClean="0">
                <a:solidFill>
                  <a:srgbClr val="006600"/>
                </a:solidFill>
              </a:rPr>
              <a:t>Limitation 1:</a:t>
            </a:r>
          </a:p>
          <a:p>
            <a:r>
              <a:rPr lang="de-DE" sz="2000" b="0" smtClean="0">
                <a:solidFill>
                  <a:srgbClr val="006600"/>
                </a:solidFill>
              </a:rPr>
              <a:t>  The </a:t>
            </a:r>
            <a:r>
              <a:rPr lang="de-DE" sz="2000" smtClean="0">
                <a:solidFill>
                  <a:srgbClr val="006600"/>
                </a:solidFill>
              </a:rPr>
              <a:t>scope is limited</a:t>
            </a:r>
            <a:r>
              <a:rPr lang="de-DE" sz="2000" b="0" smtClean="0">
                <a:solidFill>
                  <a:srgbClr val="006600"/>
                </a:solidFill>
              </a:rPr>
              <a:t> to a set of related document types,</a:t>
            </a:r>
          </a:p>
          <a:p>
            <a:r>
              <a:rPr lang="de-DE" sz="2000" b="0">
                <a:solidFill>
                  <a:srgbClr val="006600"/>
                </a:solidFill>
              </a:rPr>
              <a:t> </a:t>
            </a:r>
            <a:r>
              <a:rPr lang="de-DE" sz="2000" b="0" smtClean="0">
                <a:solidFill>
                  <a:srgbClr val="006600"/>
                </a:solidFill>
              </a:rPr>
              <a:t>    belonging to a single mediatype</a:t>
            </a:r>
          </a:p>
        </p:txBody>
      </p:sp>
      <p:sp>
        <p:nvSpPr>
          <p:cNvPr id="8" name="TextBox 7"/>
          <p:cNvSpPr txBox="1"/>
          <p:nvPr/>
        </p:nvSpPr>
        <p:spPr>
          <a:xfrm>
            <a:off x="467544" y="3573016"/>
            <a:ext cx="8642519" cy="1015663"/>
          </a:xfrm>
          <a:prstGeom prst="rect">
            <a:avLst/>
          </a:prstGeom>
          <a:noFill/>
        </p:spPr>
        <p:txBody>
          <a:bodyPr wrap="square" rtlCol="0">
            <a:spAutoFit/>
          </a:bodyPr>
          <a:lstStyle/>
          <a:p>
            <a:r>
              <a:rPr lang="de-DE" sz="2000" b="0" smtClean="0">
                <a:solidFill>
                  <a:srgbClr val="006600"/>
                </a:solidFill>
              </a:rPr>
              <a:t>Limitation 2:</a:t>
            </a:r>
          </a:p>
          <a:p>
            <a:r>
              <a:rPr lang="de-DE" sz="2000" b="0" smtClean="0">
                <a:solidFill>
                  <a:srgbClr val="006600"/>
                </a:solidFill>
              </a:rPr>
              <a:t>  Files are the input – their presence or absence is out of scope,</a:t>
            </a:r>
          </a:p>
          <a:p>
            <a:r>
              <a:rPr lang="de-DE" sz="2000" b="0">
                <a:solidFill>
                  <a:srgbClr val="006600"/>
                </a:solidFill>
              </a:rPr>
              <a:t> </a:t>
            </a:r>
            <a:r>
              <a:rPr lang="de-DE" sz="2000" b="0" smtClean="0">
                <a:solidFill>
                  <a:srgbClr val="006600"/>
                </a:solidFill>
              </a:rPr>
              <a:t>   whereas the real problem may be the </a:t>
            </a:r>
            <a:r>
              <a:rPr lang="de-DE" sz="2000" smtClean="0">
                <a:solidFill>
                  <a:srgbClr val="006600"/>
                </a:solidFill>
              </a:rPr>
              <a:t>absence of a file</a:t>
            </a:r>
            <a:endParaRPr lang="de-DE" sz="2000" b="0">
              <a:solidFill>
                <a:srgbClr val="006600"/>
              </a:solidFill>
            </a:endParaRPr>
          </a:p>
        </p:txBody>
      </p:sp>
      <p:sp>
        <p:nvSpPr>
          <p:cNvPr id="9" name="TextBox 8"/>
          <p:cNvSpPr txBox="1"/>
          <p:nvPr/>
        </p:nvSpPr>
        <p:spPr>
          <a:xfrm>
            <a:off x="467544" y="4861609"/>
            <a:ext cx="8642519" cy="1015663"/>
          </a:xfrm>
          <a:prstGeom prst="rect">
            <a:avLst/>
          </a:prstGeom>
          <a:noFill/>
        </p:spPr>
        <p:txBody>
          <a:bodyPr wrap="square" rtlCol="0">
            <a:spAutoFit/>
          </a:bodyPr>
          <a:lstStyle/>
          <a:p>
            <a:r>
              <a:rPr lang="de-DE" sz="2000" b="0" smtClean="0">
                <a:solidFill>
                  <a:srgbClr val="006600"/>
                </a:solidFill>
              </a:rPr>
              <a:t>Limitation 3:</a:t>
            </a:r>
          </a:p>
          <a:p>
            <a:r>
              <a:rPr lang="de-DE" sz="2000" b="0" smtClean="0">
                <a:solidFill>
                  <a:srgbClr val="006600"/>
                </a:solidFill>
              </a:rPr>
              <a:t>  Expectations about resources are static –</a:t>
            </a:r>
          </a:p>
          <a:p>
            <a:r>
              <a:rPr lang="de-DE" sz="2000" b="0">
                <a:solidFill>
                  <a:srgbClr val="006600"/>
                </a:solidFill>
              </a:rPr>
              <a:t> </a:t>
            </a:r>
            <a:r>
              <a:rPr lang="de-DE" sz="2000" b="0" smtClean="0">
                <a:solidFill>
                  <a:srgbClr val="006600"/>
                </a:solidFill>
              </a:rPr>
              <a:t>   </a:t>
            </a:r>
            <a:r>
              <a:rPr lang="de-DE" sz="2000" smtClean="0">
                <a:solidFill>
                  <a:srgbClr val="006600"/>
                </a:solidFill>
              </a:rPr>
              <a:t>ignoring dependence</a:t>
            </a:r>
            <a:r>
              <a:rPr lang="de-DE" sz="2000" b="0" smtClean="0">
                <a:solidFill>
                  <a:srgbClr val="006600"/>
                </a:solidFill>
              </a:rPr>
              <a:t> on other resources (their presence and contents)</a:t>
            </a:r>
            <a:endParaRPr lang="de-DE" sz="2000" b="0">
              <a:solidFill>
                <a:srgbClr val="006600"/>
              </a:solidFill>
            </a:endParaRPr>
          </a:p>
        </p:txBody>
      </p:sp>
    </p:spTree>
    <p:extLst>
      <p:ext uri="{BB962C8B-B14F-4D97-AF65-F5344CB8AC3E}">
        <p14:creationId xmlns:p14="http://schemas.microsoft.com/office/powerpoint/2010/main" val="32446569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40</a:t>
            </a:fld>
            <a:endParaRPr lang="de-DE" altLang="en-US"/>
          </a:p>
        </p:txBody>
      </p:sp>
      <p:pic>
        <p:nvPicPr>
          <p:cNvPr id="7" name="Picture 6"/>
          <p:cNvPicPr>
            <a:picLocks noChangeAspect="1"/>
          </p:cNvPicPr>
          <p:nvPr/>
        </p:nvPicPr>
        <p:blipFill>
          <a:blip r:embed="rId2"/>
          <a:stretch>
            <a:fillRect/>
          </a:stretch>
        </p:blipFill>
        <p:spPr>
          <a:xfrm>
            <a:off x="361950" y="2073746"/>
            <a:ext cx="8420100" cy="4019550"/>
          </a:xfrm>
          <a:prstGeom prst="rect">
            <a:avLst/>
          </a:prstGeom>
        </p:spPr>
      </p:pic>
      <p:sp>
        <p:nvSpPr>
          <p:cNvPr id="8" name="Rounded Rectangle 7"/>
          <p:cNvSpPr/>
          <p:nvPr/>
        </p:nvSpPr>
        <p:spPr bwMode="auto">
          <a:xfrm>
            <a:off x="807094" y="2965053"/>
            <a:ext cx="7524000" cy="280831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579661" y="2380779"/>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8855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HTML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41</a:t>
            </a:fld>
            <a:endParaRPr lang="de-DE" altLang="en-US"/>
          </a:p>
        </p:txBody>
      </p:sp>
      <p:pic>
        <p:nvPicPr>
          <p:cNvPr id="8" name="Picture 7"/>
          <p:cNvPicPr>
            <a:picLocks noChangeAspect="1"/>
          </p:cNvPicPr>
          <p:nvPr/>
        </p:nvPicPr>
        <p:blipFill>
          <a:blip r:embed="rId2"/>
          <a:stretch>
            <a:fillRect/>
          </a:stretch>
        </p:blipFill>
        <p:spPr>
          <a:xfrm>
            <a:off x="0" y="1772816"/>
            <a:ext cx="9144000" cy="4085263"/>
          </a:xfrm>
          <a:prstGeom prst="rect">
            <a:avLst/>
          </a:prstGeom>
        </p:spPr>
      </p:pic>
      <p:sp>
        <p:nvSpPr>
          <p:cNvPr id="7" name="Rounded Rectangle 6"/>
          <p:cNvSpPr/>
          <p:nvPr/>
        </p:nvSpPr>
        <p:spPr bwMode="auto">
          <a:xfrm>
            <a:off x="611624" y="2884835"/>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54971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 – WHY?</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Real-world systems:</a:t>
            </a:r>
          </a:p>
          <a:p>
            <a:r>
              <a:rPr lang="de-DE" smtClean="0"/>
              <a:t>   </a:t>
            </a:r>
            <a:r>
              <a:rPr lang="de-DE" b="1" smtClean="0"/>
              <a:t>If</a:t>
            </a:r>
            <a:r>
              <a:rPr lang="de-DE" smtClean="0"/>
              <a:t> reflected by file system contents </a:t>
            </a:r>
          </a:p>
          <a:p>
            <a:r>
              <a:rPr lang="de-DE" smtClean="0"/>
              <a:t>   </a:t>
            </a:r>
            <a:r>
              <a:rPr lang="de-DE" b="1" smtClean="0"/>
              <a:t>Then</a:t>
            </a:r>
            <a:r>
              <a:rPr lang="de-DE" smtClean="0"/>
              <a:t> validated by validating …</a:t>
            </a:r>
          </a:p>
          <a:p>
            <a:pPr marL="0" indent="0">
              <a:buNone/>
            </a:pPr>
            <a:r>
              <a:rPr lang="de-DE" b="1"/>
              <a:t> </a:t>
            </a:r>
            <a:r>
              <a:rPr lang="de-DE" b="1" smtClean="0"/>
              <a:t>               </a:t>
            </a:r>
            <a:r>
              <a:rPr lang="de-DE" b="1" smtClean="0">
                <a:solidFill>
                  <a:srgbClr val="006600"/>
                </a:solidFill>
              </a:rPr>
              <a:t>file system contents</a:t>
            </a:r>
            <a:endParaRPr lang="de-DE" b="1">
              <a:solidFill>
                <a:srgbClr val="006600"/>
              </a:solidFill>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42</a:t>
            </a:fld>
            <a:endParaRPr lang="de-DE" altLang="en-US"/>
          </a:p>
        </p:txBody>
      </p:sp>
      <p:sp>
        <p:nvSpPr>
          <p:cNvPr id="7" name="TextBox 6"/>
          <p:cNvSpPr txBox="1"/>
          <p:nvPr/>
        </p:nvSpPr>
        <p:spPr>
          <a:xfrm>
            <a:off x="1331640" y="4005064"/>
            <a:ext cx="6545382" cy="2585323"/>
          </a:xfrm>
          <a:prstGeom prst="rect">
            <a:avLst/>
          </a:prstGeom>
          <a:noFill/>
        </p:spPr>
        <p:txBody>
          <a:bodyPr wrap="none" rtlCol="0">
            <a:spAutoFit/>
          </a:bodyPr>
          <a:lstStyle/>
          <a:p>
            <a:r>
              <a:rPr lang="de-DE" sz="2000" smtClean="0">
                <a:solidFill>
                  <a:schemeClr val="bg1">
                    <a:lumMod val="50000"/>
                  </a:schemeClr>
                </a:solidFill>
              </a:rPr>
              <a:t>Perform 10000 checks …</a:t>
            </a:r>
          </a:p>
          <a:p>
            <a:r>
              <a:rPr lang="de-DE" sz="2000" smtClean="0">
                <a:solidFill>
                  <a:schemeClr val="bg1">
                    <a:lumMod val="50000"/>
                  </a:schemeClr>
                </a:solidFill>
              </a:rPr>
              <a:t>… and let each check leave a trace in the file system</a:t>
            </a:r>
          </a:p>
          <a:p>
            <a:endParaRPr lang="de-DE" sz="2000">
              <a:solidFill>
                <a:srgbClr val="FF0000"/>
              </a:solidFill>
            </a:endParaRP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unconditionally</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OK</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NOTOK</a:t>
            </a:r>
          </a:p>
          <a:p>
            <a:pPr marL="285750" indent="-285750">
              <a:buFont typeface="Arial" panose="020B0604020202020204" pitchFamily="34" charset="0"/>
              <a:buChar char="•"/>
            </a:pPr>
            <a:endParaRPr lang="de-DE"/>
          </a:p>
          <a:p>
            <a:r>
              <a:rPr lang="de-DE" sz="2400" smtClean="0">
                <a:solidFill>
                  <a:srgbClr val="006600"/>
                </a:solidFill>
              </a:rPr>
              <a:t>=&gt; CHECK THE FILE SYSTEM CONTENT</a:t>
            </a:r>
          </a:p>
        </p:txBody>
      </p:sp>
    </p:spTree>
    <p:extLst>
      <p:ext uri="{BB962C8B-B14F-4D97-AF65-F5344CB8AC3E}">
        <p14:creationId xmlns:p14="http://schemas.microsoft.com/office/powerpoint/2010/main" val="31821863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navigation –   </a:t>
            </a:r>
            <a:br>
              <a:rPr lang="de-DE" smtClean="0"/>
            </a:br>
            <a:r>
              <a:rPr lang="de-DE"/>
              <a:t> </a:t>
            </a:r>
            <a:r>
              <a:rPr lang="de-DE" smtClean="0"/>
              <a:t>         f o x p a t h</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43</a:t>
            </a:fld>
            <a:endParaRPr lang="de-DE" altLang="en-US"/>
          </a:p>
        </p:txBody>
      </p:sp>
    </p:spTree>
    <p:extLst>
      <p:ext uri="{BB962C8B-B14F-4D97-AF65-F5344CB8AC3E}">
        <p14:creationId xmlns:p14="http://schemas.microsoft.com/office/powerpoint/2010/main" val="18825547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ABCDEF</a:t>
            </a:r>
            <a:r>
              <a:rPr lang="de-DE" smtClean="0">
                <a:solidFill>
                  <a:srgbClr val="006600"/>
                </a:solidFill>
              </a:rPr>
              <a:t>G</a:t>
            </a:r>
            <a:r>
              <a:rPr lang="de-DE" sz="2000" smtClean="0">
                <a:solidFill>
                  <a:srgbClr val="006600"/>
                </a:solidFill>
              </a:rPr>
              <a:t>reenfox</a:t>
            </a:r>
            <a:endParaRPr lang="de-DE" sz="2000">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r>
              <a:rPr lang="de-DE" smtClean="0"/>
              <a:t>   A – </a:t>
            </a:r>
            <a:r>
              <a:rPr lang="de-DE" smtClean="0">
                <a:solidFill>
                  <a:srgbClr val="CC6600"/>
                </a:solidFill>
              </a:rPr>
              <a:t>XML</a:t>
            </a:r>
            <a:r>
              <a:rPr lang="de-DE" smtClean="0"/>
              <a:t> datamodel 	(XDM)</a:t>
            </a:r>
          </a:p>
          <a:p>
            <a:r>
              <a:rPr lang="de-DE" smtClean="0"/>
              <a:t>+ B – </a:t>
            </a:r>
            <a:r>
              <a:rPr lang="de-DE" smtClean="0">
                <a:solidFill>
                  <a:srgbClr val="CC6600"/>
                </a:solidFill>
              </a:rPr>
              <a:t>XML</a:t>
            </a:r>
            <a:r>
              <a:rPr lang="de-DE" smtClean="0"/>
              <a:t> technology 	(XPath, XQuery)</a:t>
            </a:r>
          </a:p>
          <a:p>
            <a:r>
              <a:rPr lang="de-DE" smtClean="0"/>
              <a:t>+ C – </a:t>
            </a:r>
            <a:r>
              <a:rPr lang="de-DE" smtClean="0">
                <a:solidFill>
                  <a:srgbClr val="CC6600"/>
                </a:solidFill>
              </a:rPr>
              <a:t>XML</a:t>
            </a:r>
            <a:r>
              <a:rPr lang="de-DE" smtClean="0"/>
              <a:t> technology-extrapolated (foxpath)</a:t>
            </a:r>
          </a:p>
          <a:p>
            <a:r>
              <a:rPr lang="de-DE" smtClean="0"/>
              <a:t>+ D – </a:t>
            </a:r>
            <a:r>
              <a:rPr lang="de-DE" smtClean="0">
                <a:solidFill>
                  <a:srgbClr val="0070C0"/>
                </a:solidFill>
              </a:rPr>
              <a:t>RDF</a:t>
            </a:r>
            <a:r>
              <a:rPr lang="de-DE" smtClean="0"/>
              <a:t> datamodel</a:t>
            </a:r>
          </a:p>
          <a:p>
            <a:r>
              <a:rPr lang="de-DE" smtClean="0"/>
              <a:t>+ E – </a:t>
            </a:r>
            <a:r>
              <a:rPr lang="de-DE" smtClean="0">
                <a:solidFill>
                  <a:srgbClr val="0070C0"/>
                </a:solidFill>
              </a:rPr>
              <a:t>RDF</a:t>
            </a:r>
            <a:r>
              <a:rPr lang="de-DE" i="1" smtClean="0"/>
              <a:t> technology 	(not yet – future?)</a:t>
            </a:r>
          </a:p>
          <a:p>
            <a:r>
              <a:rPr lang="de-DE" smtClean="0"/>
              <a:t>+ F – </a:t>
            </a:r>
            <a:r>
              <a:rPr lang="de-DE" smtClean="0">
                <a:solidFill>
                  <a:srgbClr val="0070C0"/>
                </a:solidFill>
              </a:rPr>
              <a:t>RDF/SHACL</a:t>
            </a:r>
            <a:r>
              <a:rPr lang="de-DE" smtClean="0"/>
              <a:t> validation model</a:t>
            </a:r>
          </a:p>
          <a:p>
            <a:r>
              <a:rPr lang="de-DE" smtClean="0"/>
              <a:t>=</a:t>
            </a:r>
          </a:p>
          <a:p>
            <a:r>
              <a:rPr lang="de-DE" smtClean="0"/>
              <a:t>G</a:t>
            </a:r>
            <a:r>
              <a:rPr lang="de-DE" sz="2000" smtClean="0"/>
              <a:t>reenfox</a:t>
            </a:r>
            <a:endParaRPr lang="de-DE" sz="200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44</a:t>
            </a:fld>
            <a:endParaRPr lang="de-DE" altLang="en-US"/>
          </a:p>
        </p:txBody>
      </p:sp>
      <p:sp>
        <p:nvSpPr>
          <p:cNvPr id="7" name="Rounded Rectangle 6"/>
          <p:cNvSpPr/>
          <p:nvPr/>
        </p:nvSpPr>
        <p:spPr bwMode="auto">
          <a:xfrm>
            <a:off x="457200" y="1802292"/>
            <a:ext cx="8229600" cy="1512167"/>
          </a:xfrm>
          <a:prstGeom prst="roundRect">
            <a:avLst/>
          </a:prstGeom>
          <a:noFill/>
          <a:ln w="28575"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467544" y="3429000"/>
            <a:ext cx="8229600" cy="1512167"/>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TextBox 9"/>
          <p:cNvSpPr txBox="1"/>
          <p:nvPr/>
        </p:nvSpPr>
        <p:spPr>
          <a:xfrm>
            <a:off x="6012160" y="1417638"/>
            <a:ext cx="1978427" cy="461665"/>
          </a:xfrm>
          <a:prstGeom prst="rect">
            <a:avLst/>
          </a:prstGeom>
          <a:noFill/>
        </p:spPr>
        <p:txBody>
          <a:bodyPr wrap="none" rtlCol="0">
            <a:spAutoFit/>
          </a:bodyPr>
          <a:lstStyle/>
          <a:p>
            <a:r>
              <a:rPr lang="de-DE" sz="2400" i="1" smtClean="0">
                <a:solidFill>
                  <a:srgbClr val="CC6600"/>
                </a:solidFill>
                <a:effectLst>
                  <a:outerShdw blurRad="38100" dist="38100" dir="2700000" algn="tl">
                    <a:srgbClr val="000000">
                      <a:alpha val="43137"/>
                    </a:srgbClr>
                  </a:outerShdw>
                </a:effectLst>
              </a:rPr>
              <a:t>Unified view</a:t>
            </a:r>
            <a:endParaRPr lang="de-DE" sz="2400" i="1">
              <a:solidFill>
                <a:srgbClr val="CC6600"/>
              </a:solidFill>
              <a:effectLst>
                <a:outerShdw blurRad="38100" dist="38100" dir="2700000" algn="tl">
                  <a:srgbClr val="000000">
                    <a:alpha val="43137"/>
                  </a:srgbClr>
                </a:outerShdw>
              </a:effectLst>
            </a:endParaRPr>
          </a:p>
        </p:txBody>
      </p:sp>
      <p:sp>
        <p:nvSpPr>
          <p:cNvPr id="11" name="TextBox 10"/>
          <p:cNvSpPr txBox="1"/>
          <p:nvPr/>
        </p:nvSpPr>
        <p:spPr>
          <a:xfrm>
            <a:off x="6018058" y="4911551"/>
            <a:ext cx="1996059" cy="461665"/>
          </a:xfrm>
          <a:prstGeom prst="rect">
            <a:avLst/>
          </a:prstGeom>
          <a:noFill/>
        </p:spPr>
        <p:txBody>
          <a:bodyPr wrap="none" rtlCol="0">
            <a:spAutoFit/>
          </a:bodyPr>
          <a:lstStyle/>
          <a:p>
            <a:r>
              <a:rPr lang="de-DE" sz="2400" i="1" smtClean="0">
                <a:solidFill>
                  <a:srgbClr val="0070C0"/>
                </a:solidFill>
                <a:effectLst>
                  <a:outerShdw blurRad="38100" dist="38100" dir="2700000" algn="tl">
                    <a:srgbClr val="000000">
                      <a:alpha val="43137"/>
                    </a:srgbClr>
                  </a:outerShdw>
                </a:effectLst>
              </a:rPr>
              <a:t>Extensibility</a:t>
            </a:r>
            <a:endParaRPr lang="de-DE" sz="2400" i="1">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32529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de-DE"/>
              <a:t>Constraint component</a:t>
            </a:r>
          </a:p>
          <a:p>
            <a:pPr lvl="1"/>
            <a:r>
              <a:rPr lang="de-DE"/>
              <a:t>Like a library function</a:t>
            </a:r>
          </a:p>
          <a:p>
            <a:pPr lvl="2"/>
            <a:r>
              <a:rPr lang="de-DE"/>
              <a:t>Signature</a:t>
            </a:r>
          </a:p>
          <a:p>
            <a:pPr lvl="2"/>
            <a:r>
              <a:rPr lang="de-DE"/>
              <a:t>Implementation („Validator“)</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45</a:t>
            </a:fld>
            <a:endParaRPr lang="de-DE" altLang="en-US"/>
          </a:p>
        </p:txBody>
      </p:sp>
    </p:spTree>
    <p:extLst>
      <p:ext uri="{BB962C8B-B14F-4D97-AF65-F5344CB8AC3E}">
        <p14:creationId xmlns:p14="http://schemas.microsoft.com/office/powerpoint/2010/main" val="16235030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a:t>
            </a:r>
            <a:br>
              <a:rPr lang="de-DE" smtClean="0"/>
            </a:br>
            <a:r>
              <a:rPr lang="de-DE"/>
              <a:t> </a:t>
            </a:r>
            <a:r>
              <a:rPr lang="de-DE" smtClean="0"/>
              <a:t>  constraining folder content</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46</a:t>
            </a:fld>
            <a:endParaRPr lang="de-DE" altLang="en-US"/>
          </a:p>
        </p:txBody>
      </p:sp>
      <p:pic>
        <p:nvPicPr>
          <p:cNvPr id="8" name="Picture 7"/>
          <p:cNvPicPr>
            <a:picLocks noChangeAspect="1"/>
          </p:cNvPicPr>
          <p:nvPr/>
        </p:nvPicPr>
        <p:blipFill>
          <a:blip r:embed="rId2"/>
          <a:stretch>
            <a:fillRect/>
          </a:stretch>
        </p:blipFill>
        <p:spPr>
          <a:xfrm>
            <a:off x="280987" y="1628800"/>
            <a:ext cx="8582025" cy="5162550"/>
          </a:xfrm>
          <a:prstGeom prst="rect">
            <a:avLst/>
          </a:prstGeom>
        </p:spPr>
      </p:pic>
    </p:spTree>
    <p:extLst>
      <p:ext uri="{BB962C8B-B14F-4D97-AF65-F5344CB8AC3E}">
        <p14:creationId xmlns:p14="http://schemas.microsoft.com/office/powerpoint/2010/main" val="3740044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solidFill>
                  <a:srgbClr val="0070C0"/>
                </a:solidFill>
              </a:rPr>
              <a:t>Folder contents</a:t>
            </a:r>
          </a:p>
          <a:p>
            <a:r>
              <a:rPr lang="de-DE" smtClean="0">
                <a:solidFill>
                  <a:srgbClr val="0070C0"/>
                </a:solidFill>
              </a:rPr>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Folder/file </a:t>
            </a:r>
            <a:r>
              <a:rPr lang="de-DE" smtClean="0">
                <a:solidFill>
                  <a:srgbClr val="0070C0"/>
                </a:solidFill>
              </a:rPr>
              <a:t>content dependencies</a:t>
            </a:r>
            <a:r>
              <a:rPr lang="de-DE" smtClean="0"/>
              <a:t>:</a:t>
            </a:r>
          </a:p>
          <a:p>
            <a:pPr lvl="1"/>
            <a:r>
              <a:rPr lang="de-DE" smtClean="0"/>
              <a:t>File A exists </a:t>
            </a:r>
            <a:r>
              <a:rPr lang="de-DE" smtClean="0"/>
              <a:t>&lt;=&gt; </a:t>
            </a:r>
            <a:r>
              <a:rPr lang="de-DE" smtClean="0"/>
              <a:t>file B exists</a:t>
            </a:r>
          </a:p>
          <a:p>
            <a:pPr lvl="1"/>
            <a:r>
              <a:rPr lang="de-DE" smtClean="0"/>
              <a:t>File A exists </a:t>
            </a:r>
            <a:r>
              <a:rPr lang="de-DE" smtClean="0"/>
              <a:t>&lt;=&gt; </a:t>
            </a:r>
            <a:r>
              <a:rPr lang="de-DE" smtClean="0"/>
              <a:t>file B contains </a:t>
            </a:r>
            <a:r>
              <a:rPr lang="de-DE" smtClean="0">
                <a:latin typeface="Courier New" panose="02070309020205020404" pitchFamily="49" charset="0"/>
                <a:cs typeface="Courier New" panose="02070309020205020404" pitchFamily="49" charset="0"/>
              </a:rPr>
              <a:t>&lt;Bar&gt;</a:t>
            </a:r>
          </a:p>
          <a:p>
            <a:pPr lvl="1"/>
            <a:r>
              <a:rPr lang="de-DE" smtClean="0"/>
              <a:t>File </a:t>
            </a:r>
            <a:r>
              <a:rPr lang="de-DE" smtClean="0"/>
              <a:t>A contains </a:t>
            </a:r>
            <a:r>
              <a:rPr lang="de-DE" smtClean="0">
                <a:latin typeface="Courier New" panose="02070309020205020404" pitchFamily="49" charset="0"/>
                <a:cs typeface="Courier New" panose="02070309020205020404" pitchFamily="49" charset="0"/>
              </a:rPr>
              <a:t>&lt;Foo&gt;</a:t>
            </a:r>
            <a:r>
              <a:rPr lang="de-DE" smtClean="0"/>
              <a:t>  </a:t>
            </a:r>
            <a:r>
              <a:rPr lang="de-DE" smtClean="0"/>
              <a:t>&lt;=&gt; </a:t>
            </a:r>
            <a:r>
              <a:rPr lang="de-DE" smtClean="0"/>
              <a:t>file B contains </a:t>
            </a:r>
            <a:r>
              <a:rPr lang="de-DE" smtClean="0">
                <a:latin typeface="Courier New" panose="02070309020205020404" pitchFamily="49" charset="0"/>
                <a:cs typeface="Courier New" panose="02070309020205020404" pitchFamily="49" charset="0"/>
              </a:rPr>
              <a:t>&lt;Bar&gt;</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first schema,</a:t>
            </a:r>
            <a:br>
              <a:rPr lang="de-DE" smtClean="0"/>
            </a:br>
            <a:r>
              <a:rPr lang="de-DE"/>
              <a:t> </a:t>
            </a:r>
            <a:r>
              <a:rPr lang="de-DE" smtClean="0"/>
              <a:t>  with 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pic>
        <p:nvPicPr>
          <p:cNvPr id="8" name="Picture 7"/>
          <p:cNvPicPr>
            <a:picLocks noChangeAspect="1"/>
          </p:cNvPicPr>
          <p:nvPr/>
        </p:nvPicPr>
        <p:blipFill>
          <a:blip r:embed="rId3"/>
          <a:stretch>
            <a:fillRect/>
          </a:stretch>
        </p:blipFill>
        <p:spPr>
          <a:xfrm>
            <a:off x="333375" y="1612726"/>
            <a:ext cx="8477250" cy="5200650"/>
          </a:xfrm>
          <a:prstGeom prst="rect">
            <a:avLst/>
          </a:prstGeom>
        </p:spPr>
      </p:pic>
      <p:sp>
        <p:nvSpPr>
          <p:cNvPr id="11" name="Rounded Rectangle 10"/>
          <p:cNvSpPr/>
          <p:nvPr/>
        </p:nvSpPr>
        <p:spPr bwMode="auto">
          <a:xfrm>
            <a:off x="1188056" y="2946210"/>
            <a:ext cx="59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790330" y="2266239"/>
            <a:ext cx="612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403746" y="1578058"/>
            <a:ext cx="828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776820" y="2682292"/>
            <a:ext cx="7909980" cy="3747439"/>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2699792" y="2965053"/>
            <a:ext cx="2232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2038664" y="2276896"/>
            <a:ext cx="2952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114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pic>
        <p:nvPicPr>
          <p:cNvPr id="7" name="Picture 6"/>
          <p:cNvPicPr>
            <a:picLocks noChangeAspect="1"/>
          </p:cNvPicPr>
          <p:nvPr/>
        </p:nvPicPr>
        <p:blipFill>
          <a:blip r:embed="rId3"/>
          <a:stretch>
            <a:fillRect/>
          </a:stretch>
        </p:blipFill>
        <p:spPr>
          <a:xfrm>
            <a:off x="0" y="1939732"/>
            <a:ext cx="9144000" cy="4225572"/>
          </a:xfrm>
          <a:prstGeom prst="rect">
            <a:avLst/>
          </a:prstGeom>
        </p:spPr>
      </p:pic>
      <p:sp>
        <p:nvSpPr>
          <p:cNvPr id="8" name="Rounded Rectangle 7"/>
          <p:cNvSpPr/>
          <p:nvPr/>
        </p:nvSpPr>
        <p:spPr bwMode="auto">
          <a:xfrm>
            <a:off x="848850" y="3068960"/>
            <a:ext cx="8280000" cy="2592288"/>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320909" y="2514162"/>
            <a:ext cx="446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83717" y="1957271"/>
            <a:ext cx="75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2590800" y="5930875"/>
            <a:ext cx="6553200" cy="756523"/>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0" i="1" u="none" strike="noStrike" cap="none" normalizeH="0" baseline="0" smtClean="0">
                <a:ln>
                  <a:noFill/>
                </a:ln>
                <a:solidFill>
                  <a:srgbClr val="006600"/>
                </a:solidFill>
                <a:effectLst/>
              </a:rPr>
              <a:t>                                Features </a:t>
            </a:r>
            <a:r>
              <a:rPr kumimoji="0" lang="de-DE" sz="1800" b="0" i="1" u="none" strike="noStrike" cap="none" normalizeH="0" smtClean="0">
                <a:ln>
                  <a:noFill/>
                </a:ln>
                <a:solidFill>
                  <a:srgbClr val="006600"/>
                </a:solidFill>
                <a:effectLst/>
              </a:rPr>
              <a:t>to remember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smtClean="0">
                <a:ln>
                  <a:noFill/>
                </a:ln>
                <a:solidFill>
                  <a:srgbClr val="006600"/>
                </a:solidFill>
                <a:effectLst/>
              </a:rPr>
              <a:t> (a) wildcards + min/maxCount    (b) hash keys    </a:t>
            </a:r>
            <a:r>
              <a:rPr lang="de-DE" b="0" smtClean="0">
                <a:solidFill>
                  <a:srgbClr val="006600"/>
                </a:solidFill>
              </a:rPr>
              <a:t>(c) c</a:t>
            </a:r>
            <a:r>
              <a:rPr kumimoji="0" lang="de-DE" sz="1800" b="0" i="0" u="none" strike="noStrike" cap="none" normalizeH="0" smtClean="0">
                <a:ln>
                  <a:noFill/>
                </a:ln>
                <a:solidFill>
                  <a:srgbClr val="006600"/>
                </a:solidFill>
                <a:effectLst/>
              </a:rPr>
              <a:t>losed?</a:t>
            </a:r>
            <a:endParaRPr kumimoji="0" lang="de-DE" sz="1800" b="0" i="0" u="none" strike="noStrike" cap="none" normalizeH="0" baseline="0" smtClean="0">
              <a:ln>
                <a:noFill/>
              </a:ln>
              <a:solidFill>
                <a:srgbClr val="006600"/>
              </a:solidFill>
              <a:effectLst/>
            </a:endParaRPr>
          </a:p>
        </p:txBody>
      </p:sp>
      <p:sp>
        <p:nvSpPr>
          <p:cNvPr id="5" name="Rounded Rectangle 4"/>
          <p:cNvSpPr/>
          <p:nvPr/>
        </p:nvSpPr>
        <p:spPr bwMode="auto">
          <a:xfrm>
            <a:off x="1008040" y="1916832"/>
            <a:ext cx="3924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Rounded Rectangle 5"/>
          <p:cNvSpPr/>
          <p:nvPr/>
        </p:nvSpPr>
        <p:spPr bwMode="auto">
          <a:xfrm>
            <a:off x="2414183" y="3357430"/>
            <a:ext cx="1548000" cy="828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2422393" y="4793075"/>
            <a:ext cx="4644000" cy="216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658281" y="2512069"/>
            <a:ext cx="158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6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6"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pic>
        <p:nvPicPr>
          <p:cNvPr id="7" name="Picture 6"/>
          <p:cNvPicPr>
            <a:picLocks noChangeAspect="1"/>
          </p:cNvPicPr>
          <p:nvPr/>
        </p:nvPicPr>
        <p:blipFill>
          <a:blip r:embed="rId3"/>
          <a:stretch>
            <a:fillRect/>
          </a:stretch>
        </p:blipFill>
        <p:spPr>
          <a:xfrm>
            <a:off x="471487" y="2037556"/>
            <a:ext cx="8201025" cy="3695700"/>
          </a:xfrm>
          <a:prstGeom prst="rect">
            <a:avLst/>
          </a:prstGeom>
        </p:spPr>
      </p:pic>
      <p:sp>
        <p:nvSpPr>
          <p:cNvPr id="8" name="Rounded Rectangle 7"/>
          <p:cNvSpPr/>
          <p:nvPr/>
        </p:nvSpPr>
        <p:spPr bwMode="auto">
          <a:xfrm>
            <a:off x="1274806" y="2327614"/>
            <a:ext cx="28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807094" y="2946210"/>
            <a:ext cx="7653338" cy="252028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647648" y="2357420"/>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979712" y="3634415"/>
            <a:ext cx="3636000" cy="216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990345" y="4581152"/>
            <a:ext cx="1800000" cy="216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990345" y="3943689"/>
            <a:ext cx="288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000978" y="4869160"/>
            <a:ext cx="540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41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br>
              <a:rPr lang="de-DE" smtClean="0"/>
            </a:br>
            <a:r>
              <a:rPr lang="de-DE"/>
              <a:t> </a:t>
            </a:r>
            <a:r>
              <a:rPr lang="de-DE" smtClean="0"/>
              <a:t>  containing 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pic>
        <p:nvPicPr>
          <p:cNvPr id="8" name="Picture 7"/>
          <p:cNvPicPr>
            <a:picLocks noChangeAspect="1"/>
          </p:cNvPicPr>
          <p:nvPr/>
        </p:nvPicPr>
        <p:blipFill>
          <a:blip r:embed="rId3"/>
          <a:stretch>
            <a:fillRect/>
          </a:stretch>
        </p:blipFill>
        <p:spPr>
          <a:xfrm>
            <a:off x="638175" y="1628800"/>
            <a:ext cx="7867650" cy="4381500"/>
          </a:xfrm>
          <a:prstGeom prst="rect">
            <a:avLst/>
          </a:prstGeom>
        </p:spPr>
      </p:pic>
      <p:sp>
        <p:nvSpPr>
          <p:cNvPr id="10" name="Rounded Rectangle 9"/>
          <p:cNvSpPr/>
          <p:nvPr/>
        </p:nvSpPr>
        <p:spPr bwMode="auto">
          <a:xfrm>
            <a:off x="395536" y="1484784"/>
            <a:ext cx="8219256" cy="460851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807094" y="2924944"/>
            <a:ext cx="7653338" cy="2844000"/>
          </a:xfrm>
          <a:prstGeom prst="roundRect">
            <a:avLst/>
          </a:prstGeom>
          <a:solidFill>
            <a:schemeClr val="accent1">
              <a:lumMod val="60000"/>
              <a:lumOff val="40000"/>
              <a:alpha val="20000"/>
            </a:schemeClr>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827648" y="1660699"/>
            <a:ext cx="72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299821" y="2956843"/>
            <a:ext cx="48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894870" y="2956843"/>
            <a:ext cx="1260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2663928" y="1668933"/>
            <a:ext cx="2520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3655</Words>
  <Application>Microsoft Office PowerPoint</Application>
  <PresentationFormat>On-screen Show (4:3)</PresentationFormat>
  <Paragraphs>475</Paragraphs>
  <Slides>46</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Bookman Old Style</vt:lpstr>
      <vt:lpstr>Bradley Hand ITC</vt:lpstr>
      <vt:lpstr>Courier New</vt:lpstr>
      <vt:lpstr>Poor Richard</vt:lpstr>
      <vt:lpstr>Wingdings</vt:lpstr>
      <vt:lpstr>Сеть</vt:lpstr>
      <vt:lpstr>Greenfox</vt:lpstr>
      <vt:lpstr>Greenfox: definition</vt:lpstr>
      <vt:lpstr>File system validation</vt:lpstr>
      <vt:lpstr>Conventional validation –     some basic limitations</vt:lpstr>
      <vt:lpstr>What, precisely?</vt:lpstr>
      <vt:lpstr>A first schema,    with a folder shape</vt:lpstr>
      <vt:lpstr>A folder shape</vt:lpstr>
      <vt:lpstr>A file shape</vt:lpstr>
      <vt:lpstr>A folder shape,    containing a file shape</vt:lpstr>
      <vt:lpstr>Target declarations    (foxpath expressions)</vt:lpstr>
      <vt:lpstr>Cross-boundary navigation</vt:lpstr>
      <vt:lpstr>Validating JSON contents</vt:lpstr>
      <vt:lpstr>Key feature #1 - XDM based</vt:lpstr>
      <vt:lpstr>Key feature #2               Navigation skills</vt:lpstr>
      <vt:lpstr>Key feature #3               Validation concept</vt:lpstr>
      <vt:lpstr>Concepts</vt:lpstr>
      <vt:lpstr>Constraints</vt:lpstr>
      <vt:lpstr>What a constraint perceives</vt:lpstr>
      <vt:lpstr>Constraining resource values</vt:lpstr>
      <vt:lpstr>Example resource values</vt:lpstr>
      <vt:lpstr>Validation chemistry</vt:lpstr>
      <vt:lpstr>Pouring waters of validity</vt:lpstr>
      <vt:lpstr>Example:     folder resource values</vt:lpstr>
      <vt:lpstr>Example:     external resource value</vt:lpstr>
      <vt:lpstr>Exploring files with     shifting focus nodes</vt:lpstr>
      <vt:lpstr>User-defined constraints</vt:lpstr>
      <vt:lpstr>Greenfox – a summary</vt:lpstr>
      <vt:lpstr>PowerPoint Presentation</vt:lpstr>
      <vt:lpstr>...</vt:lpstr>
      <vt:lpstr>Validation, decomposed</vt:lpstr>
      <vt:lpstr>Target declarations    (foxpath expressions)</vt:lpstr>
      <vt:lpstr>A check is always      a check against a constraint !</vt:lpstr>
      <vt:lpstr>Validation, re-composed</vt:lpstr>
      <vt:lpstr>First impressions - summarized</vt:lpstr>
      <vt:lpstr>Validating CSV contents</vt:lpstr>
      <vt:lpstr>Extensibility</vt:lpstr>
      <vt:lpstr>Unification of mediatypes –              XDM node trees</vt:lpstr>
      <vt:lpstr>Validating JSON contents</vt:lpstr>
      <vt:lpstr>A file shape</vt:lpstr>
      <vt:lpstr>A file shape</vt:lpstr>
      <vt:lpstr>Validating HTML contents</vt:lpstr>
      <vt:lpstr>File system validation – WHY?</vt:lpstr>
      <vt:lpstr>Unification of navigation –              f o x p a t h</vt:lpstr>
      <vt:lpstr>ABCDEFGreenfox</vt:lpstr>
      <vt:lpstr>PowerPoint Presentation</vt:lpstr>
      <vt:lpstr>Example:    constraining folder content</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17809</cp:revision>
  <cp:lastPrinted>2018-02-04T22:36:04Z</cp:lastPrinted>
  <dcterms:created xsi:type="dcterms:W3CDTF">2010-07-11T14:21:59Z</dcterms:created>
  <dcterms:modified xsi:type="dcterms:W3CDTF">2020-02-11T20:02:40Z</dcterms:modified>
</cp:coreProperties>
</file>