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8"/>
  </p:notesMasterIdLst>
  <p:handoutMasterIdLst>
    <p:handoutMasterId r:id="rId49"/>
  </p:handoutMasterIdLst>
  <p:sldIdLst>
    <p:sldId id="925" r:id="rId2"/>
    <p:sldId id="1153" r:id="rId3"/>
    <p:sldId id="1154" r:id="rId4"/>
    <p:sldId id="1155" r:id="rId5"/>
    <p:sldId id="1156" r:id="rId6"/>
    <p:sldId id="1157" r:id="rId7"/>
    <p:sldId id="1165" r:id="rId8"/>
    <p:sldId id="1158" r:id="rId9"/>
    <p:sldId id="1166" r:id="rId10"/>
    <p:sldId id="1159" r:id="rId11"/>
    <p:sldId id="1161" r:id="rId12"/>
    <p:sldId id="1162" r:id="rId13"/>
    <p:sldId id="1164" r:id="rId14"/>
    <p:sldId id="1163" r:id="rId15"/>
    <p:sldId id="1160" r:id="rId16"/>
    <p:sldId id="1115" r:id="rId17"/>
    <p:sldId id="1079" r:id="rId18"/>
    <p:sldId id="1080" r:id="rId19"/>
    <p:sldId id="1116" r:id="rId20"/>
    <p:sldId id="1087" r:id="rId21"/>
    <p:sldId id="1139" r:id="rId22"/>
    <p:sldId id="1141" r:id="rId23"/>
    <p:sldId id="1089" r:id="rId24"/>
    <p:sldId id="1095" r:id="rId25"/>
    <p:sldId id="1096" r:id="rId26"/>
    <p:sldId id="1140" r:id="rId27"/>
    <p:sldId id="1151" r:id="rId28"/>
    <p:sldId id="1110" r:id="rId29"/>
    <p:sldId id="1111" r:id="rId30"/>
    <p:sldId id="1118" r:id="rId31"/>
    <p:sldId id="1124" r:id="rId32"/>
    <p:sldId id="1126" r:id="rId33"/>
    <p:sldId id="1125" r:id="rId34"/>
    <p:sldId id="1122" r:id="rId35"/>
    <p:sldId id="1142" r:id="rId36"/>
    <p:sldId id="1104" r:id="rId37"/>
    <p:sldId id="1136" r:id="rId38"/>
    <p:sldId id="1128" r:id="rId39"/>
    <p:sldId id="1147" r:id="rId40"/>
    <p:sldId id="1149" r:id="rId41"/>
    <p:sldId id="1145" r:id="rId42"/>
    <p:sldId id="1131" r:id="rId43"/>
    <p:sldId id="1133" r:id="rId44"/>
    <p:sldId id="1130" r:id="rId45"/>
    <p:sldId id="1152" r:id="rId46"/>
    <p:sldId id="1132" r:id="rId47"/>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8000"/>
    <a:srgbClr val="0066CC"/>
    <a:srgbClr val="0000FF"/>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36</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37</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38</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40</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41</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42</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43</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44</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Perhaps someone will join me who shares my interest in elaborating the concept of an abstract modeling</a:t>
            </a:r>
            <a:r>
              <a:rPr lang="de-DE" baseline="0" dirty="0" smtClean="0"/>
              <a:t> language – in connecting the seemingly unconnected. </a:t>
            </a:r>
            <a:r>
              <a:rPr lang="de-DE" dirty="0" smtClean="0"/>
              <a:t>Could 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45</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46</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189242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58987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A schema language for </a:t>
            </a:r>
          </a:p>
          <a:p>
            <a:pPr algn="l" eaLnBrk="1" hangingPunct="1"/>
            <a:r>
              <a:rPr lang="en-US" altLang="de-DE" i="1" smtClean="0">
                <a:solidFill>
                  <a:schemeClr val="bg1">
                    <a:lumMod val="50000"/>
                  </a:schemeClr>
                </a:solidFill>
              </a:rPr>
              <a:t>Validating file systems</a:t>
            </a:r>
            <a:endParaRPr lang="en-US" altLang="de-DE" i="1" dirty="0" smtClean="0"/>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a:t>
            </a:r>
            <a:r>
              <a:rPr lang="de-DE" smtClean="0"/>
              <a:t>	</a:t>
            </a:r>
            <a:endParaRPr lang="de-DE" smtClean="0"/>
          </a:p>
          <a:p>
            <a:pPr lvl="2"/>
            <a:r>
              <a:rPr lang="de-DE" smtClean="0"/>
              <a:t>Parameters</a:t>
            </a:r>
          </a:p>
          <a:p>
            <a:pPr marL="693737" lvl="2" indent="0">
              <a:buNone/>
            </a:pPr>
            <a:endParaRPr lang="de-DE" smtClean="0"/>
          </a:p>
          <a:p>
            <a:pPr lvl="1"/>
            <a:r>
              <a:rPr lang="de-DE" smtClean="0"/>
              <a:t>Implicit input: </a:t>
            </a:r>
          </a:p>
          <a:p>
            <a:pPr lvl="2"/>
            <a:r>
              <a:rPr lang="de-DE" smtClean="0"/>
              <a:t>resource property	(intrinsic – e.g. „LastModified“) </a:t>
            </a:r>
          </a:p>
          <a:p>
            <a:pPr lvl="2"/>
            <a:r>
              <a:rPr lang="de-DE" smtClean="0"/>
              <a:t>resource value	(extrinsic – produced by </a:t>
            </a:r>
            <a:r>
              <a:rPr lang="de-DE" smtClean="0">
                <a:solidFill>
                  <a:srgbClr val="CC6600"/>
                </a:solidFill>
              </a:rPr>
              <a:t>expression</a:t>
            </a:r>
            <a:r>
              <a:rPr lang="de-DE" smtClean="0"/>
              <a:t>)</a:t>
            </a:r>
            <a:endParaRPr lang="de-DE" smtClean="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
        <p:nvSpPr>
          <p:cNvPr id="7" name="TextBox 6"/>
          <p:cNvSpPr txBox="1"/>
          <p:nvPr/>
        </p:nvSpPr>
        <p:spPr>
          <a:xfrm>
            <a:off x="4139952" y="4005064"/>
            <a:ext cx="5109091" cy="400110"/>
          </a:xfrm>
          <a:prstGeom prst="rect">
            <a:avLst/>
          </a:prstGeom>
          <a:noFill/>
        </p:spPr>
        <p:txBody>
          <a:bodyPr wrap="none" rtlCol="0">
            <a:spAutoFit/>
          </a:bodyPr>
          <a:lstStyle/>
          <a:p>
            <a:r>
              <a:rPr lang="de-DE" sz="2000">
                <a:latin typeface="Courier New" panose="02070309020205020404" pitchFamily="49" charset="0"/>
                <a:cs typeface="Courier New" panose="02070309020205020404" pitchFamily="49" charset="0"/>
              </a:rPr>
              <a:t>&lt;lastModified </a:t>
            </a:r>
            <a:r>
              <a:rPr lang="de-DE" sz="2000">
                <a:latin typeface="Courier New" panose="02070309020205020404" pitchFamily="49" charset="0"/>
                <a:cs typeface="Courier New" panose="02070309020205020404" pitchFamily="49" charset="0"/>
              </a:rPr>
              <a:t>ge</a:t>
            </a:r>
            <a:r>
              <a:rPr lang="de-DE" sz="2000">
                <a:latin typeface="Courier New" panose="02070309020205020404" pitchFamily="49" charset="0"/>
                <a:cs typeface="Courier New" panose="02070309020205020404" pitchFamily="49" charset="0"/>
              </a:rPr>
              <a:t>="</a:t>
            </a:r>
            <a:r>
              <a:rPr lang="de-DE" sz="2000">
                <a:latin typeface="Courier New" panose="02070309020205020404" pitchFamily="49" charset="0"/>
                <a:cs typeface="Courier New" panose="02070309020205020404" pitchFamily="49" charset="0"/>
              </a:rPr>
              <a:t>2020-01-01</a:t>
            </a:r>
            <a:r>
              <a:rPr lang="de-DE" sz="2000" smtClean="0">
                <a:latin typeface="Courier New" panose="02070309020205020404" pitchFamily="49" charset="0"/>
                <a:cs typeface="Courier New" panose="02070309020205020404" pitchFamily="49" charset="0"/>
              </a:rPr>
              <a:t>"/&gt;</a:t>
            </a:r>
            <a:endParaRPr lang="de-DE" sz="2000">
              <a:latin typeface="Courier New" panose="02070309020205020404" pitchFamily="49" charset="0"/>
              <a:cs typeface="Courier New" panose="02070309020205020404" pitchFamily="49" charset="0"/>
            </a:endParaRPr>
          </a:p>
        </p:txBody>
      </p:sp>
      <p:sp>
        <p:nvSpPr>
          <p:cNvPr id="8" name="TextBox 7"/>
          <p:cNvSpPr txBox="1"/>
          <p:nvPr/>
        </p:nvSpPr>
        <p:spPr>
          <a:xfrm>
            <a:off x="4139952" y="5333146"/>
            <a:ext cx="4339650" cy="707886"/>
          </a:xfrm>
          <a:prstGeom prst="rect">
            <a:avLst/>
          </a:prstGeom>
          <a:noFill/>
        </p:spPr>
        <p:txBody>
          <a:bodyPr wrap="none" rtlCol="0">
            <a:spAutoFit/>
          </a:bodyPr>
          <a:lstStyle/>
          <a:p>
            <a:r>
              <a:rPr lang="de-DE" sz="2000" smtClean="0">
                <a:latin typeface="Courier New" panose="02070309020205020404" pitchFamily="49" charset="0"/>
                <a:cs typeface="Courier New" panose="02070309020205020404" pitchFamily="49" charset="0"/>
              </a:rPr>
              <a:t>&lt;xpath </a:t>
            </a:r>
            <a:r>
              <a:rPr lang="de-DE" sz="2000" smtClean="0">
                <a:solidFill>
                  <a:srgbClr val="CC6600"/>
                </a:solidFill>
                <a:latin typeface="Courier New" panose="02070309020205020404" pitchFamily="49" charset="0"/>
                <a:cs typeface="Courier New" panose="02070309020205020404" pitchFamily="49" charset="0"/>
              </a:rPr>
              <a:t>expr</a:t>
            </a:r>
            <a:r>
              <a:rPr lang="de-DE" sz="2000" smtClean="0">
                <a:latin typeface="Courier New" panose="02070309020205020404" pitchFamily="49" charset="0"/>
                <a:cs typeface="Courier New" panose="02070309020205020404" pitchFamily="49" charset="0"/>
              </a:rPr>
              <a:t>="//returnCode"</a:t>
            </a:r>
          </a:p>
          <a:p>
            <a:r>
              <a:rPr lang="de-DE" sz="2000">
                <a:latin typeface="Courier New" panose="02070309020205020404" pitchFamily="49" charset="0"/>
                <a:cs typeface="Courier New" panose="02070309020205020404" pitchFamily="49" charset="0"/>
              </a:rPr>
              <a:t> </a:t>
            </a:r>
            <a:r>
              <a:rPr lang="de-DE" sz="2000" smtClean="0">
                <a:latin typeface="Courier New" panose="02070309020205020404" pitchFamily="49" charset="0"/>
                <a:cs typeface="Courier New" panose="02070309020205020404" pitchFamily="49" charset="0"/>
              </a:rPr>
              <a:t>      eq="OK" /&gt;</a:t>
            </a:r>
            <a:endParaRPr lang="de-DE" sz="2000">
              <a:latin typeface="Courier New" panose="02070309020205020404" pitchFamily="49" charset="0"/>
              <a:cs typeface="Courier New" panose="02070309020205020404" pitchFamily="49" charset="0"/>
            </a:endParaRPr>
          </a:p>
        </p:txBody>
      </p:sp>
      <p:sp>
        <p:nvSpPr>
          <p:cNvPr id="9" name="Rounded Rectangle 8"/>
          <p:cNvSpPr/>
          <p:nvPr/>
        </p:nvSpPr>
        <p:spPr bwMode="auto">
          <a:xfrm>
            <a:off x="4200746" y="4005063"/>
            <a:ext cx="4835749" cy="339725"/>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5220072" y="5681563"/>
            <a:ext cx="1173394" cy="35946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4860032" y="3501008"/>
            <a:ext cx="2016224"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LastModifiedGe</a:t>
            </a:r>
            <a:endParaRPr kumimoji="0" lang="de-DE" sz="1800" b="1" i="0" u="none" strike="noStrike" cap="none" normalizeH="0" baseline="0" smtClean="0">
              <a:ln>
                <a:noFill/>
              </a:ln>
              <a:solidFill>
                <a:schemeClr val="bg1"/>
              </a:solidFill>
              <a:effectLst/>
              <a:latin typeface="Arial" panose="020B0604020202020204" pitchFamily="34" charset="0"/>
            </a:endParaRPr>
          </a:p>
        </p:txBody>
      </p:sp>
      <p:sp>
        <p:nvSpPr>
          <p:cNvPr id="14" name="Rounded Rectangle 13"/>
          <p:cNvSpPr/>
          <p:nvPr/>
        </p:nvSpPr>
        <p:spPr bwMode="auto">
          <a:xfrm>
            <a:off x="4967064" y="6093296"/>
            <a:ext cx="1693168"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ExprValueEq</a:t>
            </a:r>
            <a:endParaRPr kumimoji="0" lang="de-DE" sz="1800" b="1" i="0" u="none" strike="noStrike" cap="none" normalizeH="0" baseline="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69462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Tree>
    <p:extLst>
      <p:ext uri="{BB962C8B-B14F-4D97-AF65-F5344CB8AC3E}">
        <p14:creationId xmlns:p14="http://schemas.microsoft.com/office/powerpoint/2010/main" val="151305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Tree>
    <p:extLst>
      <p:ext uri="{BB962C8B-B14F-4D97-AF65-F5344CB8AC3E}">
        <p14:creationId xmlns:p14="http://schemas.microsoft.com/office/powerpoint/2010/main" val="188255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63419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162350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rgbClr val="0070C0"/>
                </a:solidFill>
                <a:latin typeface="Courier New" panose="02070309020205020404" pitchFamily="49" charset="0"/>
                <a:cs typeface="Courier New" panose="02070309020205020404" pitchFamily="49" charset="0"/>
              </a:rPr>
              <a:t>Customer</a:t>
            </a:r>
            <a:r>
              <a:rPr lang="de-DE" sz="1600" dirty="0" smtClean="0">
                <a:solidFill>
                  <a:schemeClr val="bg1">
                    <a:lumMod val="50000"/>
                  </a:schemeClr>
                </a:solidFill>
                <a:latin typeface="Courier New" panose="02070309020205020404" pitchFamily="49" charset="0"/>
                <a:cs typeface="Courier New" panose="02070309020205020404" pitchFamily="49" charset="0"/>
              </a:rPr>
              <a:t> CustomerID="o:AL999"&gt;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smtClean="0"/>
              <a:t>rdf:about</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t>
            </a:r>
            <a:r>
              <a:rPr lang="en-US" sz="2000" b="0" i="1" dirty="0" smtClean="0"/>
              <a:t>attribute @</a:t>
            </a:r>
            <a:r>
              <a:rPr lang="en-US" sz="2000" b="0" i="1" dirty="0" err="1" smtClean="0"/>
              <a:t>rdf:about</a:t>
            </a:r>
            <a:r>
              <a:rPr lang="en-US" sz="2000" b="0" i="1" dirty="0" smtClean="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2" name="Rounded Rectangle 11"/>
          <p:cNvSpPr/>
          <p:nvPr/>
        </p:nvSpPr>
        <p:spPr bwMode="auto">
          <a:xfrm>
            <a:off x="5906244" y="3001144"/>
            <a:ext cx="1330052"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Date Placeholder 6"/>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dirty="0"/>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
        <p:nvSpPr>
          <p:cNvPr id="7" name="TextBox 6"/>
          <p:cNvSpPr txBox="1"/>
          <p:nvPr/>
        </p:nvSpPr>
        <p:spPr>
          <a:xfrm>
            <a:off x="1331640" y="4272677"/>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t>Presence of folders and files</a:t>
            </a:r>
          </a:p>
          <a:p>
            <a:r>
              <a:rPr lang="de-DE" smtClean="0"/>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Cross dependencies:</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a:t>
            </a:r>
            <a:r>
              <a:rPr lang="de-DE" i="1" smtClean="0"/>
              <a:t>requirement #1</a:t>
            </a:r>
            <a:r>
              <a:rPr lang="de-DE" i="1" smtClean="0"/>
              <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2"/>
            <a:r>
              <a:rPr lang="de-DE" smtClean="0"/>
              <a:t>Flexible &amp; responsive   (like </a:t>
            </a:r>
            <a:r>
              <a:rPr lang="de-DE" smtClean="0">
                <a:latin typeface="Courier New" panose="02070309020205020404" pitchFamily="49" charset="0"/>
                <a:cs typeface="Courier New" panose="02070309020205020404" pitchFamily="49" charset="0"/>
              </a:rPr>
              <a:t>//section[not(title)]</a:t>
            </a:r>
            <a:r>
              <a:rPr lang="de-DE" smtClean="0"/>
              <a:t>)</a:t>
            </a:r>
          </a:p>
          <a:p>
            <a:pPr lvl="2"/>
            <a:r>
              <a:rPr lang="de-DE" smtClean="0"/>
              <a:t>Coping with multiple mediatypes</a:t>
            </a:r>
          </a:p>
          <a:p>
            <a:pPr lvl="1"/>
            <a:r>
              <a:rPr lang="de-DE" b="1" smtClean="0">
                <a:solidFill>
                  <a:srgbClr val="0066CC"/>
                </a:solidFill>
              </a:rPr>
              <a:t>Across</a:t>
            </a:r>
            <a:r>
              <a:rPr lang="de-DE" smtClean="0"/>
              <a:t> resource boundaries:</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9" name="TextBox 8"/>
          <p:cNvSpPr txBox="1"/>
          <p:nvPr/>
        </p:nvSpPr>
        <p:spPr>
          <a:xfrm>
            <a:off x="4163627" y="2276872"/>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4163627"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64237" y="3122164"/>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a:t>
            </a:r>
            <a:r>
              <a:rPr lang="de-DE" i="1" smtClean="0"/>
              <a:t>requirement #2</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7" name="Picture 6"/>
          <p:cNvPicPr>
            <a:picLocks noChangeAspect="1"/>
          </p:cNvPicPr>
          <p:nvPr/>
        </p:nvPicPr>
        <p:blipFill>
          <a:blip r:embed="rId2"/>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        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Resources</a:t>
            </a:r>
            <a:r>
              <a:rPr lang="de-DE" smtClean="0"/>
              <a:t>:		file, folder</a:t>
            </a:r>
          </a:p>
          <a:p>
            <a:r>
              <a:rPr lang="de-DE" smtClean="0">
                <a:solidFill>
                  <a:srgbClr val="0066CC"/>
                </a:solidFill>
              </a:rPr>
              <a:t>Resource shape</a:t>
            </a:r>
            <a:r>
              <a:rPr lang="de-DE" smtClean="0"/>
              <a:t> 	folder / file </a:t>
            </a:r>
            <a:r>
              <a:rPr lang="de-DE" b="1" smtClean="0"/>
              <a:t>shape</a:t>
            </a:r>
          </a:p>
          <a:p>
            <a:pPr lvl="1"/>
            <a:r>
              <a:rPr lang="de-DE" smtClean="0"/>
              <a:t>Target declaration	  </a:t>
            </a:r>
            <a:r>
              <a:rPr lang="de-DE" i="1" smtClean="0"/>
              <a:t>selects resources</a:t>
            </a:r>
          </a:p>
          <a:p>
            <a:pPr lvl="1"/>
            <a:r>
              <a:rPr lang="de-DE" smtClean="0">
                <a:solidFill>
                  <a:srgbClr val="CC6600"/>
                </a:solidFill>
              </a:rPr>
              <a:t>Constraints</a:t>
            </a:r>
            <a:r>
              <a:rPr lang="de-DE" smtClean="0"/>
              <a:t>		  </a:t>
            </a:r>
            <a:r>
              <a:rPr lang="de-DE" i="1" smtClean="0"/>
              <a:t>apply to </a:t>
            </a:r>
            <a:r>
              <a:rPr lang="de-DE" i="1" u="sng" smtClean="0"/>
              <a:t>resource properties</a:t>
            </a:r>
          </a:p>
          <a:p>
            <a:r>
              <a:rPr lang="de-DE" smtClean="0">
                <a:solidFill>
                  <a:srgbClr val="0066CC"/>
                </a:solidFill>
              </a:rPr>
              <a:t>Value shape</a:t>
            </a:r>
            <a:r>
              <a:rPr lang="de-DE" smtClean="0"/>
              <a:t> 		XPath / foxpath </a:t>
            </a:r>
            <a:r>
              <a:rPr lang="de-DE" b="1" smtClean="0"/>
              <a:t>shape</a:t>
            </a:r>
          </a:p>
          <a:p>
            <a:pPr lvl="1"/>
            <a:r>
              <a:rPr lang="de-DE" smtClean="0"/>
              <a:t>Expression	</a:t>
            </a:r>
            <a:r>
              <a:rPr lang="de-DE" smtClean="0"/>
              <a:t>	  </a:t>
            </a:r>
            <a:r>
              <a:rPr lang="de-DE" i="1" smtClean="0"/>
              <a:t>resource =&gt; resource value</a:t>
            </a:r>
          </a:p>
          <a:p>
            <a:pPr lvl="1"/>
            <a:r>
              <a:rPr lang="de-DE" smtClean="0">
                <a:solidFill>
                  <a:srgbClr val="CC6600"/>
                </a:solidFill>
              </a:rPr>
              <a:t>Constraints</a:t>
            </a:r>
            <a:r>
              <a:rPr lang="de-DE" smtClean="0"/>
              <a:t>		  </a:t>
            </a:r>
            <a:r>
              <a:rPr lang="de-DE" i="1" smtClean="0"/>
              <a:t>apply to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spTree>
    <p:extLst>
      <p:ext uri="{BB962C8B-B14F-4D97-AF65-F5344CB8AC3E}">
        <p14:creationId xmlns:p14="http://schemas.microsoft.com/office/powerpoint/2010/main" val="96809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a:t>
            </a:r>
            <a:r>
              <a:rPr lang="de-DE" smtClean="0"/>
              <a:t>	</a:t>
            </a:r>
            <a:endParaRPr lang="de-DE" smtClean="0"/>
          </a:p>
          <a:p>
            <a:pPr lvl="2"/>
            <a:r>
              <a:rPr lang="de-DE" smtClean="0"/>
              <a:t>Parameters</a:t>
            </a:r>
          </a:p>
          <a:p>
            <a:pPr marL="693737" lvl="2" indent="0">
              <a:buNone/>
            </a:pPr>
            <a:endParaRPr lang="de-DE" smtClean="0"/>
          </a:p>
          <a:p>
            <a:pPr lvl="1"/>
            <a:r>
              <a:rPr lang="de-DE" smtClean="0"/>
              <a:t>What is checked? </a:t>
            </a:r>
          </a:p>
          <a:p>
            <a:pPr lvl="2"/>
            <a:r>
              <a:rPr lang="de-DE"/>
              <a:t>resource </a:t>
            </a:r>
            <a:r>
              <a:rPr lang="de-DE" b="1"/>
              <a:t>property</a:t>
            </a:r>
            <a:r>
              <a:rPr lang="de-DE"/>
              <a:t>	(intrinsic –  e.g. </a:t>
            </a:r>
            <a:r>
              <a:rPr lang="de-DE"/>
              <a:t>"LastModified</a:t>
            </a:r>
            <a:r>
              <a:rPr lang="de-DE" smtClean="0"/>
              <a:t>") </a:t>
            </a:r>
            <a:endParaRPr lang="de-DE"/>
          </a:p>
          <a:p>
            <a:pPr lvl="2"/>
            <a:r>
              <a:rPr lang="de-DE" smtClean="0"/>
              <a:t>resource </a:t>
            </a:r>
            <a:r>
              <a:rPr lang="de-DE" b="1" smtClean="0"/>
              <a:t>value</a:t>
            </a:r>
            <a:r>
              <a:rPr lang="de-DE" smtClean="0"/>
              <a:t>	(extrinsic – produced by</a:t>
            </a:r>
            <a:r>
              <a:rPr lang="de-DE" b="1" i="1" smtClean="0"/>
              <a:t> expression</a:t>
            </a:r>
            <a:r>
              <a:rPr lang="de-DE" smtClean="0"/>
              <a:t>,</a:t>
            </a:r>
          </a:p>
          <a:p>
            <a:pPr marL="693737" lvl="2" indent="0">
              <a:buNone/>
            </a:pPr>
            <a:r>
              <a:rPr lang="de-DE"/>
              <a:t>	</a:t>
            </a:r>
            <a:r>
              <a:rPr lang="de-DE"/>
              <a:t>				       e.g</a:t>
            </a:r>
            <a:r>
              <a:rPr lang="de-DE"/>
              <a:t>. </a:t>
            </a:r>
            <a:r>
              <a:rPr lang="de-DE"/>
              <a:t>"//returnCode</a:t>
            </a:r>
            <a:r>
              <a:rPr lang="de-DE"/>
              <a:t>" </a:t>
            </a:r>
            <a:endParaRPr lang="de-DE"/>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Tree>
    <p:extLst>
      <p:ext uri="{BB962C8B-B14F-4D97-AF65-F5344CB8AC3E}">
        <p14:creationId xmlns:p14="http://schemas.microsoft.com/office/powerpoint/2010/main" val="2530032843"/>
      </p:ext>
    </p:extLst>
  </p:cSld>
  <p:clrMapOvr>
    <a:masterClrMapping/>
  </p:clrMapOvr>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3016</Words>
  <Application>Microsoft Office PowerPoint</Application>
  <PresentationFormat>On-screen Show (4:3)</PresentationFormat>
  <Paragraphs>623</Paragraphs>
  <Slides>46</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Bradley Hand ITC</vt:lpstr>
      <vt:lpstr>Calibri</vt:lpstr>
      <vt:lpstr>Calibri Light</vt:lpstr>
      <vt:lpstr>Courier New</vt:lpstr>
      <vt:lpstr>Lucida Handwriting</vt:lpstr>
      <vt:lpstr>Wingdings</vt:lpstr>
      <vt:lpstr>Сеть</vt:lpstr>
      <vt:lpstr>Greenfox</vt:lpstr>
      <vt:lpstr>File system validation</vt:lpstr>
      <vt:lpstr>File system validation – WHY?</vt:lpstr>
      <vt:lpstr>What, precisely?</vt:lpstr>
      <vt:lpstr>Key requirement #1               Navigation skills</vt:lpstr>
      <vt:lpstr>Key requirement #2               Validation concept</vt:lpstr>
      <vt:lpstr>        VALIDATION CHEMISTRY</vt:lpstr>
      <vt:lpstr>Concepts</vt:lpstr>
      <vt:lpstr>Constraint</vt:lpstr>
      <vt:lpstr>Constraint</vt:lpstr>
      <vt:lpstr>Unification of mediatypes –              XDM node trees</vt:lpstr>
      <vt:lpstr>Unification of navigation –              f o x p a t h</vt:lpstr>
      <vt:lpstr>Extensibility</vt:lpstr>
      <vt:lpstr>ABCDEFGreenfox</vt:lpstr>
      <vt:lpstr>PowerPoint Presentation</vt:lpstr>
      <vt:lpstr>What to expect</vt:lpstr>
      <vt:lpstr>                    Complementary</vt:lpstr>
      <vt:lpstr>...</vt:lpstr>
      <vt:lpstr>Integration</vt:lpstr>
      <vt:lpstr>                        Equivalent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17200</cp:revision>
  <cp:lastPrinted>2018-02-04T22:36:04Z</cp:lastPrinted>
  <dcterms:created xsi:type="dcterms:W3CDTF">2010-07-11T14:21:59Z</dcterms:created>
  <dcterms:modified xsi:type="dcterms:W3CDTF">2020-02-02T10:29:53Z</dcterms:modified>
</cp:coreProperties>
</file>