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2"/>
  </p:notesMasterIdLst>
  <p:handoutMasterIdLst>
    <p:handoutMasterId r:id="rId33"/>
  </p:handoutMasterIdLst>
  <p:sldIdLst>
    <p:sldId id="925" r:id="rId2"/>
    <p:sldId id="1167" r:id="rId3"/>
    <p:sldId id="1153" r:id="rId4"/>
    <p:sldId id="1194" r:id="rId5"/>
    <p:sldId id="1155" r:id="rId6"/>
    <p:sldId id="1176" r:id="rId7"/>
    <p:sldId id="1178" r:id="rId8"/>
    <p:sldId id="1196" r:id="rId9"/>
    <p:sldId id="1199" r:id="rId10"/>
    <p:sldId id="1217" r:id="rId11"/>
    <p:sldId id="1218" r:id="rId12"/>
    <p:sldId id="1201" r:id="rId13"/>
    <p:sldId id="1156" r:id="rId14"/>
    <p:sldId id="1193" r:id="rId15"/>
    <p:sldId id="1157" r:id="rId16"/>
    <p:sldId id="1158" r:id="rId17"/>
    <p:sldId id="1208" r:id="rId18"/>
    <p:sldId id="1181" r:id="rId19"/>
    <p:sldId id="1190" r:id="rId20"/>
    <p:sldId id="1215" r:id="rId21"/>
    <p:sldId id="1216" r:id="rId22"/>
    <p:sldId id="1179" r:id="rId23"/>
    <p:sldId id="1182" r:id="rId24"/>
    <p:sldId id="1183" r:id="rId25"/>
    <p:sldId id="1184" r:id="rId26"/>
    <p:sldId id="1165" r:id="rId27"/>
    <p:sldId id="1180" r:id="rId28"/>
    <p:sldId id="1212" r:id="rId29"/>
    <p:sldId id="1210" r:id="rId30"/>
    <p:sldId id="1211" r:id="rId31"/>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6600"/>
    <a:srgbClr val="CC6600"/>
    <a:srgbClr val="0000FF"/>
    <a:srgbClr val="008000"/>
    <a:srgbClr val="0066CC"/>
    <a:srgbClr val="3366CC"/>
    <a:srgbClr val="054695"/>
    <a:srgbClr val="0066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4"/>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Yo</a:t>
            </a:r>
            <a:r>
              <a:rPr lang="de-DE" baseline="0" smtClean="0"/>
              <a:t>u may be tempted to think that shape nesting is only for reflecting the hierarchy of folders and files. But it can be used for describing other relationships, too: subsetting, and conditional occurrence. Subsetting: the target of the nested shape is a subset of the target of the containing shape. Here, the subset contains only those docbook files which have an &lt;imagedata&gt; element.</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161928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Nested shapes can express an</a:t>
            </a:r>
            <a:r>
              <a:rPr lang="de-DE" baseline="0" smtClean="0"/>
              <a:t> </a:t>
            </a:r>
            <a:r>
              <a:rPr lang="de-DE" b="1" baseline="0" smtClean="0"/>
              <a:t>if then relationship</a:t>
            </a:r>
            <a:r>
              <a:rPr lang="de-DE" smtClean="0"/>
              <a:t>. The nested folder</a:t>
            </a:r>
            <a:r>
              <a:rPr lang="de-DE" baseline="0" smtClean="0"/>
              <a:t> shape is mandatory – mandatory for each resource in the target of the containing file shape.</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015856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using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which means it is a sequence of zero or more items, which may be atomic values, nodes, maps or arrays.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In order to describe a file system tree, you may navigate between resources (using foxpath), within resources (using XPath or foxpath), in non-XML resources (using XPath extensions) and across resource boundaries (using foxpath).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for 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last modification date, file size or child resource names. These constraints apply to a target, a set of resources selected by the target declaration. Do we already have everything we need? What about constraints which must be applied to the value of an XPath expression? The expression value is not a predefined resource property. We introduce a second kind of shape, called a value shape. A value shape combines an expression with a set of constraints against which to check the expression value. The expression is evaluated in the context of the resource, thus maps it to a value which is called a resource value. Now we are complete: any constraint applies either to a predefined resource property, or to a 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either satisfies or violates. Every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what does it mean that</a:t>
            </a:r>
            <a:r>
              <a:rPr lang="de-DE" baseline="0" smtClean="0"/>
              <a:t> a resource is validated against a constraint? What is really checked is always a </a:t>
            </a:r>
            <a:r>
              <a:rPr lang="de-DE" b="1" baseline="0" smtClean="0"/>
              <a:t>value</a:t>
            </a:r>
            <a:r>
              <a:rPr lang="de-DE" baseline="0" smtClean="0"/>
              <a:t>. It is either the value of a predefined </a:t>
            </a:r>
            <a:r>
              <a:rPr lang="de-DE" b="1" baseline="0" smtClean="0"/>
              <a:t>resource property</a:t>
            </a:r>
            <a:r>
              <a:rPr lang="de-DE" baseline="0" smtClean="0"/>
              <a:t>, or a </a:t>
            </a:r>
            <a:r>
              <a:rPr lang="de-DE" b="1" baseline="0" smtClean="0"/>
              <a:t>resource value</a:t>
            </a:r>
            <a:r>
              <a:rPr lang="de-DE" baseline="0" smtClean="0"/>
              <a:t>, created by an expession. A resource value can be </a:t>
            </a:r>
            <a:r>
              <a:rPr lang="de-DE" b="1" baseline="0" smtClean="0"/>
              <a:t>anything expressable</a:t>
            </a:r>
            <a:r>
              <a:rPr lang="de-DE" baseline="0" smtClean="0"/>
              <a:t> in XDM. Usually it captures some kind of content, something found within the resource. But it may as well reflect something found in the surroundings of the resource, for example a file in a sibling folder, or content in a distant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the sequence of all &lt;airport&gt; elements with an @href attribute </a:t>
            </a:r>
            <a:r>
              <a:rPr lang="de-DE" i="1" baseline="0" smtClean="0"/>
              <a:t>and</a:t>
            </a:r>
            <a:r>
              <a:rPr lang="de-DE" baseline="0" smtClean="0"/>
              <a:t> also child elements. The @empty attribute declares an </a:t>
            </a:r>
            <a:r>
              <a:rPr lang="de-DE" b="1" baseline="0" smtClean="0"/>
              <a:t>ExpressionValueEmpty</a:t>
            </a:r>
            <a:r>
              <a:rPr lang="de-DE" baseline="0" smtClean="0"/>
              <a:t> constraint. This means that the resource value must be the empty sequence. If the value is non-empty, a red validation result is created., otherwise a green one. The validation result is a standardized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There are quite a few constraint components available for constraining</a:t>
            </a:r>
            <a:r>
              <a:rPr lang="de-DE" baseline="0" smtClean="0"/>
              <a:t> resource values.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104392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also be compared to literal values, but also to the value</a:t>
            </a:r>
            <a:r>
              <a:rPr lang="de-DE" baseline="0" smtClean="0"/>
              <a:t> of a second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2665892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the environment of the resource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By default, the</a:t>
            </a:r>
            <a:r>
              <a:rPr lang="de-DE" baseline="0" smtClean="0"/>
              <a:t> resource value expression is evaluated in the context of the target resource. This may be inconvenient, for example if you would like to check several attributes on an element selected by a non-trivial selection. This selection would have to be repeated as part of the expressions returning those attributes. You can avoid this by using &lt;focusNode&gt;s, which select the context nodes to be used by the value shapes which they contain. As focus nodes may be nested, value shapes can be arranged in a tree of &lt;focusNode&gt;s describing a traversal of the target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which can be used like built-in components. The component is </a:t>
            </a:r>
            <a:r>
              <a:rPr lang="de-DE" b="1" baseline="0" smtClean="0"/>
              <a:t>defined</a:t>
            </a:r>
            <a:r>
              <a:rPr lang="de-DE" baseline="0" smtClean="0"/>
              <a:t> by a &lt;constraintComponent&gt; element with attributes and child elements specifying the component name and the parameter names and types. </a:t>
            </a:r>
          </a:p>
          <a:p>
            <a:r>
              <a:rPr lang="de-DE" baseline="0" smtClean="0"/>
              <a:t>The definition includes a validator, which is an XPath or foxpath expression performing the validation of a resource or resource value against the constraint. The expression references the parameter values via pre-bound variables. How is the component then used? As you remember, constraints are </a:t>
            </a:r>
            <a:r>
              <a:rPr lang="de-DE" b="1" baseline="0" smtClean="0"/>
              <a:t>declared</a:t>
            </a:r>
            <a:r>
              <a:rPr lang="de-DE" baseline="0" smtClean="0"/>
              <a:t>, and constraint declarations resemble function calls – they identify the constraint component and provide the parameter values. This is accomplished following simple syntax rules. User-defined components thus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Consequently, the </a:t>
            </a:r>
            <a:r>
              <a:rPr lang="de-DE" b="1" baseline="0" smtClean="0"/>
              <a:t>result</a:t>
            </a:r>
            <a:r>
              <a:rPr lang="de-DE" baseline="0" smtClean="0"/>
              <a:t> of any validation is a collection of elementary building blocks, describing the 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047415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26352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Why 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trees.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example. This schema describes the</a:t>
            </a:r>
            <a:r>
              <a:rPr lang="de-DE" baseline="0" smtClean="0"/>
              <a:t> contents of a single folder. A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A folder shape declares </a:t>
            </a:r>
            <a:r>
              <a:rPr lang="de-DE" b="1" baseline="0" smtClean="0"/>
              <a:t>constraints</a:t>
            </a:r>
            <a:r>
              <a:rPr lang="de-DE" baseline="0" smtClean="0"/>
              <a:t> which apply to every folder selected by the target declaration. Look at the &lt;folderContent&gt; element, which describes the folder contents. Folder contents can be constrained in a flexible way. For example, you can use wildcards and cardinality constraints, specify an expected hash 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 combined with </a:t>
            </a:r>
            <a:r>
              <a:rPr lang="de-DE" baseline="0" smtClean="0"/>
              <a:t>a </a:t>
            </a:r>
            <a:r>
              <a:rPr lang="de-DE" b="1" baseline="0" smtClean="0"/>
              <a:t>target declaration</a:t>
            </a:r>
            <a:r>
              <a:rPr lang="de-DE" baseline="0" smtClean="0"/>
              <a:t>. Here, we have a </a:t>
            </a:r>
            <a:r>
              <a:rPr lang="de-DE" b="1" baseline="0" smtClean="0"/>
              <a:t>LastModifiedLessThan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element namespaces.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But don‘t be deceived – a target declaration does not necessarily select children or descendants. It can move sideways or upward, too.</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 - subsetting</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9" name="Picture 8"/>
          <p:cNvPicPr>
            <a:picLocks noChangeAspect="1"/>
          </p:cNvPicPr>
          <p:nvPr/>
        </p:nvPicPr>
        <p:blipFill>
          <a:blip r:embed="rId3"/>
          <a:stretch>
            <a:fillRect/>
          </a:stretch>
        </p:blipFill>
        <p:spPr>
          <a:xfrm>
            <a:off x="571500" y="1674837"/>
            <a:ext cx="8001000" cy="4562475"/>
          </a:xfrm>
          <a:prstGeom prst="rect">
            <a:avLst/>
          </a:prstGeom>
        </p:spPr>
      </p:pic>
      <p:sp>
        <p:nvSpPr>
          <p:cNvPr id="10" name="Rectangle 9"/>
          <p:cNvSpPr/>
          <p:nvPr/>
        </p:nvSpPr>
        <p:spPr bwMode="auto">
          <a:xfrm>
            <a:off x="14230" y="3920418"/>
            <a:ext cx="9129770" cy="276820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748333" y="3227750"/>
            <a:ext cx="37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3243957" y="2092747"/>
            <a:ext cx="342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58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 – </a:t>
            </a:r>
            <a:br>
              <a:rPr lang="de-DE" smtClean="0"/>
            </a:br>
            <a:r>
              <a:rPr lang="de-DE" smtClean="0"/>
              <a:t>  if outer then inner B</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571500" y="1674837"/>
            <a:ext cx="8001000" cy="4562475"/>
          </a:xfrm>
          <a:prstGeom prst="rect">
            <a:avLst/>
          </a:prstGeom>
        </p:spPr>
      </p:pic>
      <p:sp>
        <p:nvSpPr>
          <p:cNvPr id="7" name="Rounded Rectangle 6"/>
          <p:cNvSpPr/>
          <p:nvPr/>
        </p:nvSpPr>
        <p:spPr bwMode="auto">
          <a:xfrm>
            <a:off x="3748333" y="3227750"/>
            <a:ext cx="37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Rounded Rectangle 7"/>
          <p:cNvSpPr/>
          <p:nvPr/>
        </p:nvSpPr>
        <p:spPr bwMode="auto">
          <a:xfrm>
            <a:off x="3243957" y="2092747"/>
            <a:ext cx="342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4432509" y="3979729"/>
            <a:ext cx="2916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898785" y="4793150"/>
            <a:ext cx="1584000" cy="288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527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 to be checked</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values</a:t>
            </a:r>
          </a:p>
          <a:p>
            <a:r>
              <a:rPr lang="de-DE" smtClean="0"/>
              <a:t>Validation:</a:t>
            </a:r>
          </a:p>
          <a:p>
            <a:pPr lvl="1"/>
            <a:r>
              <a:rPr lang="de-DE" smtClean="0"/>
              <a:t>Input: </a:t>
            </a:r>
          </a:p>
          <a:p>
            <a:pPr lvl="2"/>
            <a:r>
              <a:rPr lang="de-DE" smtClean="0"/>
              <a:t>parameter values</a:t>
            </a:r>
          </a:p>
          <a:p>
            <a:pPr lvl="2"/>
            <a:r>
              <a:rPr lang="de-DE" smtClean="0"/>
              <a:t>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308324"/>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endParaRPr lang="de-DE" sz="2000" b="0" i="1" smtClean="0"/>
          </a:p>
          <a:p>
            <a:r>
              <a:rPr lang="de-DE" sz="2000" b="0" i="1"/>
              <a:t> </a:t>
            </a:r>
            <a:r>
              <a:rPr lang="de-DE" sz="2000" b="0" i="1" smtClean="0"/>
              <a:t>                                *file system tree =  </a:t>
            </a:r>
          </a:p>
          <a:p>
            <a:r>
              <a:rPr lang="de-DE" sz="2000" b="0" i="1" smtClean="0"/>
              <a:t>   a folder + all folders and files directly or indirectly contained</a:t>
            </a:r>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 componets</a:t>
            </a:r>
            <a:br>
              <a:rPr lang="de-DE" smtClean="0"/>
            </a:br>
            <a:r>
              <a:rPr lang="de-DE"/>
              <a:t> </a:t>
            </a:r>
            <a:r>
              <a:rPr lang="de-DE" smtClean="0"/>
              <a:t>  available in value shapes</a:t>
            </a:r>
            <a:endParaRPr lang="de-DE"/>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TextBox 6"/>
          <p:cNvSpPr txBox="1"/>
          <p:nvPr/>
        </p:nvSpPr>
        <p:spPr>
          <a:xfrm>
            <a:off x="457200" y="1556792"/>
            <a:ext cx="8180445" cy="4708981"/>
          </a:xfrm>
          <a:prstGeom prst="rect">
            <a:avLst/>
          </a:prstGeom>
          <a:noFill/>
        </p:spPr>
        <p:txBody>
          <a:bodyPr wrap="none" rtlCol="0">
            <a:spAutoFit/>
          </a:bodyPr>
          <a:lstStyle/>
          <a:p>
            <a:r>
              <a:rPr lang="de-DE" sz="2000" smtClean="0">
                <a:solidFill>
                  <a:srgbClr val="0070C0"/>
                </a:solidFill>
              </a:rPr>
              <a:t>Literal parameters</a:t>
            </a:r>
          </a:p>
          <a:p>
            <a:r>
              <a:rPr lang="de-DE" sz="2000" smtClean="0"/>
              <a:t>  itemsUnique</a:t>
            </a:r>
          </a:p>
          <a:p>
            <a:r>
              <a:rPr lang="de-DE" sz="2000" smtClean="0"/>
              <a:t>  empty exists</a:t>
            </a:r>
          </a:p>
          <a:p>
            <a:r>
              <a:rPr lang="de-DE" sz="2000" smtClean="0"/>
              <a:t>  count minCount maxCount</a:t>
            </a:r>
          </a:p>
          <a:p>
            <a:r>
              <a:rPr lang="de-DE" sz="2000" smtClean="0"/>
              <a:t>  datatype</a:t>
            </a:r>
            <a:endParaRPr lang="de-DE" sz="2000"/>
          </a:p>
          <a:p>
            <a:r>
              <a:rPr lang="de-DE" sz="2000" smtClean="0"/>
              <a:t>  eq ne gt ge lt le</a:t>
            </a:r>
          </a:p>
          <a:p>
            <a:r>
              <a:rPr lang="de-DE" sz="2000"/>
              <a:t> </a:t>
            </a:r>
            <a:r>
              <a:rPr lang="de-DE" sz="2000" smtClean="0"/>
              <a:t> length minLength maxLength</a:t>
            </a:r>
          </a:p>
          <a:p>
            <a:r>
              <a:rPr lang="de-DE" sz="2000" smtClean="0"/>
              <a:t>  matches notMatches</a:t>
            </a:r>
          </a:p>
          <a:p>
            <a:r>
              <a:rPr lang="de-DE" sz="2000" smtClean="0"/>
              <a:t>  like notLike</a:t>
            </a:r>
          </a:p>
          <a:p>
            <a:endParaRPr lang="de-DE" sz="2000"/>
          </a:p>
          <a:p>
            <a:r>
              <a:rPr lang="de-DE" sz="2000" smtClean="0">
                <a:solidFill>
                  <a:srgbClr val="0070C0"/>
                </a:solidFill>
              </a:rPr>
              <a:t>Expression valued parameters</a:t>
            </a:r>
          </a:p>
          <a:p>
            <a:r>
              <a:rPr lang="de-DE" sz="2000" smtClean="0"/>
              <a:t>  eqFoxpath neFoxpath ltFoxpath leFoxpath gtFoxpath geFoxpath</a:t>
            </a:r>
          </a:p>
          <a:p>
            <a:r>
              <a:rPr lang="de-DE" sz="2000" smtClean="0"/>
              <a:t>  eqXPath </a:t>
            </a:r>
            <a:r>
              <a:rPr lang="de-DE" sz="2000"/>
              <a:t>neXPath ltXPath leXPath gtXPath geXPath</a:t>
            </a:r>
          </a:p>
          <a:p>
            <a:r>
              <a:rPr lang="de-DE" sz="2000" smtClean="0"/>
              <a:t>  inFoxpath containsFoxpath</a:t>
            </a:r>
          </a:p>
          <a:p>
            <a:r>
              <a:rPr lang="de-DE" sz="2000" smtClean="0"/>
              <a:t>  inXPath containsXPath</a:t>
            </a:r>
            <a:endParaRPr lang="de-DE" sz="2000"/>
          </a:p>
        </p:txBody>
      </p:sp>
    </p:spTree>
    <p:extLst>
      <p:ext uri="{BB962C8B-B14F-4D97-AF65-F5344CB8AC3E}">
        <p14:creationId xmlns:p14="http://schemas.microsoft.com/office/powerpoint/2010/main" val="2675809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Expression tandems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8" name="Picture 7"/>
          <p:cNvPicPr>
            <a:picLocks noChangeAspect="1"/>
          </p:cNvPicPr>
          <p:nvPr/>
        </p:nvPicPr>
        <p:blipFill>
          <a:blip r:embed="rId3"/>
          <a:stretch>
            <a:fillRect/>
          </a:stretch>
        </p:blipFill>
        <p:spPr>
          <a:xfrm>
            <a:off x="0" y="2265663"/>
            <a:ext cx="9144000" cy="2459481"/>
          </a:xfrm>
          <a:prstGeom prst="rect">
            <a:avLst/>
          </a:prstGeom>
        </p:spPr>
      </p:pic>
    </p:spTree>
    <p:extLst>
      <p:ext uri="{BB962C8B-B14F-4D97-AF65-F5344CB8AC3E}">
        <p14:creationId xmlns:p14="http://schemas.microsoft.com/office/powerpoint/2010/main" val="3226679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8" name="Picture 7"/>
          <p:cNvPicPr>
            <a:picLocks noChangeAspect="1"/>
          </p:cNvPicPr>
          <p:nvPr/>
        </p:nvPicPr>
        <p:blipFill>
          <a:blip r:embed="rId3"/>
          <a:stretch>
            <a:fillRect/>
          </a:stretch>
        </p:blipFill>
        <p:spPr>
          <a:xfrm>
            <a:off x="15643" y="2036241"/>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576440" y="3573016"/>
            <a:ext cx="8496000" cy="315805"/>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 </a:t>
            </a:r>
            <a:r>
              <a:rPr lang="el-GR" smtClean="0"/>
              <a:t>Σ</a:t>
            </a:r>
            <a:r>
              <a:rPr lang="de-DE" smtClean="0"/>
              <a:t> Validation results</a:t>
            </a:r>
          </a:p>
          <a:p>
            <a:r>
              <a:rPr lang="de-DE" smtClean="0"/>
              <a:t>Validation </a:t>
            </a:r>
            <a:r>
              <a:rPr lang="de-DE" b="1" smtClean="0"/>
              <a:t>result</a:t>
            </a:r>
            <a:r>
              <a:rPr lang="de-DE" smtClean="0"/>
              <a: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0000"/>
                </a:solidFill>
              </a:rPr>
              <a:t>Implementation</a:t>
            </a:r>
            <a:endParaRPr lang="de-DE">
              <a:solidFill>
                <a:srgbClr val="CC0000"/>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4478" y="-10647"/>
            <a:ext cx="1685925" cy="1685925"/>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457200" y="2636912"/>
            <a:ext cx="8238153" cy="646331"/>
          </a:xfrm>
          <a:prstGeom prst="rect">
            <a:avLst/>
          </a:prstGeom>
          <a:noFill/>
        </p:spPr>
        <p:txBody>
          <a:bodyPr wrap="none" rtlCol="0">
            <a:spAutoFit/>
          </a:bodyPr>
          <a:lstStyle/>
          <a:p>
            <a:r>
              <a:rPr lang="de-DE" sz="3600" smtClean="0">
                <a:solidFill>
                  <a:srgbClr val="006600"/>
                </a:solidFill>
              </a:rPr>
              <a:t>https://github.com/hrennau/greenfox</a:t>
            </a:r>
            <a:endParaRPr lang="de-DE" sz="3600">
              <a:solidFill>
                <a:srgbClr val="006600"/>
              </a:solidFill>
            </a:endParaRPr>
          </a:p>
        </p:txBody>
      </p:sp>
      <p:sp>
        <p:nvSpPr>
          <p:cNvPr id="8" name="TextBox 7"/>
          <p:cNvSpPr txBox="1"/>
          <p:nvPr/>
        </p:nvSpPr>
        <p:spPr>
          <a:xfrm>
            <a:off x="539552" y="5229200"/>
            <a:ext cx="6066917" cy="646331"/>
          </a:xfrm>
          <a:prstGeom prst="rect">
            <a:avLst/>
          </a:prstGeom>
          <a:noFill/>
        </p:spPr>
        <p:txBody>
          <a:bodyPr wrap="none" rtlCol="0">
            <a:spAutoFit/>
          </a:bodyPr>
          <a:lstStyle/>
          <a:p>
            <a:r>
              <a:rPr lang="de-DE" smtClean="0">
                <a:latin typeface="Arial Black" panose="020B0A04020102020204" pitchFamily="34" charset="0"/>
              </a:rPr>
              <a:t>Apologies for the incomplete documentation – </a:t>
            </a:r>
          </a:p>
          <a:p>
            <a:r>
              <a:rPr lang="de-DE" smtClean="0">
                <a:latin typeface="Arial Black" panose="020B0A04020102020204" pitchFamily="34" charset="0"/>
              </a:rPr>
              <a:t>extension under construction.</a:t>
            </a:r>
            <a:endParaRPr lang="de-DE">
              <a:latin typeface="Arial Black" panose="020B0A04020102020204" pitchFamily="34" charset="0"/>
            </a:endParaRPr>
          </a:p>
        </p:txBody>
      </p:sp>
    </p:spTree>
    <p:extLst>
      <p:ext uri="{BB962C8B-B14F-4D97-AF65-F5344CB8AC3E}">
        <p14:creationId xmlns:p14="http://schemas.microsoft.com/office/powerpoint/2010/main" val="1291537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&lt;=&gt; file B exists</a:t>
            </a:r>
          </a:p>
          <a:p>
            <a:pPr lvl="1"/>
            <a:r>
              <a:rPr lang="de-DE" smtClean="0"/>
              <a:t>File A exists &lt;=&gt; file B contains </a:t>
            </a:r>
            <a:r>
              <a:rPr lang="de-DE" smtClean="0">
                <a:latin typeface="Courier New" panose="02070309020205020404" pitchFamily="49" charset="0"/>
                <a:cs typeface="Courier New" panose="02070309020205020404" pitchFamily="49" charset="0"/>
              </a:rPr>
              <a:t>&lt;Bar&gt;</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&lt;=&gt; 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2729</Words>
  <Application>Microsoft Office PowerPoint</Application>
  <PresentationFormat>On-screen Show (4:3)</PresentationFormat>
  <Paragraphs>292</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Nesting shapes - subsetting</vt:lpstr>
      <vt:lpstr>Nesting shapes –    if outer then inner B</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Constraint componets    available in value shapes</vt:lpstr>
      <vt:lpstr>Expression tandems</vt:lpstr>
      <vt:lpstr>Example:     folder resource values</vt:lpstr>
      <vt:lpstr>Example:     external resource value</vt:lpstr>
      <vt:lpstr>Exploring files with     shifting focus nodes</vt:lpstr>
      <vt:lpstr>User-defined constraints</vt:lpstr>
      <vt:lpstr>Validation chemistry</vt:lpstr>
      <vt:lpstr>Pouring waters of validity</vt:lpstr>
      <vt:lpstr>Implementation</vt:lpstr>
      <vt:lpstr>Greenfox – a summary</vt:lpstr>
      <vt:lpstr>+</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17934</cp:revision>
  <cp:lastPrinted>2020-02-11T20:09:32Z</cp:lastPrinted>
  <dcterms:created xsi:type="dcterms:W3CDTF">2010-07-11T14:21:59Z</dcterms:created>
  <dcterms:modified xsi:type="dcterms:W3CDTF">2020-02-14T07:46:16Z</dcterms:modified>
</cp:coreProperties>
</file>