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7"/>
  </p:notesMasterIdLst>
  <p:handoutMasterIdLst>
    <p:handoutMasterId r:id="rId8"/>
  </p:handoutMasterIdLst>
  <p:sldIdLst>
    <p:sldId id="925" r:id="rId2"/>
    <p:sldId id="1167" r:id="rId3"/>
    <p:sldId id="1220" r:id="rId4"/>
    <p:sldId id="1221" r:id="rId5"/>
    <p:sldId id="1222" r:id="rId6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 autoAdjust="0"/>
    <p:restoredTop sz="8156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rgbClr val="002060"/>
                </a:solidFill>
              </a:rPr>
              <a:t>An introduction to Greenfox</a:t>
            </a:r>
            <a:endParaRPr lang="en-US" altLang="de-DE" sz="4000" i="1" dirty="0" smtClean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File system </a:t>
            </a:r>
            <a:r>
              <a:rPr lang="de-DE" smtClean="0"/>
              <a:t>tree validation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File system tree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selected root folder +</a:t>
            </a:r>
          </a:p>
          <a:p>
            <a:r>
              <a:rPr lang="de-DE" sz="2000" smtClean="0"/>
              <a:t>   folders/files </a:t>
            </a:r>
            <a:r>
              <a:rPr lang="de-DE" sz="2000" smtClean="0"/>
              <a:t>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check of conformance to a set of constraints</a:t>
            </a:r>
          </a:p>
          <a:p>
            <a:r>
              <a:rPr lang="de-DE" sz="2000"/>
              <a:t> </a:t>
            </a:r>
            <a:r>
              <a:rPr lang="de-DE" sz="2000" smtClean="0"/>
              <a:t>  (a „schema“)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 result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the outcome of a </a:t>
            </a:r>
            <a:r>
              <a:rPr lang="de-DE" sz="2000" i="1" smtClean="0"/>
              <a:t>single</a:t>
            </a:r>
            <a:r>
              <a:rPr lang="de-DE" sz="2000" smtClean="0"/>
              <a:t> check:</a:t>
            </a:r>
          </a:p>
          <a:p>
            <a:r>
              <a:rPr lang="de-DE" sz="2000"/>
              <a:t> </a:t>
            </a:r>
            <a:r>
              <a:rPr lang="de-DE" sz="2000" smtClean="0"/>
              <a:t>  single resource checked against a 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 report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a representation of the collected results -</a:t>
            </a:r>
          </a:p>
          <a:p>
            <a:r>
              <a:rPr lang="de-DE" sz="2000"/>
              <a:t> </a:t>
            </a:r>
            <a:r>
              <a:rPr lang="de-DE" sz="2000" smtClean="0"/>
              <a:t>  e.g. listing filtered results or presenting statistics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might you care?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/>
              <a:t>What we are used to:</a:t>
            </a:r>
          </a:p>
          <a:p>
            <a:pPr marL="0" indent="0">
              <a:buNone/>
            </a:pPr>
            <a:r>
              <a:rPr lang="de-DE" sz="2000"/>
              <a:t>	</a:t>
            </a:r>
            <a:r>
              <a:rPr lang="de-DE" sz="2000" smtClean="0"/>
              <a:t>declarative validation of </a:t>
            </a:r>
            <a:r>
              <a:rPr lang="de-DE" sz="2000" b="1" smtClean="0"/>
              <a:t>single files</a:t>
            </a:r>
            <a:r>
              <a:rPr lang="de-DE" sz="2000" smtClean="0"/>
              <a:t> against schemas </a:t>
            </a:r>
          </a:p>
          <a:p>
            <a:pPr marL="0" indent="0">
              <a:buNone/>
            </a:pPr>
            <a:r>
              <a:rPr lang="de-DE" sz="2000" smtClean="0"/>
              <a:t>             (XSD, RelaxNG, JSON Schema, SHACL, …)</a:t>
            </a:r>
          </a:p>
          <a:p>
            <a:endParaRPr lang="de-DE" sz="2000" smtClean="0"/>
          </a:p>
          <a:p>
            <a:r>
              <a:rPr lang="de-DE" sz="2000" smtClean="0"/>
              <a:t>Real interest: validity of </a:t>
            </a:r>
            <a:r>
              <a:rPr lang="de-DE" sz="2000" b="1" smtClean="0">
                <a:solidFill>
                  <a:srgbClr val="CC6600"/>
                </a:solidFill>
              </a:rPr>
              <a:t>systems</a:t>
            </a:r>
            <a:r>
              <a:rPr lang="de-DE" sz="2000" smtClean="0"/>
              <a:t>, not individual files</a:t>
            </a:r>
          </a:p>
          <a:p>
            <a:r>
              <a:rPr lang="de-DE" sz="2000" b="1" smtClean="0">
                <a:solidFill>
                  <a:srgbClr val="006600"/>
                </a:solidFill>
              </a:rPr>
              <a:t>Single </a:t>
            </a:r>
            <a:r>
              <a:rPr lang="de-DE" sz="2000" b="1" smtClean="0">
                <a:solidFill>
                  <a:srgbClr val="006600"/>
                </a:solidFill>
              </a:rPr>
              <a:t>file</a:t>
            </a:r>
            <a:r>
              <a:rPr lang="de-DE" sz="2000" smtClean="0"/>
              <a:t>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</a:rPr>
              <a:t>File system trees</a:t>
            </a:r>
            <a:r>
              <a:rPr lang="de-DE" sz="2000" smtClean="0"/>
              <a:t> are </a:t>
            </a:r>
            <a:r>
              <a:rPr lang="de-DE" sz="2000" smtClean="0"/>
              <a:t>simply </a:t>
            </a:r>
            <a:r>
              <a:rPr lang="de-DE" sz="2000" b="1" i="1" smtClean="0">
                <a:solidFill>
                  <a:srgbClr val="CC6600"/>
                </a:solidFill>
              </a:rPr>
              <a:t>larger parts of the picture</a:t>
            </a:r>
            <a:r>
              <a:rPr lang="de-DE" sz="2000" smtClean="0"/>
              <a:t>; examples</a:t>
            </a:r>
            <a:r>
              <a:rPr lang="de-DE" sz="2000" smtClean="0"/>
              <a:t>:</a:t>
            </a:r>
          </a:p>
          <a:p>
            <a:pPr lvl="1"/>
            <a:r>
              <a:rPr lang="de-DE" sz="1600" smtClean="0"/>
              <a:t>A set of applications in use</a:t>
            </a:r>
          </a:p>
          <a:p>
            <a:pPr lvl="1"/>
            <a:r>
              <a:rPr lang="de-DE" sz="1600" smtClean="0"/>
              <a:t>A product to be shipped</a:t>
            </a:r>
          </a:p>
          <a:p>
            <a:pPr lvl="1"/>
            <a:r>
              <a:rPr lang="de-DE" sz="1600" smtClean="0"/>
              <a:t>Critical components of infrastructure</a:t>
            </a:r>
          </a:p>
          <a:p>
            <a:pPr lvl="1"/>
            <a:r>
              <a:rPr lang="de-DE" sz="1600" smtClean="0"/>
              <a:t>Data sources and assets</a:t>
            </a:r>
          </a:p>
          <a:p>
            <a:pPr lvl="1"/>
            <a:r>
              <a:rPr lang="de-DE" sz="1600" smtClean="0"/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68143" y="4365104"/>
            <a:ext cx="3275857" cy="2232248"/>
          </a:xfrm>
          <a:prstGeom prst="wedgeRoundRectCallout">
            <a:avLst>
              <a:gd name="adj1" fmla="val -123387"/>
              <a:gd name="adj2" fmla="val -346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No file forgotten?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File versions correct?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/>
              <a:t>Log files </a:t>
            </a:r>
            <a:r>
              <a:rPr lang="de-DE" i="1" smtClean="0"/>
              <a:t>removed?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 complete?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/>
              <a:t>All translations included?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/>
              <a:t>All links updated?</a:t>
            </a:r>
            <a:endParaRPr lang="de-DE" i="1" baseline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Etc. 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solidFill>
                  <a:srgbClr val="006600"/>
                </a:solidFill>
              </a:rPr>
              <a:t>Guided tour</a:t>
            </a:r>
            <a:r>
              <a:rPr lang="de-DE" smtClean="0"/>
              <a:t> – hands-on impressions</a:t>
            </a:r>
          </a:p>
          <a:p>
            <a:r>
              <a:rPr lang="de-DE" smtClean="0">
                <a:solidFill>
                  <a:srgbClr val="006600"/>
                </a:solidFill>
              </a:rPr>
              <a:t>Big Picture</a:t>
            </a:r>
            <a:r>
              <a:rPr lang="de-DE" smtClean="0"/>
              <a:t> – concepts and major features</a:t>
            </a:r>
          </a:p>
          <a:p>
            <a:r>
              <a:rPr lang="de-DE" smtClean="0">
                <a:solidFill>
                  <a:srgbClr val="006600"/>
                </a:solidFill>
              </a:rPr>
              <a:t>Overview</a:t>
            </a:r>
            <a:r>
              <a:rPr lang="de-DE" smtClean="0"/>
              <a:t> of available constraint types</a:t>
            </a:r>
          </a:p>
          <a:p>
            <a:r>
              <a:rPr lang="de-DE" smtClean="0">
                <a:solidFill>
                  <a:srgbClr val="006600"/>
                </a:solidFill>
              </a:rPr>
              <a:t>Zooming in</a:t>
            </a:r>
            <a:r>
              <a:rPr lang="de-DE" smtClean="0"/>
              <a:t> - look </a:t>
            </a:r>
            <a:r>
              <a:rPr lang="de-DE" smtClean="0"/>
              <a:t>at a few constraint types</a:t>
            </a:r>
          </a:p>
          <a:p>
            <a:r>
              <a:rPr lang="de-DE" smtClean="0">
                <a:solidFill>
                  <a:srgbClr val="006600"/>
                </a:solidFill>
              </a:rPr>
              <a:t>What now</a:t>
            </a:r>
            <a:r>
              <a:rPr lang="de-DE" smtClean="0"/>
              <a:t>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Getting started …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2555746"/>
            <a:ext cx="75119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</a:rPr>
              <a:t>A guided tour –</a:t>
            </a:r>
          </a:p>
          <a:p>
            <a:endParaRPr lang="de-DE" sz="3200" smtClean="0">
              <a:solidFill>
                <a:srgbClr val="006600"/>
              </a:solidFill>
            </a:endParaRPr>
          </a:p>
          <a:p>
            <a:r>
              <a:rPr lang="de-DE" sz="3200" smtClean="0">
                <a:solidFill>
                  <a:srgbClr val="006600"/>
                </a:solidFill>
              </a:rPr>
              <a:t>   together building a schema in steps</a:t>
            </a:r>
          </a:p>
          <a:p>
            <a:endParaRPr lang="de-DE" sz="3200" smtClean="0">
              <a:solidFill>
                <a:srgbClr val="006600"/>
              </a:solidFill>
            </a:endParaRPr>
          </a:p>
          <a:p>
            <a:r>
              <a:rPr lang="de-DE" sz="3200" smtClean="0">
                <a:solidFill>
                  <a:srgbClr val="006600"/>
                </a:solidFill>
              </a:rPr>
              <a:t>      &amp; explaining each addition</a:t>
            </a:r>
            <a:endParaRPr lang="de-DE" sz="32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On-screen Show (4:3)</PresentationFormat>
  <Paragraphs>68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Bradley Hand ITC</vt:lpstr>
      <vt:lpstr>Wingdings</vt:lpstr>
      <vt:lpstr>Сеть</vt:lpstr>
      <vt:lpstr>An introduction to Greenfox</vt:lpstr>
      <vt:lpstr>File system tree validation</vt:lpstr>
      <vt:lpstr>Why might you care?</vt:lpstr>
      <vt:lpstr>Outline</vt:lpstr>
      <vt:lpstr>Getting started …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18004</cp:revision>
  <cp:lastPrinted>2020-02-11T20:09:32Z</cp:lastPrinted>
  <dcterms:created xsi:type="dcterms:W3CDTF">2010-07-11T14:21:59Z</dcterms:created>
  <dcterms:modified xsi:type="dcterms:W3CDTF">2020-10-06T22:18:33Z</dcterms:modified>
</cp:coreProperties>
</file>