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4"/>
  </p:notesMasterIdLst>
  <p:handoutMasterIdLst>
    <p:handoutMasterId r:id="rId35"/>
  </p:handoutMasterIdLst>
  <p:sldIdLst>
    <p:sldId id="925" r:id="rId2"/>
    <p:sldId id="1115" r:id="rId3"/>
    <p:sldId id="1079" r:id="rId4"/>
    <p:sldId id="1080" r:id="rId5"/>
    <p:sldId id="1116" r:id="rId6"/>
    <p:sldId id="1087" r:id="rId7"/>
    <p:sldId id="1139" r:id="rId8"/>
    <p:sldId id="1141" r:id="rId9"/>
    <p:sldId id="1089" r:id="rId10"/>
    <p:sldId id="1095" r:id="rId11"/>
    <p:sldId id="1096" r:id="rId12"/>
    <p:sldId id="1140" r:id="rId13"/>
    <p:sldId id="1151" r:id="rId14"/>
    <p:sldId id="1110" r:id="rId15"/>
    <p:sldId id="1111" r:id="rId16"/>
    <p:sldId id="1118" r:id="rId17"/>
    <p:sldId id="1124" r:id="rId18"/>
    <p:sldId id="1126" r:id="rId19"/>
    <p:sldId id="1125" r:id="rId20"/>
    <p:sldId id="1122" r:id="rId21"/>
    <p:sldId id="1142" r:id="rId22"/>
    <p:sldId id="1104" r:id="rId23"/>
    <p:sldId id="1136" r:id="rId24"/>
    <p:sldId id="1128" r:id="rId25"/>
    <p:sldId id="1147" r:id="rId26"/>
    <p:sldId id="1149" r:id="rId27"/>
    <p:sldId id="1145" r:id="rId28"/>
    <p:sldId id="1131" r:id="rId29"/>
    <p:sldId id="1133" r:id="rId30"/>
    <p:sldId id="1130" r:id="rId31"/>
    <p:sldId id="1152" r:id="rId32"/>
    <p:sldId id="1132" r:id="rId33"/>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054695"/>
    <a:srgbClr val="006699"/>
    <a:srgbClr val="0066CC"/>
    <a:srgbClr val="0000FF"/>
    <a:srgbClr val="008000"/>
    <a:srgbClr val="006600"/>
    <a:srgbClr val="CC6600"/>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5" d="100"/>
          <a:sy n="75" d="100"/>
        </p:scale>
        <p:origin x="1620" y="66"/>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XML technology is very powerful, but also very limited. The more you are</a:t>
            </a:r>
            <a:r>
              <a:rPr lang="en-US" sz="1200" kern="1200" baseline="0" dirty="0" smtClean="0">
                <a:solidFill>
                  <a:schemeClr val="tx1"/>
                </a:solidFill>
                <a:effectLst/>
                <a:latin typeface="Arial" panose="020B0604020202020204" pitchFamily="34" charset="0"/>
                <a:ea typeface="+mn-ea"/>
                <a:cs typeface="+mn-cs"/>
              </a:rPr>
              <a:t> aware of the power, the keener your interest in reducing the limitations. A key problem is rooted in the very paradigm of XML, which is tree-structured information. This leads to the challenge of combining XML tree technology with RDF graph technology.</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Fortunately, last year a new schema language for RDF has appeared – SHACL.</a:t>
            </a:r>
            <a:r>
              <a:rPr lang="de-DE" sz="1200" kern="1200" baseline="0" dirty="0" smtClean="0">
                <a:solidFill>
                  <a:schemeClr val="tx1"/>
                </a:solidFill>
                <a:effectLst/>
                <a:latin typeface="Arial" panose="020B0604020202020204" pitchFamily="34" charset="0"/>
                <a:ea typeface="+mn-ea"/>
                <a:cs typeface="+mn-cs"/>
              </a:rPr>
              <a:t> Like XSD, SHACl can describe the data grammar precisely, and thus we have two models which can be aligned. This should enable high quality transformation of data.</a:t>
            </a:r>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3654521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SHACL is a W3C recommendation. The first sentence of the spec characterizes the language as a language for describing and validating RDF graphs.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3506941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The first thing to notice is that SHACL is itself an RDF vocabulary – just like XSD is an XML vocabulary. This little model (taken from the introduction of the spec) describes resources belonging</a:t>
            </a:r>
            <a:r>
              <a:rPr lang="de-DE" baseline="0" dirty="0" smtClean="0"/>
              <a:t> to the RDF class „Person“. According to the model, such resources have two properties – a social security number and the companies the person works for. The model names the properties and constrains their cardinality and data types. On the right-hand side you see RDF data which belong to the Person class. They have the expected properties, and yet they violate the shape – in one case, a regex pattern, in the other a cardinality constraint. The model describes and validates the RDF data exactly like an XSD describes and validates XML data. At a first and superficial glance, SHACL is XSD for graphs.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972571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But SHACL has also features similar to Schematron. So a short formular for SHACL is XSD + Schematron for RDF.</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829039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 is SHACL a breakthrough for the integration of XML and RDF? </a:t>
            </a:r>
            <a:r>
              <a:rPr lang="de-DE" baseline="0" dirty="0" smtClean="0"/>
              <a:t>I think it is a significant and necessary step. At last, RDF data can be modelled in a way which gives an exact picture where to expect what. But there are also issues...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1089624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solution to these</a:t>
            </a:r>
            <a:r>
              <a:rPr lang="de-DE" baseline="0" dirty="0" smtClean="0"/>
              <a:t> problems might be XML – an XML syntax for SHACL, which I call SHAX. It promises benefits which I divide into three categories. Let us check to which degree SHAX realizes these potential benefits.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953520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get started, this slide shows a SHAX representation of the trivial SHACL model shown before. A resource is modelled by an objectType</a:t>
            </a:r>
            <a:r>
              <a:rPr lang="de-DE" baseline="0" dirty="0" smtClean="0"/>
              <a:t> element. Its child elements represent the properties of the resource, after which they are named. Their attributes specify cardinality constraints and type details. </a:t>
            </a:r>
            <a:r>
              <a:rPr lang="de-DE" dirty="0" smtClean="0"/>
              <a:t>In order to get a</a:t>
            </a:r>
            <a:r>
              <a:rPr lang="de-DE" baseline="0" dirty="0" smtClean="0"/>
              <a:t> better impression of SHAX, let us evolve our model a little...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1396320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First we notice that the second property of a person does not yet specify type information – what is the structure of a company? We introduce a second object type describing company resources, and we let the worksFor property element reference that type definition via an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2537630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Then we add a little grammar – our company model contains a choice of properties. This is straightforward, using a shax:choice element, whose child elements represent the choice branches. If a branch </a:t>
            </a:r>
            <a:r>
              <a:rPr lang="de-DE" baseline="0" dirty="0" smtClean="0"/>
              <a:t>contains several properties, they are wrapped in a shax:pgroup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1804128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we get rid of the local declaration of a simple data type – we introduce a global data type definition which is referenced by</a:t>
            </a:r>
            <a:r>
              <a:rPr lang="de-DE" baseline="0" dirty="0" smtClean="0"/>
              <a:t> the property element again via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556720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brief look at w</a:t>
            </a:r>
            <a:r>
              <a:rPr lang="de-DE" baseline="0" dirty="0" smtClean="0"/>
              <a:t>hat to expect. I shall start with an argument why the integration of graph and tree is so compelling a challenge. We shall glance at SHACL, the new schema language for RDF, and then I shall introduce you to SHAX, an XML syntax for SHACL. In the end, I shall argue that SHAX is not only an XML syntax for SHACL, but a data modeling language in its own right, an abstract language which cannot only validate RDF, but also XML and JSON data.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589870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Finally, we introduce</a:t>
            </a:r>
            <a:r>
              <a:rPr lang="de-DE" baseline="0" dirty="0" smtClean="0"/>
              <a:t> order into our model</a:t>
            </a:r>
            <a:r>
              <a:rPr lang="de-DE" dirty="0" smtClean="0"/>
              <a:t> – we want the values of the worksFor property to be an ordered list. To achieve this, we just add an @ordered</a:t>
            </a:r>
            <a:r>
              <a:rPr lang="de-DE" baseline="0" dirty="0" smtClean="0"/>
              <a:t> attribute to the property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535331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For comparison, here is</a:t>
            </a:r>
            <a:r>
              <a:rPr lang="de-DE" baseline="0" dirty="0" smtClean="0"/>
              <a:t> the SHACL code into which our SHAX model is compiled. It think it is more difficult to read and to write, and probably more difficult to process or generate.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4136147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After the example, a brief summary of SHAX – its building blocks and advanced features. The</a:t>
            </a:r>
            <a:r>
              <a:rPr lang="de-DE" baseline="0" dirty="0" smtClean="0"/>
              <a:t> example showed objectTypes and dataTypes. We also saw properties, but they were locally defined within the objectType. Properties can also be globally defined and referenced within the object types. Global properties are equivalent to top-level element declarations in XSD.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2682556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can be translated into SHACL – but also into XSD and JSON Schema. Thus SHAX can</a:t>
            </a:r>
            <a:r>
              <a:rPr lang="de-DE" baseline="0" dirty="0" smtClean="0"/>
              <a:t> be viewed as an abstract modeling language: used to build abstract data models which constrain structures and data types, and yet do not presuppose a particular data representation language (XML, RDF, JSON). The next slides give you an impression of SHAX and its translations.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2793270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once more, our little SHAX model.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3985762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can be translated into this XSD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3860178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 or into this JSON</a:t>
            </a:r>
            <a:r>
              <a:rPr lang="de-DE" baseline="0" dirty="0" smtClean="0"/>
              <a:t> schema.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977983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Or into this SHACL.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1870617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is easy to read and write. But even more easy it is to generate them</a:t>
            </a:r>
            <a:r>
              <a:rPr lang="de-DE" baseline="0" dirty="0" smtClean="0"/>
              <a:t> – from XSD. Thus tons of modeling work can be launched into the RDF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3658399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translation</a:t>
            </a:r>
            <a:r>
              <a:rPr lang="de-DE" baseline="0" dirty="0" smtClean="0"/>
              <a:t> work is accomplished by a SHAX processor. A prototype is available at github. Disclaimer: the translation into JSON Schema is still work in progress and will be released by the end of the month.</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52944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XML technology is based on an ingenious concept of addressing information, XPath. It presupposes</a:t>
            </a:r>
            <a:r>
              <a:rPr lang="de-DE" baseline="0" dirty="0" smtClean="0"/>
              <a:t> tree structure. On the one hand, this is no problem, as trees are ubiquitous. On the other hand, we should remember that trees are based on the containment relationship – for example, a book element contains author elements., and containment is pretty arbitrary. Is it not the other way around, an author should contain books? It depends on the focus of your interest, on where you stand. Like in real life, where the tree is behind the house, but the house is behind the tree. This means that XML structure is tied to specific perspectives and may be not appropriate for enterprise modeling and for enterprise data repositories. This cuts XML off from realizing its full potential. Enters RDF, which excels in relating information without assuming containment. The RDF model is fit for capturing the complex reality of an enterprise, and RDF triple stores may be used as a single point of truth, servicing a wide range of information needs. However, what you get is a graph, and graphs are hard to understand and process. Conclusion: XML and RDF are complementary.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3393950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I wonder if SHAX might be</a:t>
            </a:r>
            <a:r>
              <a:rPr lang="de-DE" baseline="0" dirty="0" smtClean="0"/>
              <a:t> used as a pivot, a turning point where to bring your model work in order to let it travel into a different country. Much work ahead, to make everything as robust and comprehensive as needed, but I think the concept has been proved. </a:t>
            </a:r>
            <a:r>
              <a:rPr lang="de-DE" baseline="0" dirty="0" smtClean="0"/>
              <a:t>Anybody showing interest – reporting bugs or requesting features – would help enormously.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371123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particular conceptionally, I feel that SHAX is an idea which is still in need of other minds. </a:t>
            </a:r>
            <a:r>
              <a:rPr lang="de-DE" dirty="0" smtClean="0"/>
              <a:t>Perhaps someone will join me who shares my interest in elaborating the concept of an abstract modeling</a:t>
            </a:r>
            <a:r>
              <a:rPr lang="de-DE" baseline="0" dirty="0" smtClean="0"/>
              <a:t> language – in connecting the seemingly unconnected. </a:t>
            </a:r>
            <a:r>
              <a:rPr lang="de-DE" dirty="0" smtClean="0"/>
              <a:t>Could </a:t>
            </a:r>
            <a:r>
              <a:rPr lang="de-DE" dirty="0" smtClean="0"/>
              <a:t>this be YOU?</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1446340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197138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What does their integration mean? Above all, two things: free transformation between the two formats, and mutual support – one technology using functionality offered by the other. For example, an XQuery processor might launch SPARQL queries in order to discover relevant document URIs. But the heart of integration is, I think, transformation. It enables us to use RDF triple stores as a single point of truth which communicates with the world via tree-structured messages.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438909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How to approach the challenge of transformation? Let us start by exploring</a:t>
            </a:r>
            <a:r>
              <a:rPr lang="de-DE" baseline="0" dirty="0" smtClean="0"/>
              <a:t> </a:t>
            </a:r>
            <a:r>
              <a:rPr lang="de-DE" dirty="0" smtClean="0"/>
              <a:t>the intrinsic relationship between the two. In spite of their outward differences, XML and RDF are built on common ground - a common abstraction – which I suggest to call an information object.</a:t>
            </a:r>
            <a:r>
              <a:rPr lang="de-DE" baseline="0" dirty="0" smtClean="0"/>
              <a:t> It is a container of named values, which may be atomic (like strings or numbers) or themselves containers of named values. RDF calls the containers and their values: resources and their properties. XML calls them elements and their child elements and attributes. I call it an information object and its properties.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421435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perception</a:t>
            </a:r>
            <a:r>
              <a:rPr lang="de-DE" baseline="0" dirty="0" smtClean="0"/>
              <a:t> leads immediately to a generic mapping between RDF and XML data – a canonical transformation!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1118549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theory, we are almost</a:t>
            </a:r>
            <a:r>
              <a:rPr lang="de-DE" baseline="0" dirty="0" smtClean="0"/>
              <a:t> done: </a:t>
            </a:r>
            <a:r>
              <a:rPr lang="de-DE" dirty="0" smtClean="0"/>
              <a:t>we can translate the generic mapping into generic</a:t>
            </a:r>
            <a:r>
              <a:rPr lang="de-DE" baseline="0" dirty="0" smtClean="0"/>
              <a:t> code, and then we have a transformation machine for XML and RDF. But usually the result of our generic mapping will fail to meet the real world requirement to be focussed, intuitive and elegant. Think of a message – we want it to look purpose-built, and not like a translation of something else. As in natural language, a translation betraying its being a translation is ugly. We need to tweak the model, and to do so we must know exactly where to expect what. Which is another way of saying: we need models – on both sides of the wall.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15370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On the XML side, we have XSD, which gives us what we need – a prcise picture of the grammatical structure. With the RDF side, we have a problem. </a:t>
            </a:r>
            <a:r>
              <a:rPr lang="de-DE" sz="1200" kern="1200" baseline="0" dirty="0" smtClean="0">
                <a:solidFill>
                  <a:schemeClr val="tx1"/>
                </a:solidFill>
                <a:effectLst/>
                <a:latin typeface="Arial" panose="020B0604020202020204" pitchFamily="34" charset="0"/>
                <a:ea typeface="+mn-ea"/>
                <a:cs typeface="+mn-cs"/>
              </a:rPr>
              <a:t>OWL, the main </a:t>
            </a:r>
            <a:r>
              <a:rPr lang="de-DE" sz="1200" kern="1200" dirty="0" smtClean="0">
                <a:solidFill>
                  <a:schemeClr val="tx1"/>
                </a:solidFill>
                <a:effectLst/>
                <a:latin typeface="Arial" panose="020B0604020202020204" pitchFamily="34" charset="0"/>
                <a:ea typeface="+mn-ea"/>
                <a:cs typeface="+mn-cs"/>
              </a:rPr>
              <a:t>modeling</a:t>
            </a:r>
            <a:r>
              <a:rPr lang="de-DE" sz="1200" kern="1200" baseline="0" dirty="0" smtClean="0">
                <a:solidFill>
                  <a:schemeClr val="tx1"/>
                </a:solidFill>
                <a:effectLst/>
                <a:latin typeface="Arial" panose="020B0604020202020204" pitchFamily="34" charset="0"/>
                <a:ea typeface="+mn-ea"/>
                <a:cs typeface="+mn-cs"/>
              </a:rPr>
              <a:t> language of RDF, is designed for inference, not for validation and prediction. OWL models cannot tell us exactly where to expect what. They are not appropriate for guiding transformation.</a:t>
            </a:r>
            <a:endParaRPr lang="de-DE" sz="1200" kern="1200" dirty="0" smtClean="0">
              <a:solidFill>
                <a:schemeClr val="tx1"/>
              </a:solidFill>
              <a:effectLst/>
              <a:latin typeface="Arial" panose="020B0604020202020204" pitchFamily="34" charset="0"/>
              <a:ea typeface="+mn-ea"/>
              <a:cs typeface="+mn-cs"/>
            </a:endParaRPr>
          </a:p>
          <a:p>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228329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2018-02-08</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SHAX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2018-02-08</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SHAX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eaLnBrk="1" hangingPunct="1"/>
            <a:r>
              <a:rPr lang="en-US" altLang="de-DE" sz="4000" i="1" dirty="0" smtClean="0">
                <a:solidFill>
                  <a:srgbClr val="002060"/>
                </a:solidFill>
              </a:rPr>
              <a:t>Combining graph &amp; tree …</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p:txBody>
          <a:bodyPr/>
          <a:lstStyle/>
          <a:p>
            <a:pPr algn="l" eaLnBrk="1" hangingPunct="1"/>
            <a:endParaRPr lang="en-US" altLang="de-DE" i="1" dirty="0" smtClean="0"/>
          </a:p>
          <a:p>
            <a:pPr algn="l" eaLnBrk="1" hangingPunct="1"/>
            <a:r>
              <a:rPr lang="en-US" altLang="de-DE" i="1" dirty="0" smtClean="0">
                <a:solidFill>
                  <a:schemeClr val="bg1">
                    <a:lumMod val="50000"/>
                  </a:schemeClr>
                </a:solidFill>
              </a:rPr>
              <a:t>Writing SHAX, obtaining </a:t>
            </a:r>
          </a:p>
          <a:p>
            <a:pPr algn="l" eaLnBrk="1" hangingPunct="1"/>
            <a:r>
              <a:rPr lang="en-US" altLang="de-DE" i="1" dirty="0">
                <a:solidFill>
                  <a:schemeClr val="bg1">
                    <a:lumMod val="50000"/>
                  </a:schemeClr>
                </a:solidFill>
              </a:rPr>
              <a:t> </a:t>
            </a:r>
            <a:r>
              <a:rPr lang="en-US" altLang="de-DE" i="1" dirty="0" smtClean="0">
                <a:solidFill>
                  <a:schemeClr val="bg1">
                    <a:lumMod val="50000"/>
                  </a:schemeClr>
                </a:solidFill>
              </a:rPr>
              <a:t>           SHACL, XSD and more</a:t>
            </a:r>
          </a:p>
          <a:p>
            <a:pPr algn="l" eaLnBrk="1" hangingPunct="1"/>
            <a:r>
              <a:rPr lang="en-US" altLang="de-DE" i="1" dirty="0" smtClean="0"/>
              <a:t>      </a:t>
            </a: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xmlprague 2018, February 9, 2018</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Alignment</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68144" y="2528593"/>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5" name="TextBox 4"/>
          <p:cNvSpPr txBox="1"/>
          <p:nvPr/>
        </p:nvSpPr>
        <p:spPr>
          <a:xfrm>
            <a:off x="3913705" y="4415120"/>
            <a:ext cx="1313180" cy="369332"/>
          </a:xfrm>
          <a:prstGeom prst="rect">
            <a:avLst/>
          </a:prstGeom>
          <a:noFill/>
        </p:spPr>
        <p:txBody>
          <a:bodyPr wrap="none" rtlCol="0">
            <a:spAutoFit/>
          </a:bodyPr>
          <a:lstStyle/>
          <a:p>
            <a:r>
              <a:rPr lang="de-DE" i="1" dirty="0" smtClean="0">
                <a:solidFill>
                  <a:srgbClr val="0070C0"/>
                </a:solidFill>
              </a:rPr>
              <a:t>Alignment</a:t>
            </a:r>
            <a:endParaRPr lang="de-DE" i="1" dirty="0">
              <a:solidFill>
                <a:srgbClr val="0070C0"/>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27" name="Left-Right Arrow 26"/>
          <p:cNvSpPr/>
          <p:nvPr/>
        </p:nvSpPr>
        <p:spPr bwMode="auto">
          <a:xfrm>
            <a:off x="2782694" y="4255686"/>
            <a:ext cx="3517498" cy="152328"/>
          </a:xfrm>
          <a:prstGeom prst="leftRightArrow">
            <a:avLst/>
          </a:prstGeom>
          <a:solidFill>
            <a:srgbClr val="3366CC"/>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TextBox 23"/>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pic>
        <p:nvPicPr>
          <p:cNvPr id="23" name="Picture 22"/>
          <p:cNvPicPr>
            <a:picLocks noChangeAspect="1"/>
          </p:cNvPicPr>
          <p:nvPr/>
        </p:nvPicPr>
        <p:blipFill>
          <a:blip r:embed="rId3"/>
          <a:stretch>
            <a:fillRect/>
          </a:stretch>
        </p:blipFill>
        <p:spPr>
          <a:xfrm>
            <a:off x="5599636" y="4552667"/>
            <a:ext cx="3534268" cy="2000529"/>
          </a:xfrm>
          <a:prstGeom prst="rect">
            <a:avLst/>
          </a:prstGeom>
        </p:spPr>
      </p:pic>
      <p:sp>
        <p:nvSpPr>
          <p:cNvPr id="31" name="TextBox 30"/>
          <p:cNvSpPr txBox="1"/>
          <p:nvPr/>
        </p:nvSpPr>
        <p:spPr>
          <a:xfrm>
            <a:off x="5652120" y="4593485"/>
            <a:ext cx="1245854" cy="461665"/>
          </a:xfrm>
          <a:prstGeom prst="rect">
            <a:avLst/>
          </a:prstGeom>
          <a:solidFill>
            <a:srgbClr val="0070C0"/>
          </a:solidFill>
        </p:spPr>
        <p:txBody>
          <a:bodyPr wrap="none" rtlCol="0">
            <a:spAutoFit/>
          </a:bodyPr>
          <a:lstStyle/>
          <a:p>
            <a:r>
              <a:rPr lang="de-DE" sz="2400" dirty="0" smtClean="0">
                <a:solidFill>
                  <a:schemeClr val="bg1"/>
                </a:solidFill>
              </a:rPr>
              <a:t>SHACL</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2018-02-09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SHAX</a:t>
            </a:r>
            <a:endParaRPr lang="de-DE" altLang="en-US"/>
          </a:p>
        </p:txBody>
      </p:sp>
      <p:sp>
        <p:nvSpPr>
          <p:cNvPr id="9" name="Slide Number Placeholder 8"/>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Tree>
    <p:extLst>
      <p:ext uri="{BB962C8B-B14F-4D97-AF65-F5344CB8AC3E}">
        <p14:creationId xmlns:p14="http://schemas.microsoft.com/office/powerpoint/2010/main" val="23911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a:t>
            </a:r>
            <a:endParaRPr lang="de-DE" dirty="0"/>
          </a:p>
        </p:txBody>
      </p:sp>
      <p:pic>
        <p:nvPicPr>
          <p:cNvPr id="6" name="Content Placeholder 5"/>
          <p:cNvPicPr>
            <a:picLocks noGrp="1" noChangeAspect="1"/>
          </p:cNvPicPr>
          <p:nvPr>
            <p:ph idx="1"/>
          </p:nvPr>
        </p:nvPicPr>
        <p:blipFill>
          <a:blip r:embed="rId3"/>
          <a:stretch>
            <a:fillRect/>
          </a:stretch>
        </p:blipFill>
        <p:spPr>
          <a:xfrm>
            <a:off x="347612" y="1628801"/>
            <a:ext cx="8616876" cy="4395056"/>
          </a:xfrm>
          <a:prstGeom prst="rect">
            <a:avLst/>
          </a:prstGeom>
        </p:spPr>
      </p:pic>
      <p:sp>
        <p:nvSpPr>
          <p:cNvPr id="10" name="Rectangle 9"/>
          <p:cNvSpPr/>
          <p:nvPr/>
        </p:nvSpPr>
        <p:spPr bwMode="auto">
          <a:xfrm>
            <a:off x="3563888" y="2132856"/>
            <a:ext cx="2520280" cy="288032"/>
          </a:xfrm>
          <a:prstGeom prst="rect">
            <a:avLst/>
          </a:prstGeom>
          <a:noFill/>
          <a:ln w="1905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
        <p:nvSpPr>
          <p:cNvPr id="7" name="TextBox 6"/>
          <p:cNvSpPr txBox="1"/>
          <p:nvPr/>
        </p:nvSpPr>
        <p:spPr>
          <a:xfrm>
            <a:off x="323528" y="6021288"/>
            <a:ext cx="7272184" cy="646331"/>
          </a:xfrm>
          <a:prstGeom prst="rect">
            <a:avLst/>
          </a:prstGeom>
          <a:noFill/>
          <a:ln w="34925">
            <a:solidFill>
              <a:srgbClr val="0070C0"/>
            </a:solidFill>
          </a:ln>
        </p:spPr>
        <p:txBody>
          <a:bodyPr wrap="none" rtlCol="0">
            <a:spAutoFit/>
          </a:bodyPr>
          <a:lstStyle/>
          <a:p>
            <a:r>
              <a:rPr lang="en-US" dirty="0">
                <a:solidFill>
                  <a:srgbClr val="3366CC"/>
                </a:solidFill>
              </a:rPr>
              <a:t>This document specifies SHACL (Shapes Constraint Language), </a:t>
            </a:r>
            <a:endParaRPr lang="en-US" dirty="0" smtClean="0">
              <a:solidFill>
                <a:srgbClr val="3366CC"/>
              </a:solidFill>
            </a:endParaRPr>
          </a:p>
          <a:p>
            <a:r>
              <a:rPr lang="en-US" dirty="0" smtClean="0">
                <a:solidFill>
                  <a:srgbClr val="3366CC"/>
                </a:solidFill>
              </a:rPr>
              <a:t>a </a:t>
            </a:r>
            <a:r>
              <a:rPr lang="en-US" dirty="0">
                <a:solidFill>
                  <a:srgbClr val="3366CC"/>
                </a:solidFill>
              </a:rPr>
              <a:t>language for describing and validating RDF graphs.</a:t>
            </a:r>
            <a:endParaRPr lang="de-DE" dirty="0">
              <a:solidFill>
                <a:srgbClr val="3366CC"/>
              </a:solidFill>
            </a:endParaRPr>
          </a:p>
        </p:txBody>
      </p:sp>
      <p:sp>
        <p:nvSpPr>
          <p:cNvPr id="8" name="TextBox 7"/>
          <p:cNvSpPr txBox="1"/>
          <p:nvPr/>
        </p:nvSpPr>
        <p:spPr>
          <a:xfrm>
            <a:off x="9684568" y="1268760"/>
            <a:ext cx="184731"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26224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 name="Content Placeholder 2"/>
          <p:cNvSpPr>
            <a:spLocks noGrp="1"/>
          </p:cNvSpPr>
          <p:nvPr>
            <p:ph idx="1"/>
          </p:nvPr>
        </p:nvSpPr>
        <p:spPr>
          <a:xfrm>
            <a:off x="457200" y="1700808"/>
            <a:ext cx="8229600" cy="4411662"/>
          </a:xfrm>
        </p:spPr>
        <p:txBody>
          <a:bodyPr/>
          <a:lstStyle/>
          <a:p>
            <a:endParaRPr lang="de-DE"/>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pic>
        <p:nvPicPr>
          <p:cNvPr id="6" name="Picture 5"/>
          <p:cNvPicPr>
            <a:picLocks noChangeAspect="1"/>
          </p:cNvPicPr>
          <p:nvPr/>
        </p:nvPicPr>
        <p:blipFill>
          <a:blip r:embed="rId3"/>
          <a:stretch>
            <a:fillRect/>
          </a:stretch>
        </p:blipFill>
        <p:spPr>
          <a:xfrm>
            <a:off x="251520" y="1879203"/>
            <a:ext cx="8502490" cy="4214093"/>
          </a:xfrm>
          <a:prstGeom prst="rect">
            <a:avLst/>
          </a:prstGeom>
        </p:spPr>
      </p:pic>
      <p:sp>
        <p:nvSpPr>
          <p:cNvPr id="10" name="Rectangle 9"/>
          <p:cNvSpPr/>
          <p:nvPr/>
        </p:nvSpPr>
        <p:spPr bwMode="auto">
          <a:xfrm>
            <a:off x="755576" y="4797152"/>
            <a:ext cx="2016224" cy="423725"/>
          </a:xfrm>
          <a:prstGeom prst="rect">
            <a:avLst/>
          </a:prstGeom>
          <a:solidFill>
            <a:schemeClr val="bg1">
              <a:lumMod val="50000"/>
              <a:alpha val="5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755576" y="3657381"/>
            <a:ext cx="3384376" cy="425053"/>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bwMode="auto">
          <a:xfrm>
            <a:off x="1547664" y="3212976"/>
            <a:ext cx="612000" cy="17257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755576" y="3441357"/>
            <a:ext cx="1584176" cy="168730"/>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bwMode="auto">
          <a:xfrm>
            <a:off x="251520" y="2276872"/>
            <a:ext cx="1512168" cy="256324"/>
          </a:xfrm>
          <a:prstGeom prst="rect">
            <a:avLst/>
          </a:prstGeom>
          <a:solidFill>
            <a:srgbClr val="0070C0">
              <a:alpha val="30000"/>
            </a:srgbClr>
          </a:solid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611560" y="2967378"/>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611560" y="4341477"/>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066880" y="1903626"/>
            <a:ext cx="1662635" cy="707886"/>
          </a:xfrm>
          <a:prstGeom prst="rect">
            <a:avLst/>
          </a:prstGeom>
          <a:noFill/>
        </p:spPr>
        <p:txBody>
          <a:bodyPr wrap="none" rtlCol="0">
            <a:spAutoFit/>
          </a:bodyPr>
          <a:lstStyle/>
          <a:p>
            <a:r>
              <a:rPr lang="de-DE" sz="4000" dirty="0" smtClean="0">
                <a:solidFill>
                  <a:schemeClr val="accent6"/>
                </a:solidFill>
              </a:rPr>
              <a:t>≈ XSD</a:t>
            </a:r>
            <a:endParaRPr lang="de-DE" sz="4000" dirty="0">
              <a:solidFill>
                <a:schemeClr val="accent6"/>
              </a:solidFill>
            </a:endParaRPr>
          </a:p>
        </p:txBody>
      </p:sp>
      <p:sp>
        <p:nvSpPr>
          <p:cNvPr id="26"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 ...</a:t>
            </a:r>
            <a:endParaRPr lang="de-DE" dirty="0"/>
          </a:p>
        </p:txBody>
      </p:sp>
      <p:sp>
        <p:nvSpPr>
          <p:cNvPr id="27" name="Rectangle 26"/>
          <p:cNvSpPr/>
          <p:nvPr/>
        </p:nvSpPr>
        <p:spPr bwMode="auto">
          <a:xfrm>
            <a:off x="1547664" y="4579653"/>
            <a:ext cx="1043136" cy="174053"/>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9" name="Picture 8"/>
          <p:cNvPicPr>
            <a:picLocks noChangeAspect="1"/>
          </p:cNvPicPr>
          <p:nvPr/>
        </p:nvPicPr>
        <p:blipFill>
          <a:blip r:embed="rId4"/>
          <a:stretch>
            <a:fillRect/>
          </a:stretch>
        </p:blipFill>
        <p:spPr>
          <a:xfrm>
            <a:off x="6260485" y="3661572"/>
            <a:ext cx="2475279" cy="2419024"/>
          </a:xfrm>
          <a:prstGeom prst="rect">
            <a:avLst/>
          </a:prstGeom>
        </p:spPr>
      </p:pic>
      <p:sp>
        <p:nvSpPr>
          <p:cNvPr id="28" name="Rectangle 27"/>
          <p:cNvSpPr/>
          <p:nvPr/>
        </p:nvSpPr>
        <p:spPr bwMode="auto">
          <a:xfrm>
            <a:off x="6660232" y="4341477"/>
            <a:ext cx="1118220" cy="214251"/>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p:nvPr/>
        </p:nvSpPr>
        <p:spPr bwMode="auto">
          <a:xfrm>
            <a:off x="6666166" y="5313908"/>
            <a:ext cx="1334834" cy="21127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ectangle 29"/>
          <p:cNvSpPr/>
          <p:nvPr/>
        </p:nvSpPr>
        <p:spPr bwMode="auto">
          <a:xfrm>
            <a:off x="6660232" y="4554254"/>
            <a:ext cx="1905785" cy="24289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ectangle 30"/>
          <p:cNvSpPr/>
          <p:nvPr/>
        </p:nvSpPr>
        <p:spPr bwMode="auto">
          <a:xfrm>
            <a:off x="6666166" y="5525184"/>
            <a:ext cx="1899851" cy="516756"/>
          </a:xfrm>
          <a:prstGeom prst="rect">
            <a:avLst/>
          </a:prstGeom>
          <a:solidFill>
            <a:schemeClr val="tx2">
              <a:lumMod val="40000"/>
              <a:lumOff val="6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Lightning Bolt 31"/>
          <p:cNvSpPr/>
          <p:nvPr/>
        </p:nvSpPr>
        <p:spPr bwMode="auto">
          <a:xfrm>
            <a:off x="8041084" y="4055864"/>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Lightning Bolt 32"/>
          <p:cNvSpPr/>
          <p:nvPr/>
        </p:nvSpPr>
        <p:spPr bwMode="auto">
          <a:xfrm>
            <a:off x="6338812" y="5473923"/>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Rectangle 33"/>
          <p:cNvSpPr/>
          <p:nvPr/>
        </p:nvSpPr>
        <p:spPr bwMode="auto">
          <a:xfrm>
            <a:off x="1860972" y="2734320"/>
            <a:ext cx="910828" cy="23986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3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500" fill="hold"/>
                                        <p:tgtEl>
                                          <p:spTgt spid="8"/>
                                        </p:tgtEl>
                                        <p:attrNameLst>
                                          <p:attrName>ppt_x</p:attrName>
                                        </p:attrNameLst>
                                      </p:cBhvr>
                                      <p:tavLst>
                                        <p:tav tm="0">
                                          <p:val>
                                            <p:strVal val="#ppt_x"/>
                                          </p:val>
                                        </p:tav>
                                        <p:tav tm="100000">
                                          <p:val>
                                            <p:strVal val="#ppt_x"/>
                                          </p:val>
                                        </p:tav>
                                      </p:tavLst>
                                    </p:anim>
                                    <p:anim calcmode="lin" valueType="num">
                                      <p:cBhvr additive="base">
                                        <p:cTn id="8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4" grpId="0" animBg="1"/>
      <p:bldP spid="25" grpId="0" animBg="1"/>
      <p:bldP spid="8"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pic>
        <p:nvPicPr>
          <p:cNvPr id="20" name="Picture 19"/>
          <p:cNvPicPr>
            <a:picLocks noChangeAspect="1"/>
          </p:cNvPicPr>
          <p:nvPr/>
        </p:nvPicPr>
        <p:blipFill>
          <a:blip r:embed="rId3"/>
          <a:stretch>
            <a:fillRect/>
          </a:stretch>
        </p:blipFill>
        <p:spPr>
          <a:xfrm>
            <a:off x="252000" y="1879200"/>
            <a:ext cx="7727606" cy="4333881"/>
          </a:xfrm>
          <a:prstGeom prst="rect">
            <a:avLst/>
          </a:prstGeom>
        </p:spPr>
      </p:pic>
      <p:sp>
        <p:nvSpPr>
          <p:cNvPr id="8" name="TextBox 7"/>
          <p:cNvSpPr txBox="1"/>
          <p:nvPr/>
        </p:nvSpPr>
        <p:spPr>
          <a:xfrm>
            <a:off x="4355976" y="1903626"/>
            <a:ext cx="3573414" cy="707886"/>
          </a:xfrm>
          <a:prstGeom prst="rect">
            <a:avLst/>
          </a:prstGeom>
          <a:noFill/>
        </p:spPr>
        <p:txBody>
          <a:bodyPr wrap="none" rtlCol="0">
            <a:spAutoFit/>
          </a:bodyPr>
          <a:lstStyle/>
          <a:p>
            <a:r>
              <a:rPr lang="de-DE" sz="4000" dirty="0" smtClean="0">
                <a:solidFill>
                  <a:schemeClr val="accent6"/>
                </a:solidFill>
              </a:rPr>
              <a:t>≈ Schematron</a:t>
            </a:r>
            <a:endParaRPr lang="de-DE" sz="4000" dirty="0">
              <a:solidFill>
                <a:schemeClr val="accent6"/>
              </a:solidFill>
            </a:endParaRPr>
          </a:p>
        </p:txBody>
      </p:sp>
      <p:sp>
        <p:nvSpPr>
          <p:cNvPr id="26" name="Rectangle 25"/>
          <p:cNvSpPr/>
          <p:nvPr/>
        </p:nvSpPr>
        <p:spPr bwMode="auto">
          <a:xfrm>
            <a:off x="611560" y="3081660"/>
            <a:ext cx="936104" cy="216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1149524" y="4312104"/>
            <a:ext cx="637248" cy="450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8" name="Title 27"/>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0"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a:t>
            </a:r>
            <a:endParaRPr lang="de-DE" dirty="0"/>
          </a:p>
        </p:txBody>
      </p:sp>
      <p:sp>
        <p:nvSpPr>
          <p:cNvPr id="33" name="Title 1"/>
          <p:cNvSpPr txBox="1">
            <a:spLocks/>
          </p:cNvSpPr>
          <p:nvPr/>
        </p:nvSpPr>
        <p:spPr bwMode="auto">
          <a:xfrm>
            <a:off x="6157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Schematron  </a:t>
            </a:r>
            <a:endParaRPr lang="de-DE" dirty="0"/>
          </a:p>
        </p:txBody>
      </p:sp>
      <p:sp>
        <p:nvSpPr>
          <p:cNvPr id="34" name="Slide Number Placeholder 33"/>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Tree>
    <p:extLst>
      <p:ext uri="{BB962C8B-B14F-4D97-AF65-F5344CB8AC3E}">
        <p14:creationId xmlns:p14="http://schemas.microsoft.com/office/powerpoint/2010/main" val="4122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animBg="1"/>
      <p:bldP spid="27"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 – a breakthrough </a:t>
            </a:r>
            <a:br>
              <a:rPr lang="de-DE" dirty="0" smtClean="0"/>
            </a:br>
            <a:r>
              <a:rPr lang="de-DE" dirty="0" smtClean="0"/>
              <a:t>                   for integration?</a:t>
            </a:r>
            <a:endParaRPr lang="de-DE" dirty="0"/>
          </a:p>
        </p:txBody>
      </p:sp>
      <p:sp>
        <p:nvSpPr>
          <p:cNvPr id="3" name="Content Placeholder 2"/>
          <p:cNvSpPr>
            <a:spLocks noGrp="1"/>
          </p:cNvSpPr>
          <p:nvPr>
            <p:ph idx="1"/>
          </p:nvPr>
        </p:nvSpPr>
        <p:spPr/>
        <p:txBody>
          <a:bodyPr/>
          <a:lstStyle/>
          <a:p>
            <a:r>
              <a:rPr lang="de-DE" dirty="0" smtClean="0"/>
              <a:t>Upside</a:t>
            </a:r>
          </a:p>
          <a:p>
            <a:pPr lvl="1"/>
            <a:r>
              <a:rPr lang="de-DE" dirty="0" smtClean="0"/>
              <a:t>RDF data can be validated (at last!)</a:t>
            </a:r>
          </a:p>
          <a:p>
            <a:pPr lvl="1"/>
            <a:r>
              <a:rPr lang="de-DE" dirty="0" smtClean="0"/>
              <a:t>RDF data can be modelled for dev purposes =</a:t>
            </a:r>
          </a:p>
          <a:p>
            <a:pPr marL="344487" lvl="1" indent="0">
              <a:buNone/>
            </a:pPr>
            <a:r>
              <a:rPr lang="de-DE" dirty="0"/>
              <a:t>	</a:t>
            </a:r>
            <a:r>
              <a:rPr lang="de-DE" i="1" dirty="0" smtClean="0"/>
              <a:t>exact picture where to expect what</a:t>
            </a:r>
          </a:p>
          <a:p>
            <a:r>
              <a:rPr lang="de-DE" dirty="0" smtClean="0"/>
              <a:t>Issues</a:t>
            </a:r>
          </a:p>
          <a:p>
            <a:pPr lvl="1"/>
            <a:r>
              <a:rPr lang="de-DE" dirty="0" smtClean="0"/>
              <a:t>RDF syntax ...</a:t>
            </a:r>
          </a:p>
          <a:p>
            <a:pPr lvl="2"/>
            <a:r>
              <a:rPr lang="de-DE" dirty="0" smtClean="0"/>
              <a:t>Few professionals are familiar</a:t>
            </a:r>
          </a:p>
          <a:p>
            <a:pPr lvl="2"/>
            <a:r>
              <a:rPr lang="de-DE" dirty="0" smtClean="0"/>
              <a:t>Very limited tool support</a:t>
            </a:r>
          </a:p>
          <a:p>
            <a:pPr lvl="1"/>
            <a:r>
              <a:rPr lang="de-DE" dirty="0" smtClean="0"/>
              <a:t>Grammatical structure not always explicit</a:t>
            </a:r>
          </a:p>
          <a:p>
            <a:pPr marL="344487" lvl="1" indent="0">
              <a:buNone/>
            </a:pPr>
            <a:r>
              <a:rPr lang="de-DE" dirty="0"/>
              <a:t>	(</a:t>
            </a:r>
            <a:r>
              <a:rPr lang="de-DE" dirty="0" smtClean="0"/>
              <a:t>No explicit support for choice groups )</a:t>
            </a:r>
          </a:p>
          <a:p>
            <a:pPr lvl="1"/>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7" name="Date Placeholder 6"/>
          <p:cNvSpPr>
            <a:spLocks noGrp="1"/>
          </p:cNvSpPr>
          <p:nvPr>
            <p:ph type="dt" sz="half" idx="10"/>
          </p:nvPr>
        </p:nvSpPr>
        <p:spPr/>
        <p:txBody>
          <a:bodyPr/>
          <a:lstStyle/>
          <a:p>
            <a:pPr>
              <a:defRPr/>
            </a:pPr>
            <a:r>
              <a:rPr lang="de-DE" altLang="de-DE" smtClean="0"/>
              <a:t>2018-02-09</a:t>
            </a:r>
            <a:endParaRPr lang="de-DE" altLang="en-US"/>
          </a:p>
        </p:txBody>
      </p:sp>
    </p:spTree>
    <p:extLst>
      <p:ext uri="{BB962C8B-B14F-4D97-AF65-F5344CB8AC3E}">
        <p14:creationId xmlns:p14="http://schemas.microsoft.com/office/powerpoint/2010/main" val="1490208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t>Why SHAX </a:t>
            </a:r>
            <a:br>
              <a:rPr lang="de-DE" i="1" dirty="0" smtClean="0"/>
            </a:br>
            <a:r>
              <a:rPr lang="de-DE" i="1" dirty="0"/>
              <a:t>	</a:t>
            </a:r>
            <a:r>
              <a:rPr lang="de-DE" i="1" dirty="0" smtClean="0"/>
              <a:t>   (XML syntax for SHACL)</a:t>
            </a:r>
            <a:endParaRPr lang="de-DE" i="1" dirty="0"/>
          </a:p>
        </p:txBody>
      </p:sp>
      <p:sp>
        <p:nvSpPr>
          <p:cNvPr id="3" name="Content Placeholder 2"/>
          <p:cNvSpPr>
            <a:spLocks noGrp="1"/>
          </p:cNvSpPr>
          <p:nvPr>
            <p:ph idx="1"/>
          </p:nvPr>
        </p:nvSpPr>
        <p:spPr>
          <a:xfrm>
            <a:off x="457200" y="1719263"/>
            <a:ext cx="8686800" cy="4411662"/>
          </a:xfrm>
        </p:spPr>
        <p:txBody>
          <a:bodyPr/>
          <a:lstStyle/>
          <a:p>
            <a:r>
              <a:rPr lang="de-DE" dirty="0" smtClean="0">
                <a:solidFill>
                  <a:srgbClr val="0070C0"/>
                </a:solidFill>
              </a:rPr>
              <a:t>Simplicity</a:t>
            </a:r>
          </a:p>
          <a:p>
            <a:pPr lvl="1"/>
            <a:r>
              <a:rPr lang="de-DE" dirty="0" smtClean="0"/>
              <a:t>Simple to write and read</a:t>
            </a:r>
          </a:p>
          <a:p>
            <a:pPr lvl="1"/>
            <a:r>
              <a:rPr lang="de-DE" dirty="0" smtClean="0"/>
              <a:t>Simple to transform and process</a:t>
            </a:r>
          </a:p>
          <a:p>
            <a:pPr lvl="1"/>
            <a:r>
              <a:rPr lang="de-DE" dirty="0"/>
              <a:t>Simple to generate (e.g. from XSD)</a:t>
            </a:r>
          </a:p>
          <a:p>
            <a:r>
              <a:rPr lang="de-DE" dirty="0" smtClean="0">
                <a:solidFill>
                  <a:srgbClr val="0070C0"/>
                </a:solidFill>
              </a:rPr>
              <a:t>Abstraction</a:t>
            </a:r>
          </a:p>
          <a:p>
            <a:pPr lvl="1"/>
            <a:r>
              <a:rPr lang="de-DE" dirty="0" smtClean="0"/>
              <a:t>More abstract representation of grammatical intent</a:t>
            </a:r>
          </a:p>
          <a:p>
            <a:pPr lvl="1"/>
            <a:r>
              <a:rPr lang="de-DE" dirty="0" smtClean="0"/>
              <a:t>Single source for multiple model styles</a:t>
            </a:r>
          </a:p>
          <a:p>
            <a:r>
              <a:rPr lang="de-DE" dirty="0" smtClean="0">
                <a:solidFill>
                  <a:srgbClr val="0070C0"/>
                </a:solidFill>
              </a:rPr>
              <a:t>Unification</a:t>
            </a:r>
          </a:p>
          <a:p>
            <a:pPr marL="693737" lvl="2" indent="0">
              <a:buNone/>
            </a:pPr>
            <a:r>
              <a:rPr lang="de-DE" dirty="0" smtClean="0"/>
              <a:t>SHAX =&gt; SHACL, XSD, JSON Schema</a:t>
            </a:r>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dirty="0"/>
          </a:p>
        </p:txBody>
      </p:sp>
      <p:sp>
        <p:nvSpPr>
          <p:cNvPr id="5" name="Footer Placeholder 4"/>
          <p:cNvSpPr>
            <a:spLocks noGrp="1"/>
          </p:cNvSpPr>
          <p:nvPr>
            <p:ph type="ftr" sz="quarter" idx="11"/>
          </p:nvPr>
        </p:nvSpPr>
        <p:spPr/>
        <p:txBody>
          <a:bodyPr/>
          <a:lstStyle/>
          <a:p>
            <a:pPr>
              <a:defRPr/>
            </a:pPr>
            <a:r>
              <a:rPr lang="de-DE" altLang="en-US" dirty="0" smtClean="0"/>
              <a:t>SHAX</a:t>
            </a:r>
            <a:endParaRPr lang="de-DE" altLang="en-US"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Tree>
    <p:extLst>
      <p:ext uri="{BB962C8B-B14F-4D97-AF65-F5344CB8AC3E}">
        <p14:creationId xmlns:p14="http://schemas.microsoft.com/office/powerpoint/2010/main" val="3532587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2018-02-08</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pic>
        <p:nvPicPr>
          <p:cNvPr id="6" name="Picture 5"/>
          <p:cNvPicPr>
            <a:picLocks noChangeAspect="1"/>
          </p:cNvPicPr>
          <p:nvPr/>
        </p:nvPicPr>
        <p:blipFill>
          <a:blip r:embed="rId3"/>
          <a:stretch>
            <a:fillRect/>
          </a:stretch>
        </p:blipFill>
        <p:spPr>
          <a:xfrm>
            <a:off x="180656" y="2527275"/>
            <a:ext cx="8502490" cy="4214093"/>
          </a:xfrm>
          <a:prstGeom prst="rect">
            <a:avLst/>
          </a:prstGeom>
        </p:spPr>
      </p:pic>
      <p:sp>
        <p:nvSpPr>
          <p:cNvPr id="30" name="TextBox 29"/>
          <p:cNvSpPr txBox="1"/>
          <p:nvPr/>
        </p:nvSpPr>
        <p:spPr>
          <a:xfrm>
            <a:off x="180656" y="435600"/>
            <a:ext cx="9287888" cy="194841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xmlns:shax="http</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shax.org/ns/model" xmlns:e=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http://..."</a:t>
            </a:r>
            <a:endParaRPr lang="de-DE" sz="1600" b="0" dirty="0">
              <a:latin typeface="Courier New" panose="02070309020205020404" pitchFamily="49" charset="0"/>
              <a:cs typeface="Courier New" panose="02070309020205020404" pitchFamily="49" charset="0"/>
            </a:endParaRP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dirty="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class="</a:t>
            </a:r>
            <a:r>
              <a:rPr lang="de-DE" sz="1600" b="0" i="1" dirty="0" smtClean="0">
                <a:latin typeface="Courier New" panose="02070309020205020404" pitchFamily="49" charset="0"/>
                <a:cs typeface="Courier New" panose="02070309020205020404" pitchFamily="49" charset="0"/>
              </a:rPr>
              <a:t>e:Company</a:t>
            </a:r>
            <a:r>
              <a:rPr lang="de-DE" sz="1600" b="0" dirty="0" smtClean="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33" name="TextBox 32"/>
          <p:cNvSpPr txBox="1"/>
          <p:nvPr/>
        </p:nvSpPr>
        <p:spPr>
          <a:xfrm>
            <a:off x="7140331" y="1628800"/>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4" name="TextBox 33"/>
          <p:cNvSpPr txBox="1"/>
          <p:nvPr/>
        </p:nvSpPr>
        <p:spPr>
          <a:xfrm>
            <a:off x="6798891" y="6033482"/>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Rectangle 1"/>
          <p:cNvSpPr/>
          <p:nvPr/>
        </p:nvSpPr>
        <p:spPr bwMode="auto">
          <a:xfrm>
            <a:off x="180656" y="435600"/>
            <a:ext cx="9215880" cy="2054796"/>
          </a:xfrm>
          <a:prstGeom prst="rect">
            <a:avLst/>
          </a:prstGeom>
          <a:no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73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p:bldP spid="33"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
        <p:nvSpPr>
          <p:cNvPr id="7" name="TextBox 6"/>
          <p:cNvSpPr txBox="1"/>
          <p:nvPr/>
        </p:nvSpPr>
        <p:spPr>
          <a:xfrm>
            <a:off x="180656" y="434850"/>
            <a:ext cx="9287888" cy="4290294"/>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10" name="TextBox 9"/>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Tree>
    <p:extLst>
      <p:ext uri="{BB962C8B-B14F-4D97-AF65-F5344CB8AC3E}">
        <p14:creationId xmlns:p14="http://schemas.microsoft.com/office/powerpoint/2010/main" val="15045331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Tree>
    <p:extLst>
      <p:ext uri="{BB962C8B-B14F-4D97-AF65-F5344CB8AC3E}">
        <p14:creationId xmlns:p14="http://schemas.microsoft.com/office/powerpoint/2010/main" val="2248356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Tree>
    <p:extLst>
      <p:ext uri="{BB962C8B-B14F-4D97-AF65-F5344CB8AC3E}">
        <p14:creationId xmlns:p14="http://schemas.microsoft.com/office/powerpoint/2010/main" val="3979445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What to expect</a:t>
            </a:r>
            <a:endParaRPr lang="de-DE" dirty="0"/>
          </a:p>
        </p:txBody>
      </p:sp>
      <p:sp>
        <p:nvSpPr>
          <p:cNvPr id="3" name="Content Placeholder 2"/>
          <p:cNvSpPr>
            <a:spLocks noGrp="1"/>
          </p:cNvSpPr>
          <p:nvPr>
            <p:ph idx="1"/>
          </p:nvPr>
        </p:nvSpPr>
        <p:spPr/>
        <p:txBody>
          <a:bodyPr/>
          <a:lstStyle/>
          <a:p>
            <a:r>
              <a:rPr lang="de-DE" dirty="0" smtClean="0"/>
              <a:t>Integrate graph and tree – why? how?</a:t>
            </a:r>
          </a:p>
          <a:p>
            <a:pPr marL="0" indent="0">
              <a:buNone/>
            </a:pPr>
            <a:endParaRPr lang="de-DE" dirty="0" smtClean="0"/>
          </a:p>
          <a:p>
            <a:r>
              <a:rPr lang="de-DE" dirty="0" smtClean="0"/>
              <a:t>SHACL	- new RDF schema language (W3C)</a:t>
            </a:r>
          </a:p>
          <a:p>
            <a:r>
              <a:rPr lang="de-DE" dirty="0" smtClean="0"/>
              <a:t>SHAX	- XML syntax for SHACL</a:t>
            </a:r>
          </a:p>
          <a:p>
            <a:pPr marL="0" indent="0">
              <a:buNone/>
            </a:pPr>
            <a:endParaRPr lang="de-DE" dirty="0" smtClean="0"/>
          </a:p>
          <a:p>
            <a:r>
              <a:rPr lang="de-DE" dirty="0" smtClean="0"/>
              <a:t>SHAX 	= abstract modeling language</a:t>
            </a:r>
          </a:p>
          <a:p>
            <a:pPr marL="0" indent="0">
              <a:buNone/>
            </a:pPr>
            <a:r>
              <a:rPr lang="de-DE" dirty="0"/>
              <a:t>	</a:t>
            </a:r>
            <a:r>
              <a:rPr lang="de-DE" dirty="0" smtClean="0"/>
              <a:t>	= describing RDF, XML, JSON, ...</a:t>
            </a:r>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Tree>
    <p:extLst>
      <p:ext uri="{BB962C8B-B14F-4D97-AF65-F5344CB8AC3E}">
        <p14:creationId xmlns:p14="http://schemas.microsoft.com/office/powerpoint/2010/main" val="1185092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TextBox 29"/>
          <p:cNvSpPr txBox="1"/>
          <p:nvPr/>
        </p:nvSpPr>
        <p:spPr>
          <a:xfrm>
            <a:off x="179512" y="435601"/>
            <a:ext cx="9289032" cy="6496267"/>
          </a:xfrm>
          <a:prstGeom prst="rect">
            <a:avLst/>
          </a:prstGeom>
          <a:noFill/>
          <a:ln>
            <a:solidFill>
              <a:srgbClr val="0070C0"/>
            </a:solidFill>
          </a:ln>
        </p:spPr>
        <p:txBody>
          <a:bodyPr wrap="square" tIns="46800" bIns="46800" rtlCol="0" anchor="t" anchorCtr="0">
            <a:sp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smtClean="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="e:Person"&gt;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smtClean="0">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i="1" dirty="0" smtClean="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="e:Company"&gt;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smtClean="0">
                <a:latin typeface="Courier New" panose="02070309020205020404" pitchFamily="49" charset="0"/>
                <a:cs typeface="Courier New" panose="02070309020205020404" pitchFamily="49" charset="0"/>
              </a:rPr>
              <a:t>shax:dataType</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base</a:t>
            </a:r>
            <a:r>
              <a:rPr lang="de-DE" sz="1600" b="0" dirty="0">
                <a:latin typeface="Courier New" panose="02070309020205020404" pitchFamily="49" charset="0"/>
                <a:cs typeface="Courier New" panose="02070309020205020404" pitchFamily="49" charset="0"/>
              </a:rPr>
              <a:t>="xsd:string" </a:t>
            </a:r>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pattern</a:t>
            </a:r>
            <a:r>
              <a:rPr lang="de-DE" sz="1600" b="0" dirty="0">
                <a:latin typeface="Courier New" panose="02070309020205020404" pitchFamily="49" charset="0"/>
                <a:cs typeface="Courier New" panose="02070309020205020404" pitchFamily="49" charset="0"/>
              </a:rPr>
              <a:t>="^\\d{3}-\\d{2}-\\d{4</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TextBox 6"/>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Tree>
    <p:extLst>
      <p:ext uri="{BB962C8B-B14F-4D97-AF65-F5344CB8AC3E}">
        <p14:creationId xmlns:p14="http://schemas.microsoft.com/office/powerpoint/2010/main" val="1011491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9" name="TextBox 8"/>
          <p:cNvSpPr txBox="1"/>
          <p:nvPr/>
        </p:nvSpPr>
        <p:spPr>
          <a:xfrm>
            <a:off x="7020272" y="5097378"/>
            <a:ext cx="2092239" cy="707886"/>
          </a:xfrm>
          <a:prstGeom prst="rect">
            <a:avLst/>
          </a:prstGeom>
          <a:noFill/>
        </p:spPr>
        <p:txBody>
          <a:bodyPr wrap="none" rtlCol="0">
            <a:spAutoFit/>
          </a:bodyPr>
          <a:lstStyle/>
          <a:p>
            <a:r>
              <a:rPr lang="de-DE" sz="4000" dirty="0" smtClean="0">
                <a:solidFill>
                  <a:schemeClr val="bg1">
                    <a:lumMod val="50000"/>
                  </a:schemeClr>
                </a:solidFill>
              </a:rPr>
              <a:t> SHACL</a:t>
            </a:r>
            <a:endParaRPr lang="de-DE" sz="4000" dirty="0">
              <a:solidFill>
                <a:schemeClr val="bg1">
                  <a:lumMod val="50000"/>
                </a:schemeClr>
              </a:solidFill>
            </a:endParaRPr>
          </a:p>
        </p:txBody>
      </p:sp>
    </p:spTree>
    <p:extLst>
      <p:ext uri="{BB962C8B-B14F-4D97-AF65-F5344CB8AC3E}">
        <p14:creationId xmlns:p14="http://schemas.microsoft.com/office/powerpoint/2010/main" val="705150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 summary</a:t>
            </a:r>
            <a:endParaRPr lang="de-DE" dirty="0"/>
          </a:p>
        </p:txBody>
      </p:sp>
      <p:sp>
        <p:nvSpPr>
          <p:cNvPr id="3" name="Content Placeholder 2"/>
          <p:cNvSpPr>
            <a:spLocks noGrp="1"/>
          </p:cNvSpPr>
          <p:nvPr>
            <p:ph idx="1"/>
          </p:nvPr>
        </p:nvSpPr>
        <p:spPr/>
        <p:txBody>
          <a:bodyPr/>
          <a:lstStyle/>
          <a:p>
            <a:r>
              <a:rPr lang="de-DE" dirty="0" smtClean="0"/>
              <a:t>Building blocks</a:t>
            </a:r>
          </a:p>
          <a:p>
            <a:pPr lvl="1"/>
            <a:r>
              <a:rPr lang="de-DE" dirty="0" smtClean="0"/>
              <a:t>objectType		   </a:t>
            </a:r>
            <a:r>
              <a:rPr lang="de-DE" dirty="0" smtClean="0">
                <a:solidFill>
                  <a:schemeClr val="bg1">
                    <a:lumMod val="50000"/>
                  </a:schemeClr>
                </a:solidFill>
              </a:rPr>
              <a:t>~	xs:complexType</a:t>
            </a:r>
          </a:p>
          <a:p>
            <a:pPr lvl="1"/>
            <a:r>
              <a:rPr lang="de-DE" dirty="0" smtClean="0"/>
              <a:t>dataType		   </a:t>
            </a:r>
            <a:r>
              <a:rPr lang="de-DE" dirty="0" smtClean="0">
                <a:solidFill>
                  <a:schemeClr val="bg1">
                    <a:lumMod val="50000"/>
                  </a:schemeClr>
                </a:solidFill>
              </a:rPr>
              <a:t>~	xs:simpleType</a:t>
            </a:r>
          </a:p>
          <a:p>
            <a:pPr lvl="1"/>
            <a:r>
              <a:rPr lang="de-DE" dirty="0" smtClean="0"/>
              <a:t>property		   </a:t>
            </a:r>
            <a:r>
              <a:rPr lang="de-DE" dirty="0" smtClean="0">
                <a:solidFill>
                  <a:schemeClr val="bg1">
                    <a:lumMod val="50000"/>
                  </a:schemeClr>
                </a:solidFill>
              </a:rPr>
              <a:t>~ 	xs:element (top-level)</a:t>
            </a:r>
          </a:p>
          <a:p>
            <a:pPr lvl="1"/>
            <a:r>
              <a:rPr lang="de-DE" dirty="0" smtClean="0"/>
              <a:t>import			   </a:t>
            </a:r>
            <a:r>
              <a:rPr lang="de-DE" dirty="0" smtClean="0">
                <a:solidFill>
                  <a:schemeClr val="bg1">
                    <a:lumMod val="50000"/>
                  </a:schemeClr>
                </a:solidFill>
              </a:rPr>
              <a:t>~	xs:import, xs:include</a:t>
            </a:r>
          </a:p>
          <a:p>
            <a:r>
              <a:rPr lang="de-DE" dirty="0" smtClean="0"/>
              <a:t>Advanced features	</a:t>
            </a:r>
          </a:p>
          <a:p>
            <a:pPr lvl="1"/>
            <a:r>
              <a:rPr lang="de-DE" dirty="0" smtClean="0"/>
              <a:t>Union types		  </a:t>
            </a:r>
            <a:r>
              <a:rPr lang="de-DE" i="1" dirty="0" smtClean="0">
                <a:solidFill>
                  <a:schemeClr val="bg1">
                    <a:lumMod val="50000"/>
                  </a:schemeClr>
                </a:solidFill>
              </a:rPr>
              <a:t> ~  	</a:t>
            </a:r>
            <a:r>
              <a:rPr lang="de-DE" dirty="0" smtClean="0">
                <a:solidFill>
                  <a:schemeClr val="bg1">
                    <a:lumMod val="50000"/>
                  </a:schemeClr>
                </a:solidFill>
              </a:rPr>
              <a:t>xs:union</a:t>
            </a:r>
          </a:p>
          <a:p>
            <a:pPr lvl="1"/>
            <a:r>
              <a:rPr lang="de-DE" dirty="0" smtClean="0"/>
              <a:t>Type extension	   </a:t>
            </a:r>
            <a:r>
              <a:rPr lang="de-DE" dirty="0" smtClean="0">
                <a:solidFill>
                  <a:schemeClr val="bg1">
                    <a:lumMod val="50000"/>
                  </a:schemeClr>
                </a:solidFill>
              </a:rPr>
              <a:t>~	xs:extension</a:t>
            </a:r>
          </a:p>
          <a:p>
            <a:pPr lvl="1"/>
            <a:r>
              <a:rPr lang="de-DE" dirty="0" smtClean="0"/>
              <a:t>Substitution groups	   </a:t>
            </a:r>
            <a:r>
              <a:rPr lang="de-DE" dirty="0" smtClean="0">
                <a:solidFill>
                  <a:schemeClr val="bg1">
                    <a:lumMod val="50000"/>
                  </a:schemeClr>
                </a:solidFill>
              </a:rPr>
              <a:t>~	@substitutionGroup</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
        <p:nvSpPr>
          <p:cNvPr id="7" name="TextBox 6"/>
          <p:cNvSpPr txBox="1"/>
          <p:nvPr/>
        </p:nvSpPr>
        <p:spPr>
          <a:xfrm>
            <a:off x="5004048" y="1383159"/>
            <a:ext cx="2308645" cy="461665"/>
          </a:xfrm>
          <a:prstGeom prst="rect">
            <a:avLst/>
          </a:prstGeom>
          <a:noFill/>
        </p:spPr>
        <p:txBody>
          <a:bodyPr wrap="none" rtlCol="0">
            <a:spAutoFit/>
          </a:bodyPr>
          <a:lstStyle/>
          <a:p>
            <a:r>
              <a:rPr lang="de-DE" sz="2400" b="0" i="1" dirty="0" smtClean="0">
                <a:solidFill>
                  <a:schemeClr val="bg1">
                    <a:lumMod val="50000"/>
                  </a:schemeClr>
                </a:solidFill>
              </a:rPr>
              <a:t>XSD equivalent</a:t>
            </a:r>
            <a:endParaRPr lang="de-DE" sz="2400" b="0" i="1" dirty="0">
              <a:solidFill>
                <a:schemeClr val="bg1">
                  <a:lumMod val="50000"/>
                </a:schemeClr>
              </a:solidFill>
            </a:endParaRPr>
          </a:p>
        </p:txBody>
      </p:sp>
    </p:spTree>
    <p:extLst>
      <p:ext uri="{BB962C8B-B14F-4D97-AF65-F5344CB8AC3E}">
        <p14:creationId xmlns:p14="http://schemas.microsoft.com/office/powerpoint/2010/main" val="8277805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
        <p:nvSpPr>
          <p:cNvPr id="8" name="TextBox 7"/>
          <p:cNvSpPr txBox="1"/>
          <p:nvPr/>
        </p:nvSpPr>
        <p:spPr>
          <a:xfrm>
            <a:off x="3543200" y="1916832"/>
            <a:ext cx="1368152" cy="461665"/>
          </a:xfrm>
          <a:prstGeom prst="rect">
            <a:avLst/>
          </a:prstGeom>
          <a:noFill/>
        </p:spPr>
        <p:txBody>
          <a:bodyPr wrap="square" rtlCol="0">
            <a:spAutoFit/>
          </a:bodyPr>
          <a:lstStyle/>
          <a:p>
            <a:r>
              <a:rPr lang="de-DE" sz="2400" dirty="0" smtClean="0">
                <a:solidFill>
                  <a:srgbClr val="0070C0"/>
                </a:solidFill>
              </a:rPr>
              <a:t>SHACL</a:t>
            </a:r>
            <a:endParaRPr lang="de-DE" sz="2400" dirty="0">
              <a:solidFill>
                <a:srgbClr val="0070C0"/>
              </a:solidFill>
            </a:endParaRPr>
          </a:p>
        </p:txBody>
      </p:sp>
      <p:sp>
        <p:nvSpPr>
          <p:cNvPr id="10" name="TextBox 9"/>
          <p:cNvSpPr txBox="1"/>
          <p:nvPr/>
        </p:nvSpPr>
        <p:spPr>
          <a:xfrm>
            <a:off x="3543200" y="3315012"/>
            <a:ext cx="1368152" cy="461665"/>
          </a:xfrm>
          <a:prstGeom prst="rect">
            <a:avLst/>
          </a:prstGeom>
          <a:noFill/>
        </p:spPr>
        <p:txBody>
          <a:bodyPr wrap="square" rtlCol="0">
            <a:spAutoFit/>
          </a:bodyPr>
          <a:lstStyle/>
          <a:p>
            <a:r>
              <a:rPr lang="de-DE" sz="2400" dirty="0" smtClean="0">
                <a:solidFill>
                  <a:srgbClr val="0070C0"/>
                </a:solidFill>
              </a:rPr>
              <a:t>  XSD</a:t>
            </a:r>
            <a:endParaRPr lang="de-DE" sz="2400" dirty="0">
              <a:solidFill>
                <a:srgbClr val="0070C0"/>
              </a:solidFill>
            </a:endParaRPr>
          </a:p>
        </p:txBody>
      </p:sp>
      <p:sp>
        <p:nvSpPr>
          <p:cNvPr id="11" name="TextBox 10"/>
          <p:cNvSpPr txBox="1"/>
          <p:nvPr/>
        </p:nvSpPr>
        <p:spPr>
          <a:xfrm>
            <a:off x="3543200" y="4713192"/>
            <a:ext cx="2232248" cy="461665"/>
          </a:xfrm>
          <a:prstGeom prst="rect">
            <a:avLst/>
          </a:prstGeom>
          <a:noFill/>
        </p:spPr>
        <p:txBody>
          <a:bodyPr wrap="square" rtlCol="0">
            <a:spAutoFit/>
          </a:bodyPr>
          <a:lstStyle/>
          <a:p>
            <a:r>
              <a:rPr lang="de-DE" sz="2400" dirty="0" smtClean="0">
                <a:solidFill>
                  <a:srgbClr val="0070C0"/>
                </a:solidFill>
              </a:rPr>
              <a:t> JSON</a:t>
            </a:r>
            <a:endParaRPr lang="de-DE" sz="2400" dirty="0">
              <a:solidFill>
                <a:srgbClr val="0070C0"/>
              </a:solidFill>
            </a:endParaRPr>
          </a:p>
        </p:txBody>
      </p:sp>
      <p:sp>
        <p:nvSpPr>
          <p:cNvPr id="12" name="TextBox 11"/>
          <p:cNvSpPr txBox="1"/>
          <p:nvPr/>
        </p:nvSpPr>
        <p:spPr>
          <a:xfrm>
            <a:off x="7153944" y="1916832"/>
            <a:ext cx="1368152" cy="461665"/>
          </a:xfrm>
          <a:prstGeom prst="rect">
            <a:avLst/>
          </a:prstGeom>
          <a:noFill/>
        </p:spPr>
        <p:txBody>
          <a:bodyPr wrap="square" rtlCol="0">
            <a:spAutoFit/>
          </a:bodyPr>
          <a:lstStyle/>
          <a:p>
            <a:r>
              <a:rPr lang="de-DE" sz="2400" dirty="0" smtClean="0">
                <a:solidFill>
                  <a:schemeClr val="bg1">
                    <a:lumMod val="50000"/>
                  </a:schemeClr>
                </a:solidFill>
              </a:rPr>
              <a:t>RDF</a:t>
            </a:r>
            <a:endParaRPr lang="de-DE" sz="2400" dirty="0">
              <a:solidFill>
                <a:schemeClr val="bg1">
                  <a:lumMod val="50000"/>
                </a:schemeClr>
              </a:solidFill>
            </a:endParaRPr>
          </a:p>
        </p:txBody>
      </p:sp>
      <p:sp>
        <p:nvSpPr>
          <p:cNvPr id="13" name="TextBox 12"/>
          <p:cNvSpPr txBox="1"/>
          <p:nvPr/>
        </p:nvSpPr>
        <p:spPr>
          <a:xfrm>
            <a:off x="7153944" y="3284984"/>
            <a:ext cx="1368152" cy="461665"/>
          </a:xfrm>
          <a:prstGeom prst="rect">
            <a:avLst/>
          </a:prstGeom>
          <a:noFill/>
        </p:spPr>
        <p:txBody>
          <a:bodyPr wrap="square" rtlCol="0">
            <a:spAutoFit/>
          </a:bodyPr>
          <a:lstStyle/>
          <a:p>
            <a:r>
              <a:rPr lang="de-DE" sz="2400" dirty="0" smtClean="0">
                <a:solidFill>
                  <a:schemeClr val="bg1">
                    <a:lumMod val="50000"/>
                  </a:schemeClr>
                </a:solidFill>
              </a:rPr>
              <a:t>XML</a:t>
            </a:r>
            <a:endParaRPr lang="de-DE" sz="2400" dirty="0">
              <a:solidFill>
                <a:schemeClr val="bg1">
                  <a:lumMod val="50000"/>
                </a:schemeClr>
              </a:solidFill>
            </a:endParaRPr>
          </a:p>
        </p:txBody>
      </p:sp>
      <p:sp>
        <p:nvSpPr>
          <p:cNvPr id="14" name="TextBox 13"/>
          <p:cNvSpPr txBox="1"/>
          <p:nvPr/>
        </p:nvSpPr>
        <p:spPr>
          <a:xfrm>
            <a:off x="7153944" y="4725144"/>
            <a:ext cx="1368152" cy="461665"/>
          </a:xfrm>
          <a:prstGeom prst="rect">
            <a:avLst/>
          </a:prstGeom>
          <a:noFill/>
        </p:spPr>
        <p:txBody>
          <a:bodyPr wrap="square" rtlCol="0">
            <a:spAutoFit/>
          </a:bodyPr>
          <a:lstStyle/>
          <a:p>
            <a:r>
              <a:rPr lang="de-DE" sz="2400" dirty="0" smtClean="0">
                <a:solidFill>
                  <a:schemeClr val="bg1">
                    <a:lumMod val="50000"/>
                  </a:schemeClr>
                </a:solidFill>
              </a:rPr>
              <a:t>JSON</a:t>
            </a:r>
            <a:endParaRPr lang="de-DE" sz="2400" dirty="0">
              <a:solidFill>
                <a:schemeClr val="bg1">
                  <a:lumMod val="50000"/>
                </a:schemeClr>
              </a:solidFill>
            </a:endParaRPr>
          </a:p>
        </p:txBody>
      </p:sp>
      <p:sp>
        <p:nvSpPr>
          <p:cNvPr id="17" name="Up-Down Arrow 16"/>
          <p:cNvSpPr/>
          <p:nvPr/>
        </p:nvSpPr>
        <p:spPr bwMode="auto">
          <a:xfrm>
            <a:off x="7431632" y="3815166"/>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ight Arrow 18"/>
          <p:cNvSpPr/>
          <p:nvPr/>
        </p:nvSpPr>
        <p:spPr bwMode="auto">
          <a:xfrm>
            <a:off x="5284455" y="4838284"/>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3314476" y="4959235"/>
            <a:ext cx="2232248" cy="461665"/>
          </a:xfrm>
          <a:prstGeom prst="rect">
            <a:avLst/>
          </a:prstGeom>
          <a:noFill/>
        </p:spPr>
        <p:txBody>
          <a:bodyPr wrap="square" rtlCol="0">
            <a:spAutoFit/>
          </a:bodyPr>
          <a:lstStyle/>
          <a:p>
            <a:r>
              <a:rPr lang="de-DE" sz="2400" dirty="0" smtClean="0">
                <a:solidFill>
                  <a:srgbClr val="0070C0"/>
                </a:solidFill>
              </a:rPr>
              <a:t>  Schema</a:t>
            </a:r>
            <a:endParaRPr lang="de-DE" sz="2400" dirty="0">
              <a:solidFill>
                <a:srgbClr val="0070C0"/>
              </a:solidFill>
            </a:endParaRPr>
          </a:p>
        </p:txBody>
      </p:sp>
      <p:sp>
        <p:nvSpPr>
          <p:cNvPr id="23" name="Up-Down Arrow 22"/>
          <p:cNvSpPr/>
          <p:nvPr/>
        </p:nvSpPr>
        <p:spPr bwMode="auto">
          <a:xfrm>
            <a:off x="7431632" y="240811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ight Arrow 23"/>
          <p:cNvSpPr/>
          <p:nvPr/>
        </p:nvSpPr>
        <p:spPr bwMode="auto">
          <a:xfrm>
            <a:off x="5284455" y="3415789"/>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5271392" y="2041267"/>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Up-Down Arrow 25"/>
          <p:cNvSpPr/>
          <p:nvPr/>
        </p:nvSpPr>
        <p:spPr bwMode="auto">
          <a:xfrm>
            <a:off x="4036672" y="2420888"/>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7" name="Up-Down Arrow 26"/>
          <p:cNvSpPr/>
          <p:nvPr/>
        </p:nvSpPr>
        <p:spPr bwMode="auto">
          <a:xfrm>
            <a:off x="4036672" y="384827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8" name="Right Arrow 27"/>
          <p:cNvSpPr/>
          <p:nvPr/>
        </p:nvSpPr>
        <p:spPr bwMode="auto">
          <a:xfrm rot="19425893">
            <a:off x="1891543" y="2716088"/>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ight Arrow 28"/>
          <p:cNvSpPr/>
          <p:nvPr/>
        </p:nvSpPr>
        <p:spPr bwMode="auto">
          <a:xfrm rot="2174107" flipV="1">
            <a:off x="1934741" y="4136812"/>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ight Arrow 29"/>
          <p:cNvSpPr/>
          <p:nvPr/>
        </p:nvSpPr>
        <p:spPr bwMode="auto">
          <a:xfrm>
            <a:off x="2073371" y="3335784"/>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ight Arrow 30"/>
          <p:cNvSpPr/>
          <p:nvPr/>
        </p:nvSpPr>
        <p:spPr bwMode="auto">
          <a:xfrm flipH="1">
            <a:off x="2069132" y="3501008"/>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Right Arrow 31"/>
          <p:cNvSpPr/>
          <p:nvPr/>
        </p:nvSpPr>
        <p:spPr bwMode="auto">
          <a:xfrm>
            <a:off x="590872" y="4648944"/>
            <a:ext cx="1800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ight Arrow 32"/>
          <p:cNvSpPr/>
          <p:nvPr/>
        </p:nvSpPr>
        <p:spPr bwMode="auto">
          <a:xfrm>
            <a:off x="590871" y="5229200"/>
            <a:ext cx="1800000"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TextBox 33"/>
          <p:cNvSpPr txBox="1"/>
          <p:nvPr/>
        </p:nvSpPr>
        <p:spPr>
          <a:xfrm>
            <a:off x="499472" y="4365104"/>
            <a:ext cx="1826141" cy="369332"/>
          </a:xfrm>
          <a:prstGeom prst="rect">
            <a:avLst/>
          </a:prstGeom>
          <a:noFill/>
        </p:spPr>
        <p:txBody>
          <a:bodyPr wrap="none" rtlCol="0">
            <a:spAutoFit/>
          </a:bodyPr>
          <a:lstStyle/>
          <a:p>
            <a:r>
              <a:rPr lang="de-DE" dirty="0" smtClean="0">
                <a:solidFill>
                  <a:srgbClr val="C00000"/>
                </a:solidFill>
              </a:rPr>
              <a:t> translates into</a:t>
            </a:r>
            <a:endParaRPr lang="de-DE" dirty="0">
              <a:solidFill>
                <a:srgbClr val="C00000"/>
              </a:solidFill>
            </a:endParaRPr>
          </a:p>
        </p:txBody>
      </p:sp>
      <p:sp>
        <p:nvSpPr>
          <p:cNvPr id="35" name="TextBox 34"/>
          <p:cNvSpPr txBox="1"/>
          <p:nvPr/>
        </p:nvSpPr>
        <p:spPr>
          <a:xfrm>
            <a:off x="518864" y="4941168"/>
            <a:ext cx="1608133" cy="369332"/>
          </a:xfrm>
          <a:prstGeom prst="rect">
            <a:avLst/>
          </a:prstGeom>
          <a:noFill/>
        </p:spPr>
        <p:txBody>
          <a:bodyPr wrap="none" rtlCol="0">
            <a:spAutoFit/>
          </a:bodyPr>
          <a:lstStyle/>
          <a:p>
            <a:r>
              <a:rPr lang="de-DE" dirty="0" smtClean="0">
                <a:solidFill>
                  <a:srgbClr val="0070C0"/>
                </a:solidFill>
              </a:rPr>
              <a:t>    constrains</a:t>
            </a:r>
            <a:endParaRPr lang="de-DE" dirty="0">
              <a:solidFill>
                <a:srgbClr val="0070C0"/>
              </a:solidFill>
            </a:endParaRPr>
          </a:p>
        </p:txBody>
      </p:sp>
      <p:sp>
        <p:nvSpPr>
          <p:cNvPr id="36" name="Right Arrow 35"/>
          <p:cNvSpPr/>
          <p:nvPr/>
        </p:nvSpPr>
        <p:spPr bwMode="auto">
          <a:xfrm>
            <a:off x="590871" y="5805264"/>
            <a:ext cx="1800000" cy="180000"/>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7" name="TextBox 36"/>
          <p:cNvSpPr txBox="1"/>
          <p:nvPr/>
        </p:nvSpPr>
        <p:spPr>
          <a:xfrm>
            <a:off x="518864" y="5517232"/>
            <a:ext cx="1837362" cy="369332"/>
          </a:xfrm>
          <a:prstGeom prst="rect">
            <a:avLst/>
          </a:prstGeom>
          <a:noFill/>
        </p:spPr>
        <p:txBody>
          <a:bodyPr wrap="none" rtlCol="0">
            <a:spAutoFit/>
          </a:bodyPr>
          <a:lstStyle/>
          <a:p>
            <a:r>
              <a:rPr lang="de-DE" dirty="0" smtClean="0">
                <a:solidFill>
                  <a:srgbClr val="006600"/>
                </a:solidFill>
              </a:rPr>
              <a:t>≈  is equivalent</a:t>
            </a:r>
            <a:endParaRPr lang="de-DE" dirty="0">
              <a:solidFill>
                <a:srgbClr val="006600"/>
              </a:solidFill>
            </a:endParaRPr>
          </a:p>
        </p:txBody>
      </p:sp>
      <p:sp>
        <p:nvSpPr>
          <p:cNvPr id="39" name="Title 1"/>
          <p:cNvSpPr>
            <a:spLocks noGrp="1"/>
          </p:cNvSpPr>
          <p:nvPr>
            <p:ph type="title"/>
          </p:nvPr>
        </p:nvSpPr>
        <p:spPr>
          <a:xfrm>
            <a:off x="457200" y="122238"/>
            <a:ext cx="7543800" cy="1295400"/>
          </a:xfrm>
        </p:spPr>
        <p:txBody>
          <a:bodyPr/>
          <a:lstStyle/>
          <a:p>
            <a:r>
              <a:rPr lang="de-DE" dirty="0" smtClean="0"/>
              <a:t>SHAX is an </a:t>
            </a:r>
            <a:r>
              <a:rPr lang="de-DE" i="1" dirty="0" smtClean="0">
                <a:solidFill>
                  <a:schemeClr val="bg1">
                    <a:lumMod val="50000"/>
                  </a:schemeClr>
                </a:solidFill>
              </a:rPr>
              <a:t>abstract</a:t>
            </a:r>
            <a:r>
              <a:rPr lang="de-DE" dirty="0" smtClean="0"/>
              <a:t> language</a:t>
            </a:r>
            <a:endParaRPr lang="de-DE" dirty="0"/>
          </a:p>
        </p:txBody>
      </p:sp>
      <p:sp>
        <p:nvSpPr>
          <p:cNvPr id="40" name="Oval 39"/>
          <p:cNvSpPr/>
          <p:nvPr/>
        </p:nvSpPr>
        <p:spPr bwMode="auto">
          <a:xfrm>
            <a:off x="485424" y="3185157"/>
            <a:ext cx="1486300" cy="629283"/>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SHAX</a:t>
            </a:r>
          </a:p>
        </p:txBody>
      </p:sp>
    </p:spTree>
    <p:extLst>
      <p:ext uri="{BB962C8B-B14F-4D97-AF65-F5344CB8AC3E}">
        <p14:creationId xmlns:p14="http://schemas.microsoft.com/office/powerpoint/2010/main" val="44037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7" grpId="0" animBg="1"/>
      <p:bldP spid="19" grpId="0" animBg="1"/>
      <p:bldP spid="22" grpId="0"/>
      <p:bldP spid="23" grpId="0" animBg="1"/>
      <p:bldP spid="24" grpId="0" animBg="1"/>
      <p:bldP spid="26" grpId="0" animBg="1"/>
      <p:bldP spid="27" grpId="0" animBg="1"/>
      <p:bldP spid="29" grpId="0" animBg="1"/>
      <p:bldP spid="30"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51520" y="462234"/>
            <a:ext cx="9287888" cy="642315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b="0" i="1" dirty="0" smtClean="0">
                <a:solidFill>
                  <a:srgbClr val="006600"/>
                </a:solidFill>
                <a:latin typeface="Courier New" panose="02070309020205020404" pitchFamily="49" charset="0"/>
                <a:cs typeface="Courier New" panose="02070309020205020404" pitchFamily="49" charset="0"/>
              </a:rPr>
              <a:t>card</a:t>
            </a:r>
            <a:r>
              <a:rPr lang="de-DE" sz="1600" b="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b="0" i="1" dirty="0">
                <a:solidFill>
                  <a:srgbClr val="006600"/>
                </a:solidFill>
                <a:latin typeface="Courier New" panose="02070309020205020404" pitchFamily="49" charset="0"/>
                <a:cs typeface="Courier New" panose="02070309020205020404" pitchFamily="49" charset="0"/>
              </a:rPr>
              <a:t>card</a:t>
            </a:r>
            <a:r>
              <a:rPr lang="de-DE" sz="1600" b="0" i="1" dirty="0" smtClean="0">
                <a:solidFill>
                  <a:srgbClr val="006600"/>
                </a:solidFill>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2" name="TextBox 1"/>
          <p:cNvSpPr txBox="1"/>
          <p:nvPr/>
        </p:nvSpPr>
        <p:spPr>
          <a:xfrm>
            <a:off x="7308304" y="6165304"/>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Tree>
    <p:extLst>
      <p:ext uri="{BB962C8B-B14F-4D97-AF65-F5344CB8AC3E}">
        <p14:creationId xmlns:p14="http://schemas.microsoft.com/office/powerpoint/2010/main" val="2008053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000" y="460800"/>
            <a:ext cx="8024954" cy="6617196"/>
          </a:xfrm>
          <a:prstGeom prst="rect">
            <a:avLst/>
          </a:prstGeom>
          <a:noFill/>
        </p:spPr>
        <p:txBody>
          <a:bodyPr wrap="none" rtlCol="0">
            <a:noAutofit/>
          </a:bodyPr>
          <a:lstStyle/>
          <a:p>
            <a:r>
              <a:rPr lang="de-DE" sz="1400" b="0" dirty="0">
                <a:latin typeface="Courier New" panose="02070309020205020404" pitchFamily="49" charset="0"/>
                <a:cs typeface="Courier New" panose="02070309020205020404" pitchFamily="49" charset="0"/>
              </a:rPr>
              <a:t>&lt;</a:t>
            </a:r>
            <a:r>
              <a:rPr lang="de-DE" sz="1400" b="0" u="sng" dirty="0">
                <a:latin typeface="Courier New" panose="02070309020205020404" pitchFamily="49" charset="0"/>
                <a:cs typeface="Courier New" panose="02070309020205020404" pitchFamily="49" charset="0"/>
              </a:rPr>
              <a:t>xs:schema</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xmlns:a</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xmlns:xs</a:t>
            </a:r>
            <a:r>
              <a:rPr lang="de-DE" sz="1400" b="0" dirty="0">
                <a:latin typeface="Courier New" panose="02070309020205020404" pitchFamily="49" charset="0"/>
                <a:cs typeface="Courier New" panose="02070309020205020404" pitchFamily="49" charset="0"/>
              </a:rPr>
              <a:t>="http://www.w3.org/2001/XMLSchema"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targetNamespace</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elementFormDefault</a:t>
            </a:r>
            <a:r>
              <a:rPr lang="de-DE" sz="1400" b="0" dirty="0">
                <a:latin typeface="Courier New" panose="02070309020205020404" pitchFamily="49" charset="0"/>
                <a:cs typeface="Courier New" panose="02070309020205020404" pitchFamily="49" charset="0"/>
              </a:rPr>
              <a:t>="qualified"&gt;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PersonShape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a:SsnShape</a:t>
            </a:r>
            <a:r>
              <a:rPr lang="de-DE" sz="1400" b="0" dirty="0" smtClean="0">
                <a:latin typeface="Courier New" panose="02070309020205020404" pitchFamily="49" charset="0"/>
                <a:cs typeface="Courier New" panose="02070309020205020404" pitchFamily="49" charset="0"/>
              </a:rPr>
              <a:t>"</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a:t>
            </a:r>
            <a:r>
              <a:rPr lang="de-DE" sz="1400" b="0" dirty="0" smtClean="0">
                <a:latin typeface="Courier New" panose="02070309020205020404" pitchFamily="49" charset="0"/>
                <a:cs typeface="Courier New" panose="02070309020205020404" pitchFamily="49" charset="0"/>
              </a:rPr>
              <a:t>/&gt;</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a:CompanyShape</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 </a:t>
            </a:r>
            <a:endParaRPr lang="de-DE" sz="1400" dirty="0" smtClean="0">
              <a:solidFill>
                <a:srgbClr val="008000"/>
              </a:solidFill>
              <a:latin typeface="Courier New" panose="02070309020205020404" pitchFamily="49" charset="0"/>
              <a:cs typeface="Courier New" panose="02070309020205020404" pitchFamily="49" charset="0"/>
            </a:endParaRPr>
          </a:p>
          <a:p>
            <a:r>
              <a:rPr lang="de-DE" sz="1400" dirty="0">
                <a:solidFill>
                  <a:srgbClr val="008000"/>
                </a:solidFill>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                                                       maxOccurs</a:t>
            </a:r>
            <a:r>
              <a:rPr lang="de-DE" sz="1400" dirty="0">
                <a:solidFill>
                  <a:srgbClr val="008000"/>
                </a:solidFill>
                <a:latin typeface="Courier New" panose="02070309020205020404" pitchFamily="49" charset="0"/>
                <a:cs typeface="Courier New" panose="02070309020205020404" pitchFamily="49" charset="0"/>
              </a:rPr>
              <a:t>="unbounded"</a:t>
            </a: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CompanyShape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400" b="0" dirty="0">
                <a:latin typeface="Courier New" panose="02070309020205020404" pitchFamily="49" charset="0"/>
                <a:cs typeface="Courier New" panose="02070309020205020404" pitchFamily="49" charset="0"/>
              </a:rPr>
              <a:t>" type="</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xs:simpleType</a:t>
            </a:r>
            <a:r>
              <a:rPr lang="de-DE" sz="1400" b="0" dirty="0">
                <a:latin typeface="Courier New" panose="02070309020205020404" pitchFamily="49" charset="0"/>
                <a:cs typeface="Courier New" panose="02070309020205020404" pitchFamily="49" charset="0"/>
              </a:rPr>
              <a:t> name="</a:t>
            </a:r>
            <a:r>
              <a:rPr lang="de-DE" sz="1400" dirty="0">
                <a:solidFill>
                  <a:schemeClr val="accent1">
                    <a:lumMod val="50000"/>
                  </a:schemeClr>
                </a:solidFill>
                <a:latin typeface="Courier New" panose="02070309020205020404" pitchFamily="49" charset="0"/>
                <a:cs typeface="Courier New" panose="02070309020205020404" pitchFamily="49" charset="0"/>
              </a:rPr>
              <a:t>SsnShape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 base="xs:string"&gt;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&lt;xs:pattern value="\\d{3}-\\d{2}-\\d{4}"/&gt;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&lt;/xs:simpleType&gt;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&lt;/xs:schema&gt;</a:t>
            </a:r>
          </a:p>
          <a:p>
            <a:r>
              <a:rPr lang="de-DE" dirty="0" smtClean="0"/>
              <a:t>   </a:t>
            </a:r>
            <a:endParaRPr lang="de-DE" dirty="0"/>
          </a:p>
        </p:txBody>
      </p:sp>
      <p:sp>
        <p:nvSpPr>
          <p:cNvPr id="8" name="TextBox 7"/>
          <p:cNvSpPr txBox="1"/>
          <p:nvPr/>
        </p:nvSpPr>
        <p:spPr>
          <a:xfrm>
            <a:off x="7740352" y="6165304"/>
            <a:ext cx="1237839" cy="707886"/>
          </a:xfrm>
          <a:prstGeom prst="rect">
            <a:avLst/>
          </a:prstGeom>
          <a:noFill/>
        </p:spPr>
        <p:txBody>
          <a:bodyPr wrap="none" rtlCol="0">
            <a:spAutoFit/>
          </a:bodyPr>
          <a:lstStyle/>
          <a:p>
            <a:r>
              <a:rPr lang="de-DE" sz="4000" dirty="0" smtClean="0">
                <a:solidFill>
                  <a:schemeClr val="bg1">
                    <a:lumMod val="50000"/>
                  </a:schemeClr>
                </a:solidFill>
              </a:rPr>
              <a:t>XSD</a:t>
            </a:r>
            <a:endParaRPr lang="de-DE" sz="4000" dirty="0">
              <a:solidFill>
                <a:schemeClr val="bg1">
                  <a:lumMod val="50000"/>
                </a:schemeClr>
              </a:solidFill>
            </a:endParaRPr>
          </a:p>
        </p:txBody>
      </p:sp>
    </p:spTree>
    <p:extLst>
      <p:ext uri="{BB962C8B-B14F-4D97-AF65-F5344CB8AC3E}">
        <p14:creationId xmlns:p14="http://schemas.microsoft.com/office/powerpoint/2010/main" val="3749455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1868" y="460800"/>
            <a:ext cx="4339650" cy="5878532"/>
          </a:xfrm>
          <a:prstGeom prst="rect">
            <a:avLst/>
          </a:prstGeom>
          <a:noFill/>
        </p:spPr>
        <p:txBody>
          <a:bodyPr wrap="none" rtlCol="0">
            <a:spAutoFit/>
          </a:bodyPr>
          <a:lstStyle/>
          <a:p>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"$schema":"http://json-schema.org/draft-04/schema#",</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rgbClr val="0070C0"/>
                </a:solidFill>
                <a:latin typeface="Courier New" panose="02070309020205020404" pitchFamily="49" charset="0"/>
                <a:cs typeface="Courier New" panose="02070309020205020404" pitchFamily="49" charset="0"/>
              </a:rPr>
              <a:t>Person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"type":"array",</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"maxItems":999,</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"items":{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000" dirty="0">
                <a:latin typeface="Courier New" panose="02070309020205020404" pitchFamily="49" charset="0"/>
                <a:cs typeface="Courier New" panose="02070309020205020404" pitchFamily="49" charset="0"/>
              </a:rPr>
              <a:t>"</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"companyName"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dirty="0" smtClean="0"/>
              <a:t>   </a:t>
            </a:r>
            <a:endParaRPr lang="de-DE" dirty="0"/>
          </a:p>
        </p:txBody>
      </p:sp>
      <p:sp>
        <p:nvSpPr>
          <p:cNvPr id="8" name="TextBox 7"/>
          <p:cNvSpPr txBox="1"/>
          <p:nvPr/>
        </p:nvSpPr>
        <p:spPr>
          <a:xfrm>
            <a:off x="4952360" y="460800"/>
            <a:ext cx="3724096" cy="5293757"/>
          </a:xfrm>
          <a:prstGeom prst="rect">
            <a:avLst/>
          </a:prstGeom>
          <a:noFill/>
        </p:spPr>
        <p:txBody>
          <a:bodyPr wrap="none" rtlCol="0">
            <a:spAutoFit/>
          </a:bodyPr>
          <a:lstStyle/>
          <a:p>
            <a:r>
              <a:rPr lang="de-DE" sz="1000" b="0" dirty="0" smtClean="0">
                <a:latin typeface="Courier New" panose="02070309020205020404" pitchFamily="49" charset="0"/>
                <a:cs typeface="Courier New" panose="02070309020205020404" pitchFamily="49" charset="0"/>
              </a:rPr>
              <a:t>            "</a:t>
            </a:r>
            <a:r>
              <a:rPr lang="de-DE" sz="1000" b="0" dirty="0">
                <a:latin typeface="Courier New" panose="02070309020205020404" pitchFamily="49" charset="0"/>
                <a:cs typeface="Courier New" panose="02070309020205020404" pitchFamily="49" charset="0"/>
              </a:rPr>
              <a:t>oneOf":[</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"repoEntryNumber"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"definitions":{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"pattern":"^\\\\d{3}-\\\\d{2}-\\\\d{4}$"</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a:t>
            </a:r>
          </a:p>
          <a:p>
            <a:r>
              <a:rPr lang="de-DE" b="0" dirty="0" smtClean="0"/>
              <a:t>   </a:t>
            </a:r>
            <a:endParaRPr lang="de-DE" b="0" dirty="0"/>
          </a:p>
        </p:txBody>
      </p:sp>
      <p:sp>
        <p:nvSpPr>
          <p:cNvPr id="9" name="TextBox 8"/>
          <p:cNvSpPr txBox="1"/>
          <p:nvPr/>
        </p:nvSpPr>
        <p:spPr>
          <a:xfrm>
            <a:off x="5292080" y="6165304"/>
            <a:ext cx="3690434" cy="707886"/>
          </a:xfrm>
          <a:prstGeom prst="rect">
            <a:avLst/>
          </a:prstGeom>
          <a:noFill/>
        </p:spPr>
        <p:txBody>
          <a:bodyPr wrap="none" rtlCol="0">
            <a:spAutoFit/>
          </a:bodyPr>
          <a:lstStyle/>
          <a:p>
            <a:r>
              <a:rPr lang="de-DE" sz="4000" dirty="0" smtClean="0">
                <a:solidFill>
                  <a:schemeClr val="bg1">
                    <a:lumMod val="50000"/>
                  </a:schemeClr>
                </a:solidFill>
              </a:rPr>
              <a:t>JSON Schema</a:t>
            </a:r>
            <a:endParaRPr lang="de-DE" sz="4000" dirty="0">
              <a:solidFill>
                <a:schemeClr val="bg1">
                  <a:lumMod val="50000"/>
                </a:schemeClr>
              </a:solidFill>
            </a:endParaRPr>
          </a:p>
        </p:txBody>
      </p:sp>
    </p:spTree>
    <p:extLst>
      <p:ext uri="{BB962C8B-B14F-4D97-AF65-F5344CB8AC3E}">
        <p14:creationId xmlns:p14="http://schemas.microsoft.com/office/powerpoint/2010/main" val="2499087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10" name="TextBox 9"/>
          <p:cNvSpPr txBox="1"/>
          <p:nvPr/>
        </p:nvSpPr>
        <p:spPr>
          <a:xfrm>
            <a:off x="7020272" y="6165304"/>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Tree>
    <p:extLst>
      <p:ext uri="{BB962C8B-B14F-4D97-AF65-F5344CB8AC3E}">
        <p14:creationId xmlns:p14="http://schemas.microsoft.com/office/powerpoint/2010/main" val="1237421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can be </a:t>
            </a:r>
            <a:r>
              <a:rPr lang="de-DE" i="1" dirty="0" smtClean="0"/>
              <a:t>generated ...</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3131840" y="2636912"/>
            <a:ext cx="4104456" cy="2554545"/>
          </a:xfrm>
          <a:prstGeom prst="rect">
            <a:avLst/>
          </a:prstGeom>
          <a:noFill/>
        </p:spPr>
        <p:txBody>
          <a:bodyPr wrap="square" rtlCol="0">
            <a:spAutoFit/>
          </a:bodyPr>
          <a:lstStyle/>
          <a:p>
            <a:r>
              <a:rPr lang="de-DE" sz="8000" dirty="0" smtClean="0">
                <a:solidFill>
                  <a:srgbClr val="002060"/>
                </a:solidFill>
                <a:latin typeface="+mj-lt"/>
              </a:rPr>
              <a:t>from XSD</a:t>
            </a:r>
            <a:endParaRPr lang="de-DE" sz="8000" dirty="0">
              <a:solidFill>
                <a:srgbClr val="002060"/>
              </a:solidFill>
              <a:latin typeface="+mj-lt"/>
            </a:endParaRPr>
          </a:p>
        </p:txBody>
      </p:sp>
    </p:spTree>
    <p:extLst>
      <p:ext uri="{BB962C8B-B14F-4D97-AF65-F5344CB8AC3E}">
        <p14:creationId xmlns:p14="http://schemas.microsoft.com/office/powerpoint/2010/main" val="3900589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processor</a:t>
            </a:r>
            <a:endParaRPr lang="de-DE" dirty="0"/>
          </a:p>
        </p:txBody>
      </p:sp>
      <p:sp>
        <p:nvSpPr>
          <p:cNvPr id="3" name="Content Placeholder 2"/>
          <p:cNvSpPr>
            <a:spLocks noGrp="1"/>
          </p:cNvSpPr>
          <p:nvPr>
            <p:ph idx="1"/>
          </p:nvPr>
        </p:nvSpPr>
        <p:spPr/>
        <p:txBody>
          <a:bodyPr/>
          <a:lstStyle/>
          <a:p>
            <a:r>
              <a:rPr lang="de-DE" dirty="0" smtClean="0"/>
              <a:t>SHAX		  =&gt;  		  SHACL</a:t>
            </a:r>
          </a:p>
          <a:p>
            <a:r>
              <a:rPr lang="de-DE" dirty="0" smtClean="0"/>
              <a:t>SHAX		  =&gt;		  XSD</a:t>
            </a:r>
          </a:p>
          <a:p>
            <a:r>
              <a:rPr lang="de-DE" dirty="0" smtClean="0"/>
              <a:t>SHAX		  =&gt;		  JSON Schema</a:t>
            </a:r>
          </a:p>
          <a:p>
            <a:r>
              <a:rPr lang="de-DE" dirty="0" smtClean="0"/>
              <a:t>XSD		  =&gt;		  SHAX</a:t>
            </a:r>
          </a:p>
          <a:p>
            <a:endParaRPr lang="de-DE" dirty="0"/>
          </a:p>
          <a:p>
            <a:endParaRPr lang="de-DE" dirty="0"/>
          </a:p>
        </p:txBody>
      </p:sp>
      <p:sp>
        <p:nvSpPr>
          <p:cNvPr id="7" name="TextBox 6"/>
          <p:cNvSpPr txBox="1"/>
          <p:nvPr/>
        </p:nvSpPr>
        <p:spPr>
          <a:xfrm>
            <a:off x="1187624" y="4365104"/>
            <a:ext cx="7488832" cy="738664"/>
          </a:xfrm>
          <a:prstGeom prst="rect">
            <a:avLst/>
          </a:prstGeom>
          <a:noFill/>
        </p:spPr>
        <p:txBody>
          <a:bodyPr wrap="square" rtlCol="0">
            <a:spAutoFit/>
          </a:bodyPr>
          <a:lstStyle/>
          <a:p>
            <a:r>
              <a:rPr lang="de-DE" sz="2400" dirty="0">
                <a:solidFill>
                  <a:schemeClr val="bg1">
                    <a:lumMod val="50000"/>
                  </a:schemeClr>
                </a:solidFill>
                <a:latin typeface="Courier New" panose="02070309020205020404" pitchFamily="49" charset="0"/>
                <a:cs typeface="Courier New" panose="02070309020205020404" pitchFamily="49" charset="0"/>
              </a:rPr>
              <a:t>https://github.com/hrennau/shax   </a:t>
            </a:r>
            <a:endParaRPr lang="de-DE" sz="2400" dirty="0" smtClean="0">
              <a:solidFill>
                <a:schemeClr val="bg1">
                  <a:lumMod val="50000"/>
                </a:schemeClr>
              </a:solidFill>
              <a:latin typeface="Courier New" panose="02070309020205020404" pitchFamily="49" charset="0"/>
              <a:cs typeface="Courier New" panose="02070309020205020404" pitchFamily="49" charset="0"/>
            </a:endParaRPr>
          </a:p>
          <a:p>
            <a:endParaRPr lang="de-DE" dirty="0"/>
          </a:p>
        </p:txBody>
      </p:sp>
      <p:sp>
        <p:nvSpPr>
          <p:cNvPr id="8" name="TextBox 7"/>
          <p:cNvSpPr txBox="1"/>
          <p:nvPr/>
        </p:nvSpPr>
        <p:spPr>
          <a:xfrm>
            <a:off x="323528" y="4941168"/>
            <a:ext cx="8648521" cy="2462213"/>
          </a:xfrm>
          <a:prstGeom prst="rect">
            <a:avLst/>
          </a:prstGeom>
          <a:noFill/>
        </p:spPr>
        <p:txBody>
          <a:bodyPr wrap="none" rtlCol="0">
            <a:spAutoFit/>
          </a:bodyPr>
          <a:lstStyle/>
          <a:p>
            <a:r>
              <a:rPr lang="de-DE" sz="2000" dirty="0">
                <a:latin typeface="Courier New" panose="02070309020205020404" pitchFamily="49" charset="0"/>
                <a:cs typeface="Courier New" panose="02070309020205020404" pitchFamily="49" charset="0"/>
              </a:rPr>
              <a:t>call shax "</a:t>
            </a:r>
            <a:r>
              <a:rPr lang="de-DE" sz="2000" dirty="0">
                <a:solidFill>
                  <a:srgbClr val="0070C0"/>
                </a:solidFill>
                <a:latin typeface="Courier New" panose="02070309020205020404" pitchFamily="49" charset="0"/>
                <a:cs typeface="Courier New" panose="02070309020205020404" pitchFamily="49" charset="0"/>
              </a:rPr>
              <a:t>shacl</a:t>
            </a:r>
            <a:r>
              <a:rPr lang="de-DE" sz="2000" dirty="0">
                <a:latin typeface="Courier New" panose="02070309020205020404" pitchFamily="49" charset="0"/>
                <a:cs typeface="Courier New" panose="02070309020205020404" pitchFamily="49" charset="0"/>
              </a:rPr>
              <a:t>?shax=person.shax" </a:t>
            </a:r>
            <a:r>
              <a:rPr lang="de-DE" sz="2000" dirty="0" smtClean="0">
                <a:latin typeface="Courier New" panose="02070309020205020404" pitchFamily="49" charset="0"/>
                <a:cs typeface="Courier New" panose="02070309020205020404" pitchFamily="49" charset="0"/>
              </a:rPr>
              <a:t> &gt; person.shacl.ttl</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xsd  </a:t>
            </a:r>
            <a:r>
              <a:rPr lang="de-DE" sz="2000" dirty="0" smtClean="0">
                <a:latin typeface="Courier New" panose="02070309020205020404" pitchFamily="49" charset="0"/>
                <a:cs typeface="Courier New" panose="02070309020205020404" pitchFamily="49" charset="0"/>
              </a:rPr>
              <a:t>?shax=person.shax</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&gt; person.xsd</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jsch </a:t>
            </a:r>
            <a:r>
              <a:rPr lang="de-DE" sz="2000" dirty="0" smtClean="0">
                <a:latin typeface="Courier New" panose="02070309020205020404" pitchFamily="49" charset="0"/>
                <a:cs typeface="Courier New" panose="02070309020205020404" pitchFamily="49" charset="0"/>
              </a:rPr>
              <a:t>?shax=person.shax"  &gt; person.jschema</a:t>
            </a:r>
          </a:p>
          <a:p>
            <a:r>
              <a:rPr lang="de-DE" sz="2000" dirty="0" smtClean="0">
                <a:latin typeface="Courier New" panose="02070309020205020404" pitchFamily="49" charset="0"/>
                <a:cs typeface="Courier New" panose="02070309020205020404" pitchFamily="49" charset="0"/>
              </a:rPr>
              <a:t>call </a:t>
            </a:r>
            <a:r>
              <a:rPr lang="de-DE" sz="2000" dirty="0">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?xsd=person.xsd"    &gt; person.shax</a:t>
            </a:r>
            <a:endParaRPr lang="de-DE" sz="2000" dirty="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endParaRPr lang="de-DE" dirty="0"/>
          </a:p>
          <a:p>
            <a:endParaRPr lang="de-DE" dirty="0" smtClean="0"/>
          </a:p>
          <a:p>
            <a:endParaRPr lang="de-DE" dirty="0"/>
          </a:p>
        </p:txBody>
      </p:sp>
    </p:spTree>
    <p:extLst>
      <p:ext uri="{BB962C8B-B14F-4D97-AF65-F5344CB8AC3E}">
        <p14:creationId xmlns:p14="http://schemas.microsoft.com/office/powerpoint/2010/main" val="2863783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6856"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8" name="TextBox 7"/>
          <p:cNvSpPr txBox="1"/>
          <p:nvPr/>
        </p:nvSpPr>
        <p:spPr>
          <a:xfrm>
            <a:off x="107504" y="1700808"/>
            <a:ext cx="7792518" cy="3447098"/>
          </a:xfrm>
          <a:prstGeom prst="rect">
            <a:avLst/>
          </a:prstGeom>
          <a:noFill/>
        </p:spPr>
        <p:txBody>
          <a:bodyPr wrap="none" rtlCol="0">
            <a:spAutoFit/>
          </a:bodyPr>
          <a:lstStyle/>
          <a:p>
            <a:r>
              <a:rPr lang="de-DE" sz="4000" i="1" dirty="0" smtClean="0">
                <a:solidFill>
                  <a:schemeClr val="bg1">
                    <a:lumMod val="50000"/>
                  </a:schemeClr>
                </a:solidFill>
              </a:rPr>
              <a:t>    XML	                                 RDF</a:t>
            </a:r>
          </a:p>
          <a:p>
            <a:endParaRPr lang="de-DE" dirty="0" smtClean="0"/>
          </a:p>
          <a:p>
            <a:r>
              <a:rPr lang="de-DE" sz="6000" dirty="0" smtClean="0"/>
              <a:t>              </a:t>
            </a:r>
            <a:endParaRPr lang="de-DE" sz="6000" dirty="0">
              <a:solidFill>
                <a:srgbClr val="FF0000"/>
              </a:solidFill>
            </a:endParaRPr>
          </a:p>
          <a:p>
            <a:endParaRPr lang="de-DE" sz="2000" b="0" i="1" dirty="0" smtClean="0"/>
          </a:p>
          <a:p>
            <a:endParaRPr lang="de-DE" sz="2000" b="0" i="1" dirty="0" smtClean="0"/>
          </a:p>
          <a:p>
            <a:r>
              <a:rPr lang="de-DE" sz="1000" dirty="0" smtClean="0"/>
              <a:t>       </a:t>
            </a:r>
            <a:r>
              <a:rPr lang="de-DE" sz="6000" dirty="0" smtClean="0"/>
              <a:t>             </a:t>
            </a:r>
            <a:endParaRPr lang="de-DE" sz="6000" dirty="0" smtClean="0">
              <a:solidFill>
                <a:srgbClr val="006600"/>
              </a:solidFill>
            </a:endParaRPr>
          </a:p>
        </p:txBody>
      </p:sp>
      <p:cxnSp>
        <p:nvCxnSpPr>
          <p:cNvPr id="14" name="Curved Connector 13"/>
          <p:cNvCxnSpPr/>
          <p:nvPr/>
        </p:nvCxnSpPr>
        <p:spPr bwMode="auto">
          <a:xfrm>
            <a:off x="3779912" y="3091540"/>
            <a:ext cx="1728192" cy="1512168"/>
          </a:xfrm>
          <a:prstGeom prst="curvedConnector3">
            <a:avLst/>
          </a:prstGeom>
          <a:solidFill>
            <a:schemeClr val="accent1"/>
          </a:solidFill>
          <a:ln w="101600" cap="flat" cmpd="sng" algn="ctr">
            <a:solidFill>
              <a:srgbClr val="0066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7338" y="3429000"/>
            <a:ext cx="4107215" cy="400110"/>
          </a:xfrm>
          <a:prstGeom prst="rect">
            <a:avLst/>
          </a:prstGeom>
          <a:noFill/>
        </p:spPr>
        <p:txBody>
          <a:bodyPr wrap="none" rtlCol="0">
            <a:spAutoFit/>
          </a:bodyPr>
          <a:lstStyle/>
          <a:p>
            <a:r>
              <a:rPr lang="de-DE" dirty="0" smtClean="0"/>
              <a:t>The art of addressing </a:t>
            </a:r>
            <a:r>
              <a:rPr lang="de-DE" sz="2000" dirty="0" smtClean="0"/>
              <a:t>information</a:t>
            </a:r>
            <a:endParaRPr lang="de-DE" sz="2000" dirty="0"/>
          </a:p>
        </p:txBody>
      </p:sp>
      <p:sp>
        <p:nvSpPr>
          <p:cNvPr id="19" name="TextBox 18"/>
          <p:cNvSpPr txBox="1"/>
          <p:nvPr/>
        </p:nvSpPr>
        <p:spPr>
          <a:xfrm>
            <a:off x="5004048" y="3429000"/>
            <a:ext cx="2578206" cy="400110"/>
          </a:xfrm>
          <a:prstGeom prst="rect">
            <a:avLst/>
          </a:prstGeom>
          <a:noFill/>
        </p:spPr>
        <p:txBody>
          <a:bodyPr wrap="none" rtlCol="0">
            <a:spAutoFit/>
          </a:bodyPr>
          <a:lstStyle/>
          <a:p>
            <a:r>
              <a:rPr lang="de-DE" sz="2000" b="0" i="1" dirty="0" smtClean="0"/>
              <a:t>A graph is a labyrinth</a:t>
            </a:r>
            <a:endParaRPr lang="de-DE" sz="2000" b="0" i="1" dirty="0"/>
          </a:p>
        </p:txBody>
      </p:sp>
      <p:sp>
        <p:nvSpPr>
          <p:cNvPr id="20" name="TextBox 19"/>
          <p:cNvSpPr txBox="1"/>
          <p:nvPr/>
        </p:nvSpPr>
        <p:spPr>
          <a:xfrm>
            <a:off x="1187624" y="4916454"/>
            <a:ext cx="2989921" cy="400110"/>
          </a:xfrm>
          <a:prstGeom prst="rect">
            <a:avLst/>
          </a:prstGeom>
          <a:noFill/>
        </p:spPr>
        <p:txBody>
          <a:bodyPr wrap="none" rtlCol="0">
            <a:spAutoFit/>
          </a:bodyPr>
          <a:lstStyle/>
          <a:p>
            <a:r>
              <a:rPr lang="de-DE" sz="2000" b="0" i="1" dirty="0" smtClean="0"/>
              <a:t>The bias of containment </a:t>
            </a:r>
            <a:endParaRPr lang="de-DE" sz="2000" b="0" i="1" dirty="0"/>
          </a:p>
        </p:txBody>
      </p:sp>
      <p:sp>
        <p:nvSpPr>
          <p:cNvPr id="23" name="TextBox 22"/>
          <p:cNvSpPr txBox="1"/>
          <p:nvPr/>
        </p:nvSpPr>
        <p:spPr>
          <a:xfrm>
            <a:off x="5031874" y="4916454"/>
            <a:ext cx="3607078" cy="400110"/>
          </a:xfrm>
          <a:prstGeom prst="rect">
            <a:avLst/>
          </a:prstGeom>
          <a:noFill/>
        </p:spPr>
        <p:txBody>
          <a:bodyPr wrap="none" rtlCol="0">
            <a:spAutoFit/>
          </a:bodyPr>
          <a:lstStyle/>
          <a:p>
            <a:r>
              <a:rPr lang="de-DE" dirty="0" smtClean="0"/>
              <a:t>The art of relating </a:t>
            </a:r>
            <a:r>
              <a:rPr lang="de-DE" sz="2000" dirty="0" smtClean="0"/>
              <a:t>information</a:t>
            </a:r>
            <a:endParaRPr lang="de-DE" sz="2000" dirty="0"/>
          </a:p>
        </p:txBody>
      </p:sp>
      <p:sp>
        <p:nvSpPr>
          <p:cNvPr id="24" name="TextBox 23"/>
          <p:cNvSpPr txBox="1"/>
          <p:nvPr/>
        </p:nvSpPr>
        <p:spPr>
          <a:xfrm>
            <a:off x="5413516" y="4069521"/>
            <a:ext cx="633507" cy="1015663"/>
          </a:xfrm>
          <a:prstGeom prst="rect">
            <a:avLst/>
          </a:prstGeom>
          <a:noFill/>
        </p:spPr>
        <p:txBody>
          <a:bodyPr wrap="none" rtlCol="0">
            <a:spAutoFit/>
          </a:bodyPr>
          <a:lstStyle/>
          <a:p>
            <a:r>
              <a:rPr lang="de-DE" sz="6000" dirty="0">
                <a:solidFill>
                  <a:srgbClr val="006600"/>
                </a:solidFill>
              </a:rPr>
              <a:t>+</a:t>
            </a:r>
          </a:p>
        </p:txBody>
      </p:sp>
      <p:sp>
        <p:nvSpPr>
          <p:cNvPr id="25" name="TextBox 24"/>
          <p:cNvSpPr txBox="1"/>
          <p:nvPr/>
        </p:nvSpPr>
        <p:spPr>
          <a:xfrm>
            <a:off x="3253276" y="2599841"/>
            <a:ext cx="633507" cy="1015663"/>
          </a:xfrm>
          <a:prstGeom prst="rect">
            <a:avLst/>
          </a:prstGeom>
          <a:noFill/>
        </p:spPr>
        <p:txBody>
          <a:bodyPr wrap="none" rtlCol="0">
            <a:spAutoFit/>
          </a:bodyPr>
          <a:lstStyle/>
          <a:p>
            <a:r>
              <a:rPr lang="de-DE" sz="6000" dirty="0">
                <a:solidFill>
                  <a:srgbClr val="006600"/>
                </a:solidFill>
              </a:rPr>
              <a:t>+</a:t>
            </a:r>
          </a:p>
        </p:txBody>
      </p:sp>
      <p:sp>
        <p:nvSpPr>
          <p:cNvPr id="26" name="TextBox 25"/>
          <p:cNvSpPr txBox="1"/>
          <p:nvPr/>
        </p:nvSpPr>
        <p:spPr>
          <a:xfrm>
            <a:off x="5471033" y="2492896"/>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7" name="TextBox 26"/>
          <p:cNvSpPr txBox="1"/>
          <p:nvPr/>
        </p:nvSpPr>
        <p:spPr>
          <a:xfrm>
            <a:off x="3321016" y="4005064"/>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8" name="Title 1"/>
          <p:cNvSpPr txBox="1">
            <a:spLocks/>
          </p:cNvSpPr>
          <p:nvPr/>
        </p:nvSpPr>
        <p:spPr bwMode="auto">
          <a:xfrm>
            <a:off x="455187" y="126354"/>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solidFill>
                  <a:schemeClr val="bg1">
                    <a:lumMod val="50000"/>
                  </a:schemeClr>
                </a:solidFill>
                <a:latin typeface="Calibri" panose="020F0502020204030204" pitchFamily="34" charset="0"/>
                <a:cs typeface="Calibri" panose="020F0502020204030204" pitchFamily="34" charset="0"/>
              </a:rPr>
              <a:t>                    </a:t>
            </a:r>
            <a:r>
              <a:rPr lang="de-DE" dirty="0" smtClean="0">
                <a:solidFill>
                  <a:srgbClr val="006600"/>
                </a:solidFill>
                <a:latin typeface="Calibri" panose="020F0502020204030204" pitchFamily="34" charset="0"/>
                <a:cs typeface="Calibri" panose="020F0502020204030204" pitchFamily="34" charset="0"/>
              </a:rPr>
              <a:t>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29" name="Slide Number Placeholder 28"/>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13324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 calcmode="lin" valueType="num">
                                      <p:cBhvr additive="base">
                                        <p:cTn id="4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4" grpId="0"/>
      <p:bldP spid="25" grpId="0"/>
      <p:bldP spid="26" grpId="0"/>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SHAX as a pivot?</a:t>
            </a:r>
            <a:endParaRPr lang="de-DE" dirty="0">
              <a:solidFill>
                <a:schemeClr val="bg1">
                  <a:lumMod val="50000"/>
                </a:schemeClr>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8" name="TextBox 7"/>
          <p:cNvSpPr txBox="1"/>
          <p:nvPr/>
        </p:nvSpPr>
        <p:spPr>
          <a:xfrm>
            <a:off x="3419872" y="4843616"/>
            <a:ext cx="1237839" cy="707886"/>
          </a:xfrm>
          <a:prstGeom prst="rect">
            <a:avLst/>
          </a:prstGeom>
          <a:noFill/>
        </p:spPr>
        <p:txBody>
          <a:bodyPr wrap="none" rtlCol="0">
            <a:spAutoFit/>
          </a:bodyPr>
          <a:lstStyle/>
          <a:p>
            <a:r>
              <a:rPr lang="de-DE" sz="4000" i="1" dirty="0" smtClean="0">
                <a:solidFill>
                  <a:schemeClr val="bg1">
                    <a:lumMod val="50000"/>
                  </a:schemeClr>
                </a:solidFill>
              </a:rPr>
              <a:t>RDF</a:t>
            </a:r>
            <a:endParaRPr lang="de-DE" sz="4000" i="1" dirty="0">
              <a:solidFill>
                <a:schemeClr val="bg1">
                  <a:lumMod val="50000"/>
                </a:schemeClr>
              </a:solidFill>
            </a:endParaRPr>
          </a:p>
        </p:txBody>
      </p:sp>
      <p:sp>
        <p:nvSpPr>
          <p:cNvPr id="9" name="TextBox 8"/>
          <p:cNvSpPr txBox="1"/>
          <p:nvPr/>
        </p:nvSpPr>
        <p:spPr>
          <a:xfrm rot="1550275">
            <a:off x="6810991" y="4687644"/>
            <a:ext cx="1266693" cy="707886"/>
          </a:xfrm>
          <a:prstGeom prst="rect">
            <a:avLst/>
          </a:prstGeom>
          <a:noFill/>
        </p:spPr>
        <p:txBody>
          <a:bodyPr wrap="none" rtlCol="0">
            <a:spAutoFit/>
          </a:bodyPr>
          <a:lstStyle/>
          <a:p>
            <a:r>
              <a:rPr lang="de-DE" sz="4000" i="1" dirty="0" smtClean="0">
                <a:solidFill>
                  <a:schemeClr val="bg1">
                    <a:lumMod val="50000"/>
                  </a:schemeClr>
                </a:solidFill>
              </a:rPr>
              <a:t>XML</a:t>
            </a:r>
            <a:endParaRPr lang="de-DE" sz="4000" i="1" dirty="0">
              <a:solidFill>
                <a:schemeClr val="bg1">
                  <a:lumMod val="50000"/>
                </a:schemeClr>
              </a:solidFill>
            </a:endParaRPr>
          </a:p>
        </p:txBody>
      </p:sp>
      <p:sp>
        <p:nvSpPr>
          <p:cNvPr id="10" name="TextBox 9"/>
          <p:cNvSpPr txBox="1"/>
          <p:nvPr/>
        </p:nvSpPr>
        <p:spPr>
          <a:xfrm rot="21173807">
            <a:off x="825396" y="3884492"/>
            <a:ext cx="1580882" cy="707886"/>
          </a:xfrm>
          <a:prstGeom prst="rect">
            <a:avLst/>
          </a:prstGeom>
          <a:noFill/>
        </p:spPr>
        <p:txBody>
          <a:bodyPr wrap="none" rtlCol="0">
            <a:spAutoFit/>
          </a:bodyPr>
          <a:lstStyle/>
          <a:p>
            <a:r>
              <a:rPr lang="de-DE" sz="4000" i="1" dirty="0" smtClean="0">
                <a:solidFill>
                  <a:schemeClr val="bg1">
                    <a:lumMod val="50000"/>
                  </a:schemeClr>
                </a:solidFill>
              </a:rPr>
              <a:t>JSON</a:t>
            </a:r>
            <a:endParaRPr lang="de-DE" sz="4000" i="1" dirty="0">
              <a:solidFill>
                <a:schemeClr val="bg1">
                  <a:lumMod val="50000"/>
                </a:schemeClr>
              </a:solidFill>
            </a:endParaRPr>
          </a:p>
        </p:txBody>
      </p:sp>
      <p:sp>
        <p:nvSpPr>
          <p:cNvPr id="11" name="TextBox 10"/>
          <p:cNvSpPr txBox="1"/>
          <p:nvPr/>
        </p:nvSpPr>
        <p:spPr>
          <a:xfrm>
            <a:off x="4404027" y="2395344"/>
            <a:ext cx="1608133" cy="707886"/>
          </a:xfrm>
          <a:prstGeom prst="rect">
            <a:avLst/>
          </a:prstGeom>
          <a:noFill/>
        </p:spPr>
        <p:txBody>
          <a:bodyPr wrap="none" rtlCol="0">
            <a:spAutoFit/>
          </a:bodyPr>
          <a:lstStyle/>
          <a:p>
            <a:r>
              <a:rPr lang="de-DE" sz="4000" i="1" dirty="0" smtClean="0">
                <a:solidFill>
                  <a:schemeClr val="bg1">
                    <a:lumMod val="50000"/>
                  </a:schemeClr>
                </a:solidFill>
              </a:rPr>
              <a:t>SHAX</a:t>
            </a:r>
            <a:endParaRPr lang="de-DE" sz="4000" i="1" dirty="0">
              <a:solidFill>
                <a:schemeClr val="bg1">
                  <a:lumMod val="50000"/>
                </a:schemeClr>
              </a:solidFill>
            </a:endParaRPr>
          </a:p>
        </p:txBody>
      </p:sp>
    </p:spTree>
    <p:extLst>
      <p:ext uri="{BB962C8B-B14F-4D97-AF65-F5344CB8AC3E}">
        <p14:creationId xmlns:p14="http://schemas.microsoft.com/office/powerpoint/2010/main" val="23859820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chemeClr val="bg1">
                    <a:lumMod val="50000"/>
                  </a:schemeClr>
                </a:solidFill>
              </a:rPr>
              <a:t>Idea still in need </a:t>
            </a:r>
            <a:br>
              <a:rPr lang="de-DE" i="1" dirty="0" smtClean="0">
                <a:solidFill>
                  <a:schemeClr val="bg1">
                    <a:lumMod val="50000"/>
                  </a:schemeClr>
                </a:solidFill>
              </a:rPr>
            </a:br>
            <a:r>
              <a:rPr lang="de-DE" i="1" dirty="0">
                <a:solidFill>
                  <a:schemeClr val="bg1">
                    <a:lumMod val="50000"/>
                  </a:schemeClr>
                </a:solidFill>
              </a:rPr>
              <a:t> </a:t>
            </a:r>
            <a:r>
              <a:rPr lang="de-DE" i="1" dirty="0" smtClean="0">
                <a:solidFill>
                  <a:schemeClr val="bg1">
                    <a:lumMod val="50000"/>
                  </a:schemeClr>
                </a:solidFill>
              </a:rPr>
              <a:t>                   </a:t>
            </a:r>
            <a:r>
              <a:rPr lang="de-DE" i="1" smtClean="0">
                <a:solidFill>
                  <a:schemeClr val="bg1">
                    <a:lumMod val="50000"/>
                  </a:schemeClr>
                </a:solidFill>
              </a:rPr>
              <a:t>of other </a:t>
            </a:r>
            <a:r>
              <a:rPr lang="de-DE" i="1" dirty="0" smtClean="0">
                <a:solidFill>
                  <a:schemeClr val="bg1">
                    <a:lumMod val="50000"/>
                  </a:schemeClr>
                </a:solidFill>
              </a:rPr>
              <a:t>minds ...</a:t>
            </a:r>
            <a:endParaRPr lang="de-DE" i="1"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sp>
        <p:nvSpPr>
          <p:cNvPr id="3" name="Content Placeholder 2"/>
          <p:cNvSpPr>
            <a:spLocks noGrp="1"/>
          </p:cNvSpPr>
          <p:nvPr>
            <p:ph idx="1"/>
          </p:nvPr>
        </p:nvSpPr>
        <p:spPr/>
        <p:txBody>
          <a:bodyPr/>
          <a:lstStyle/>
          <a:p>
            <a:endParaRPr lang="de-DE"/>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218557"/>
            <a:ext cx="2286000" cy="2903838"/>
          </a:xfrm>
          <a:prstGeom prst="rect">
            <a:avLst/>
          </a:prstGeom>
        </p:spPr>
      </p:pic>
      <p:sp>
        <p:nvSpPr>
          <p:cNvPr id="13" name="TextBox 12"/>
          <p:cNvSpPr txBox="1"/>
          <p:nvPr/>
        </p:nvSpPr>
        <p:spPr>
          <a:xfrm>
            <a:off x="3621303" y="5127575"/>
            <a:ext cx="1742785" cy="461665"/>
          </a:xfrm>
          <a:prstGeom prst="rect">
            <a:avLst/>
          </a:prstGeom>
          <a:noFill/>
        </p:spPr>
        <p:txBody>
          <a:bodyPr wrap="none" rtlCol="0">
            <a:spAutoFit/>
          </a:bodyPr>
          <a:lstStyle/>
          <a:p>
            <a:r>
              <a:rPr lang="de-DE" sz="2400" i="1" dirty="0" smtClean="0">
                <a:solidFill>
                  <a:schemeClr val="bg1">
                    <a:lumMod val="50000"/>
                  </a:schemeClr>
                </a:solidFill>
              </a:rPr>
              <a:t>Shaxpeare</a:t>
            </a:r>
            <a:endParaRPr lang="de-DE" sz="2400" i="1" dirty="0">
              <a:solidFill>
                <a:schemeClr val="bg1">
                  <a:lumMod val="50000"/>
                </a:schemeClr>
              </a:solidFill>
            </a:endParaRPr>
          </a:p>
        </p:txBody>
      </p:sp>
    </p:spTree>
    <p:extLst>
      <p:ext uri="{BB962C8B-B14F-4D97-AF65-F5344CB8AC3E}">
        <p14:creationId xmlns:p14="http://schemas.microsoft.com/office/powerpoint/2010/main" val="172172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6000" dirty="0" smtClean="0">
                <a:solidFill>
                  <a:schemeClr val="bg1">
                    <a:lumMod val="50000"/>
                  </a:schemeClr>
                </a:solidFill>
                <a:latin typeface="Lucida Handwriting" panose="03010101010101010101" pitchFamily="66" charset="0"/>
              </a:rPr>
              <a:t>     Thank you !</a:t>
            </a:r>
            <a:endParaRPr lang="de-DE" sz="6000" dirty="0">
              <a:solidFill>
                <a:schemeClr val="bg1">
                  <a:lumMod val="50000"/>
                </a:schemeClr>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11" name="TextBox 10"/>
          <p:cNvSpPr txBox="1"/>
          <p:nvPr/>
        </p:nvSpPr>
        <p:spPr>
          <a:xfrm rot="16200000">
            <a:off x="1410466" y="5629966"/>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7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13" name="TextBox 12"/>
          <p:cNvSpPr txBox="1"/>
          <p:nvPr/>
        </p:nvSpPr>
        <p:spPr>
          <a:xfrm>
            <a:off x="2411760" y="5013176"/>
            <a:ext cx="4318811" cy="400110"/>
          </a:xfrm>
          <a:prstGeom prst="rect">
            <a:avLst/>
          </a:prstGeom>
          <a:noFill/>
        </p:spPr>
        <p:txBody>
          <a:bodyPr wrap="none" rtlCol="0">
            <a:spAutoFit/>
          </a:bodyPr>
          <a:lstStyle/>
          <a:p>
            <a:r>
              <a:rPr lang="de-DE" sz="2000" i="1" dirty="0" smtClean="0">
                <a:solidFill>
                  <a:schemeClr val="bg1">
                    <a:lumMod val="85000"/>
                  </a:schemeClr>
                </a:solidFill>
              </a:rPr>
              <a:t>SHACL~~~XSD~~~JSON Schema </a:t>
            </a:r>
            <a:endParaRPr lang="de-DE" sz="2000" i="1" dirty="0">
              <a:solidFill>
                <a:schemeClr val="bg1">
                  <a:lumMod val="85000"/>
                </a:schemeClr>
              </a:solidFill>
            </a:endParaRPr>
          </a:p>
        </p:txBody>
      </p:sp>
      <p:sp>
        <p:nvSpPr>
          <p:cNvPr id="14" name="TextBox 13"/>
          <p:cNvSpPr txBox="1"/>
          <p:nvPr/>
        </p:nvSpPr>
        <p:spPr>
          <a:xfrm>
            <a:off x="2411760" y="5290004"/>
            <a:ext cx="4314194" cy="707886"/>
          </a:xfrm>
          <a:prstGeom prst="rect">
            <a:avLst/>
          </a:prstGeom>
          <a:noFill/>
        </p:spPr>
        <p:txBody>
          <a:bodyPr wrap="none" rtlCol="0">
            <a:spAutoFit/>
          </a:bodyPr>
          <a:lstStyle/>
          <a:p>
            <a:r>
              <a:rPr lang="de-DE" sz="2000" i="1" dirty="0" smtClean="0">
                <a:solidFill>
                  <a:schemeClr val="bg1">
                    <a:lumMod val="75000"/>
                  </a:schemeClr>
                </a:solidFill>
              </a:rPr>
              <a:t>XSD~~~JSON Schema~~~SHACL </a:t>
            </a:r>
          </a:p>
          <a:p>
            <a:endParaRPr lang="de-DE" sz="2000" i="1" dirty="0">
              <a:solidFill>
                <a:schemeClr val="bg1">
                  <a:lumMod val="50000"/>
                </a:schemeClr>
              </a:solidFill>
            </a:endParaRPr>
          </a:p>
        </p:txBody>
      </p:sp>
      <p:sp>
        <p:nvSpPr>
          <p:cNvPr id="15" name="TextBox 14"/>
          <p:cNvSpPr txBox="1"/>
          <p:nvPr/>
        </p:nvSpPr>
        <p:spPr>
          <a:xfrm>
            <a:off x="2411760" y="5578036"/>
            <a:ext cx="4318811" cy="707886"/>
          </a:xfrm>
          <a:prstGeom prst="rect">
            <a:avLst/>
          </a:prstGeom>
          <a:noFill/>
        </p:spPr>
        <p:txBody>
          <a:bodyPr wrap="none" rtlCol="0">
            <a:spAutoFit/>
          </a:bodyPr>
          <a:lstStyle/>
          <a:p>
            <a:r>
              <a:rPr lang="de-DE" sz="2000" i="1" dirty="0" smtClean="0">
                <a:solidFill>
                  <a:schemeClr val="bg1">
                    <a:lumMod val="65000"/>
                  </a:schemeClr>
                </a:solidFill>
              </a:rPr>
              <a:t>JSON Schema~~~SHACL~~~XSD </a:t>
            </a:r>
          </a:p>
          <a:p>
            <a:endParaRPr lang="de-DE" sz="2000" i="1" dirty="0">
              <a:solidFill>
                <a:schemeClr val="bg1">
                  <a:lumMod val="50000"/>
                </a:schemeClr>
              </a:solidFill>
            </a:endParaRPr>
          </a:p>
        </p:txBody>
      </p:sp>
      <p:sp>
        <p:nvSpPr>
          <p:cNvPr id="16" name="TextBox 15"/>
          <p:cNvSpPr txBox="1"/>
          <p:nvPr/>
        </p:nvSpPr>
        <p:spPr>
          <a:xfrm>
            <a:off x="2411760" y="5889466"/>
            <a:ext cx="4318811" cy="400110"/>
          </a:xfrm>
          <a:prstGeom prst="rect">
            <a:avLst/>
          </a:prstGeom>
          <a:noFill/>
        </p:spPr>
        <p:txBody>
          <a:bodyPr wrap="none" rtlCol="0">
            <a:spAutoFit/>
          </a:bodyPr>
          <a:lstStyle/>
          <a:p>
            <a:r>
              <a:rPr lang="de-DE" sz="2000" i="1" dirty="0" smtClean="0">
                <a:solidFill>
                  <a:schemeClr val="bg1">
                    <a:lumMod val="75000"/>
                  </a:schemeClr>
                </a:solidFill>
              </a:rPr>
              <a:t>SHACL~~~XSD~~~JSON Schema </a:t>
            </a:r>
            <a:endParaRPr lang="de-DE" sz="2000" i="1" dirty="0">
              <a:solidFill>
                <a:schemeClr val="bg1">
                  <a:lumMod val="75000"/>
                </a:schemeClr>
              </a:solidFill>
            </a:endParaRPr>
          </a:p>
        </p:txBody>
      </p:sp>
      <p:sp>
        <p:nvSpPr>
          <p:cNvPr id="17" name="TextBox 16"/>
          <p:cNvSpPr txBox="1"/>
          <p:nvPr/>
        </p:nvSpPr>
        <p:spPr>
          <a:xfrm>
            <a:off x="2411760" y="6166294"/>
            <a:ext cx="4314194" cy="707886"/>
          </a:xfrm>
          <a:prstGeom prst="rect">
            <a:avLst/>
          </a:prstGeom>
          <a:noFill/>
        </p:spPr>
        <p:txBody>
          <a:bodyPr wrap="none" rtlCol="0">
            <a:spAutoFit/>
          </a:bodyPr>
          <a:lstStyle/>
          <a:p>
            <a:r>
              <a:rPr lang="de-DE" sz="2000" i="1" dirty="0" smtClean="0">
                <a:solidFill>
                  <a:schemeClr val="bg1">
                    <a:lumMod val="85000"/>
                  </a:schemeClr>
                </a:solidFill>
              </a:rPr>
              <a:t>XSD~~~JSON Schema~~~SHACL </a:t>
            </a:r>
          </a:p>
          <a:p>
            <a:endParaRPr lang="de-DE" sz="2000" i="1" dirty="0">
              <a:solidFill>
                <a:schemeClr val="bg1">
                  <a:lumMod val="50000"/>
                </a:schemeClr>
              </a:solidFill>
            </a:endParaRPr>
          </a:p>
        </p:txBody>
      </p:sp>
      <p:sp>
        <p:nvSpPr>
          <p:cNvPr id="18" name="TextBox 17"/>
          <p:cNvSpPr txBox="1"/>
          <p:nvPr/>
        </p:nvSpPr>
        <p:spPr>
          <a:xfrm>
            <a:off x="2411760" y="6454326"/>
            <a:ext cx="4318811" cy="707886"/>
          </a:xfrm>
          <a:prstGeom prst="rect">
            <a:avLst/>
          </a:prstGeom>
          <a:noFill/>
        </p:spPr>
        <p:txBody>
          <a:bodyPr wrap="none" rtlCol="0">
            <a:spAutoFit/>
          </a:bodyPr>
          <a:lstStyle/>
          <a:p>
            <a:r>
              <a:rPr lang="de-DE" sz="2000" i="1" dirty="0" smtClean="0">
                <a:solidFill>
                  <a:schemeClr val="bg1">
                    <a:lumMod val="95000"/>
                  </a:schemeClr>
                </a:solidFill>
              </a:rPr>
              <a:t>JSON Schema~~~SHACL~~~XSD </a:t>
            </a:r>
          </a:p>
          <a:p>
            <a:endParaRPr lang="de-DE" sz="2000" i="1" dirty="0">
              <a:solidFill>
                <a:schemeClr val="bg1">
                  <a:lumMod val="50000"/>
                </a:schemeClr>
              </a:solidFill>
            </a:endParaRPr>
          </a:p>
        </p:txBody>
      </p:sp>
      <p:sp>
        <p:nvSpPr>
          <p:cNvPr id="25" name="TextBox 24"/>
          <p:cNvSpPr txBox="1"/>
          <p:nvPr/>
        </p:nvSpPr>
        <p:spPr>
          <a:xfrm rot="5400000">
            <a:off x="6032185" y="5548008"/>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6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26" name="Oval Callout 25"/>
          <p:cNvSpPr/>
          <p:nvPr/>
        </p:nvSpPr>
        <p:spPr bwMode="auto">
          <a:xfrm>
            <a:off x="1469008" y="44624"/>
            <a:ext cx="6042620" cy="1664508"/>
          </a:xfrm>
          <a:prstGeom prst="wedgeEllipseCallout">
            <a:avLst>
              <a:gd name="adj1" fmla="val -23524"/>
              <a:gd name="adj2" fmla="val 15711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Tree>
    <p:extLst>
      <p:ext uri="{BB962C8B-B14F-4D97-AF65-F5344CB8AC3E}">
        <p14:creationId xmlns:p14="http://schemas.microsoft.com/office/powerpoint/2010/main" val="3538227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577696" y="-12700"/>
            <a:ext cx="1550832" cy="208561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457200" y="1719263"/>
            <a:ext cx="8579296" cy="4411662"/>
          </a:xfrm>
        </p:spPr>
        <p:txBody>
          <a:bodyPr/>
          <a:lstStyle/>
          <a:p>
            <a:pPr marL="0" indent="0">
              <a:buNone/>
            </a:pPr>
            <a:r>
              <a:rPr lang="de-DE" dirty="0" smtClean="0"/>
              <a:t>What does </a:t>
            </a:r>
            <a:r>
              <a:rPr lang="de-DE" i="1" dirty="0" smtClean="0"/>
              <a:t>integration</a:t>
            </a:r>
            <a:r>
              <a:rPr lang="de-DE" dirty="0" smtClean="0"/>
              <a:t> mean?</a:t>
            </a:r>
          </a:p>
          <a:p>
            <a:pPr marL="0" indent="0">
              <a:buNone/>
            </a:pPr>
            <a:endParaRPr lang="de-DE" dirty="0" smtClean="0"/>
          </a:p>
          <a:p>
            <a:pPr marL="344487" lvl="1" indent="0">
              <a:buNone/>
            </a:pPr>
            <a:r>
              <a:rPr lang="de-DE" dirty="0"/>
              <a:t> </a:t>
            </a:r>
            <a:r>
              <a:rPr lang="de-DE" dirty="0" smtClean="0"/>
              <a:t>   Transformation</a:t>
            </a:r>
            <a:r>
              <a:rPr lang="de-DE" dirty="0" smtClean="0">
                <a:solidFill>
                  <a:schemeClr val="bg1">
                    <a:lumMod val="50000"/>
                  </a:schemeClr>
                </a:solidFill>
              </a:rPr>
              <a:t> </a:t>
            </a:r>
          </a:p>
          <a:p>
            <a:pPr marL="693737" lvl="2" indent="0">
              <a:buNone/>
            </a:pPr>
            <a:r>
              <a:rPr lang="de-DE" b="1" dirty="0" smtClean="0">
                <a:solidFill>
                  <a:schemeClr val="bg1">
                    <a:lumMod val="50000"/>
                  </a:schemeClr>
                </a:solidFill>
              </a:rPr>
              <a:t>    RDF =&gt; </a:t>
            </a:r>
            <a:r>
              <a:rPr lang="de-DE" b="1" dirty="0" smtClean="0">
                <a:solidFill>
                  <a:schemeClr val="tx2">
                    <a:lumMod val="60000"/>
                    <a:lumOff val="40000"/>
                  </a:schemeClr>
                </a:solidFill>
              </a:rPr>
              <a:t>XML</a:t>
            </a:r>
            <a:r>
              <a:rPr lang="de-DE" dirty="0" smtClean="0"/>
              <a:t>    </a:t>
            </a:r>
            <a:r>
              <a:rPr lang="de-DE" dirty="0" smtClean="0">
                <a:solidFill>
                  <a:schemeClr val="bg1">
                    <a:lumMod val="50000"/>
                  </a:schemeClr>
                </a:solidFill>
              </a:rPr>
              <a:t>e.g. RDF-based </a:t>
            </a:r>
            <a:r>
              <a:rPr lang="de-DE" dirty="0" smtClean="0">
                <a:solidFill>
                  <a:schemeClr val="tx2">
                    <a:lumMod val="60000"/>
                    <a:lumOff val="40000"/>
                  </a:schemeClr>
                </a:solidFill>
              </a:rPr>
              <a:t>msgs</a:t>
            </a:r>
          </a:p>
          <a:p>
            <a:pPr marL="693737" lvl="2" indent="0">
              <a:buNone/>
            </a:pPr>
            <a:r>
              <a:rPr lang="de-DE" b="1" dirty="0" smtClean="0">
                <a:solidFill>
                  <a:schemeClr val="bg1">
                    <a:lumMod val="50000"/>
                  </a:schemeClr>
                </a:solidFill>
              </a:rPr>
              <a:t>    </a:t>
            </a:r>
            <a:r>
              <a:rPr lang="de-DE" b="1" dirty="0" smtClean="0">
                <a:solidFill>
                  <a:schemeClr val="tx2">
                    <a:lumMod val="60000"/>
                    <a:lumOff val="40000"/>
                  </a:schemeClr>
                </a:solidFill>
              </a:rPr>
              <a:t>XML</a:t>
            </a:r>
            <a:r>
              <a:rPr lang="de-DE" b="1" dirty="0" smtClean="0">
                <a:solidFill>
                  <a:schemeClr val="bg1">
                    <a:lumMod val="50000"/>
                  </a:schemeClr>
                </a:solidFill>
              </a:rPr>
              <a:t> =&gt; RDF</a:t>
            </a:r>
            <a:r>
              <a:rPr lang="de-DE" dirty="0" smtClean="0">
                <a:solidFill>
                  <a:schemeClr val="bg1">
                    <a:lumMod val="50000"/>
                  </a:schemeClr>
                </a:solidFill>
              </a:rPr>
              <a:t>	    e.g. </a:t>
            </a:r>
            <a:r>
              <a:rPr lang="de-DE" dirty="0" smtClean="0">
                <a:solidFill>
                  <a:schemeClr val="tx2">
                    <a:lumMod val="60000"/>
                    <a:lumOff val="40000"/>
                  </a:schemeClr>
                </a:solidFill>
              </a:rPr>
              <a:t>msg</a:t>
            </a:r>
            <a:r>
              <a:rPr lang="de-DE" dirty="0" smtClean="0">
                <a:solidFill>
                  <a:schemeClr val="bg1">
                    <a:lumMod val="50000"/>
                  </a:schemeClr>
                </a:solidFill>
              </a:rPr>
              <a:t>-based RDF update</a:t>
            </a:r>
          </a:p>
          <a:p>
            <a:pPr lvl="1"/>
            <a:endParaRPr lang="de-DE" dirty="0" smtClean="0"/>
          </a:p>
          <a:p>
            <a:pPr marL="344487" lvl="1" indent="0">
              <a:buNone/>
            </a:pPr>
            <a:r>
              <a:rPr lang="de-DE" dirty="0" smtClean="0"/>
              <a:t>    Mutual support   </a:t>
            </a:r>
            <a:r>
              <a:rPr lang="de-DE" i="1" dirty="0" smtClean="0"/>
              <a:t>(sharing functionality)</a:t>
            </a:r>
            <a:endParaRPr lang="de-DE" i="1" dirty="0" smtClean="0">
              <a:solidFill>
                <a:schemeClr val="bg1">
                  <a:lumMod val="50000"/>
                </a:schemeClr>
              </a:solidFill>
            </a:endParaRPr>
          </a:p>
          <a:p>
            <a:pPr marL="693737" lvl="2" indent="0">
              <a:buNone/>
            </a:pPr>
            <a:r>
              <a:rPr lang="de-DE" dirty="0" smtClean="0">
                <a:solidFill>
                  <a:schemeClr val="bg1">
                    <a:lumMod val="50000"/>
                  </a:schemeClr>
                </a:solidFill>
              </a:rPr>
              <a:t>- XML document URIs provided by SPARQL</a:t>
            </a:r>
          </a:p>
          <a:p>
            <a:pPr marL="693737" lvl="2" indent="0">
              <a:buNone/>
            </a:pPr>
            <a:r>
              <a:rPr lang="de-DE" dirty="0" smtClean="0">
                <a:solidFill>
                  <a:schemeClr val="bg1">
                    <a:lumMod val="50000"/>
                  </a:schemeClr>
                </a:solidFill>
              </a:rPr>
              <a:t>- RDF graphs constructed by XSLT</a:t>
            </a:r>
          </a:p>
          <a:p>
            <a:pPr marL="693737" lvl="2" indent="0">
              <a:buNone/>
            </a:pPr>
            <a:endParaRPr lang="de-DE" dirty="0"/>
          </a:p>
        </p:txBody>
      </p:sp>
      <p:sp>
        <p:nvSpPr>
          <p:cNvPr id="2" name="Title 1"/>
          <p:cNvSpPr>
            <a:spLocks noGrp="1"/>
          </p:cNvSpPr>
          <p:nvPr>
            <p:ph type="title"/>
          </p:nvPr>
        </p:nvSpPr>
        <p:spPr/>
        <p:txBody>
          <a:bodyPr/>
          <a:lstStyle/>
          <a:p>
            <a:r>
              <a:rPr lang="de-DE" dirty="0" smtClean="0">
                <a:solidFill>
                  <a:schemeClr val="bg1">
                    <a:lumMod val="50000"/>
                  </a:schemeClr>
                </a:solidFill>
              </a:rPr>
              <a:t>Integration</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
        <p:nvSpPr>
          <p:cNvPr id="7" name="Rounded Rectangle 6"/>
          <p:cNvSpPr/>
          <p:nvPr/>
        </p:nvSpPr>
        <p:spPr bwMode="auto">
          <a:xfrm>
            <a:off x="1476152" y="3272792"/>
            <a:ext cx="1850504" cy="876288"/>
          </a:xfrm>
          <a:prstGeom prst="roundRect">
            <a:avLst/>
          </a:prstGeom>
          <a:no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6942888" y="1544452"/>
            <a:ext cx="1008000" cy="10080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lumMod val="50000"/>
                  </a:schemeClr>
                </a:solidFill>
                <a:effectLst/>
                <a:latin typeface="Arial" panose="020B0604020202020204" pitchFamily="34" charset="0"/>
              </a:rPr>
              <a:t>RDF</a:t>
            </a:r>
          </a:p>
        </p:txBody>
      </p:sp>
      <p:sp>
        <p:nvSpPr>
          <p:cNvPr id="10" name="Oval 9"/>
          <p:cNvSpPr/>
          <p:nvPr/>
        </p:nvSpPr>
        <p:spPr bwMode="auto">
          <a:xfrm>
            <a:off x="6372200" y="980968"/>
            <a:ext cx="2160000" cy="2160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6660232" y="1929532"/>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ight Arrow 11"/>
          <p:cNvSpPr/>
          <p:nvPr/>
        </p:nvSpPr>
        <p:spPr bwMode="auto">
          <a:xfrm flipH="1">
            <a:off x="5940152" y="1976140"/>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6156176" y="2853176"/>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ight Arrow 13"/>
          <p:cNvSpPr/>
          <p:nvPr/>
        </p:nvSpPr>
        <p:spPr bwMode="auto">
          <a:xfrm rot="8608801" flipH="1">
            <a:off x="6295123" y="2603711"/>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Equivalent</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8" name="TextBox 7"/>
          <p:cNvSpPr txBox="1"/>
          <p:nvPr/>
        </p:nvSpPr>
        <p:spPr>
          <a:xfrm>
            <a:off x="395536" y="1700808"/>
            <a:ext cx="7930376" cy="4401205"/>
          </a:xfrm>
          <a:prstGeom prst="rect">
            <a:avLst/>
          </a:prstGeom>
          <a:noFill/>
        </p:spPr>
        <p:txBody>
          <a:bodyPr wrap="none" rtlCol="0">
            <a:spAutoFit/>
          </a:bodyPr>
          <a:lstStyle/>
          <a:p>
            <a:r>
              <a:rPr lang="de-DE" sz="4000" i="1" dirty="0" smtClean="0">
                <a:solidFill>
                  <a:schemeClr val="bg1">
                    <a:lumMod val="50000"/>
                  </a:schemeClr>
                </a:solidFill>
              </a:rPr>
              <a:t>    XML	                                 RDF</a:t>
            </a:r>
          </a:p>
          <a:p>
            <a:r>
              <a:rPr lang="de-DE" sz="4000" dirty="0" smtClean="0">
                <a:latin typeface="Calibri Light" panose="020F0302020204030204" pitchFamily="34" charset="0"/>
                <a:cs typeface="Calibri Light" panose="020F0302020204030204" pitchFamily="34" charset="0"/>
              </a:rPr>
              <a:t>                  </a:t>
            </a:r>
            <a:r>
              <a:rPr lang="de-DE" sz="4000" dirty="0" smtClean="0">
                <a:solidFill>
                  <a:schemeClr val="bg1">
                    <a:lumMod val="50000"/>
                  </a:schemeClr>
                </a:solidFill>
                <a:latin typeface="Calibri Light" panose="020F0302020204030204" pitchFamily="34" charset="0"/>
                <a:cs typeface="Calibri Light" panose="020F0302020204030204" pitchFamily="34" charset="0"/>
              </a:rPr>
              <a:t>Information object</a:t>
            </a:r>
            <a:endParaRPr lang="de-DE" sz="4000" dirty="0">
              <a:solidFill>
                <a:schemeClr val="bg1">
                  <a:lumMod val="50000"/>
                </a:schemeClr>
              </a:solidFill>
              <a:latin typeface="Calibri Light" panose="020F0302020204030204" pitchFamily="34" charset="0"/>
              <a:cs typeface="Calibri Light" panose="020F0302020204030204" pitchFamily="34" charset="0"/>
            </a:endParaRPr>
          </a:p>
          <a:p>
            <a:endParaRPr lang="de-DE" sz="2000" dirty="0" smtClean="0"/>
          </a:p>
          <a:p>
            <a:endParaRPr lang="de-DE" sz="2000" dirty="0"/>
          </a:p>
          <a:p>
            <a:endParaRPr lang="de-DE" sz="2000" dirty="0" smtClean="0"/>
          </a:p>
          <a:p>
            <a:endParaRPr lang="de-DE" sz="2000" dirty="0"/>
          </a:p>
          <a:p>
            <a:endParaRPr lang="de-DE" sz="2000" dirty="0" smtClean="0"/>
          </a:p>
          <a:p>
            <a:endParaRPr lang="de-DE" sz="2000" dirty="0" smtClean="0"/>
          </a:p>
          <a:p>
            <a:endParaRPr lang="de-DE" sz="2000" dirty="0">
              <a:solidFill>
                <a:srgbClr val="0070C0"/>
              </a:solidFill>
            </a:endParaRPr>
          </a:p>
          <a:p>
            <a:r>
              <a:rPr lang="de-DE" sz="2000" dirty="0" smtClean="0">
                <a:solidFill>
                  <a:srgbClr val="0070C0"/>
                </a:solidFill>
              </a:rPr>
              <a:t>Element</a:t>
            </a:r>
            <a:r>
              <a:rPr lang="de-DE" sz="2000" dirty="0" smtClean="0"/>
              <a:t>                                                                      </a:t>
            </a:r>
            <a:r>
              <a:rPr lang="de-DE" sz="2000" dirty="0" smtClean="0">
                <a:solidFill>
                  <a:srgbClr val="0070C0"/>
                </a:solidFill>
              </a:rPr>
              <a:t>Resource</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foo</a:t>
            </a:r>
            <a:r>
              <a:rPr lang="de-DE" sz="2000" dirty="0" smtClean="0">
                <a:solidFill>
                  <a:srgbClr val="FF9933"/>
                </a:solidFill>
              </a:rPr>
              <a:t>                                                             Property</a:t>
            </a:r>
            <a:r>
              <a:rPr lang="de-DE" sz="2000" dirty="0" smtClean="0">
                <a:solidFill>
                  <a:schemeClr val="bg1">
                    <a:lumMod val="50000"/>
                  </a:schemeClr>
                </a:solidFill>
              </a:rPr>
              <a:t> foo</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bar</a:t>
            </a:r>
            <a:r>
              <a:rPr lang="de-DE" sz="2000" dirty="0" smtClean="0">
                <a:solidFill>
                  <a:srgbClr val="FF9933"/>
                </a:solidFill>
              </a:rPr>
              <a:t>                                                             Property</a:t>
            </a:r>
            <a:r>
              <a:rPr lang="de-DE" sz="2000" dirty="0" smtClean="0">
                <a:solidFill>
                  <a:schemeClr val="bg1">
                    <a:lumMod val="50000"/>
                  </a:schemeClr>
                </a:solidFill>
              </a:rPr>
              <a:t> bar</a:t>
            </a:r>
            <a:endParaRPr lang="de-DE" sz="2000" b="0" i="1" dirty="0" smtClean="0">
              <a:solidFill>
                <a:schemeClr val="bg1">
                  <a:lumMod val="50000"/>
                </a:schemeClr>
              </a:solidFill>
            </a:endParaRPr>
          </a:p>
        </p:txBody>
      </p:sp>
      <p:sp>
        <p:nvSpPr>
          <p:cNvPr id="7" name="TextBox 6"/>
          <p:cNvSpPr txBox="1"/>
          <p:nvPr/>
        </p:nvSpPr>
        <p:spPr>
          <a:xfrm>
            <a:off x="4932040" y="3356992"/>
            <a:ext cx="4341168" cy="1292662"/>
          </a:xfrm>
          <a:prstGeom prst="rect">
            <a:avLst/>
          </a:prstGeom>
          <a:noFill/>
        </p:spPr>
        <p:txBody>
          <a:bodyPr wrap="square" rtlCol="0">
            <a:spAutoFit/>
          </a:bodyPr>
          <a:lstStyle/>
          <a:p>
            <a:r>
              <a:rPr lang="it-IT" sz="1600" dirty="0" smtClean="0">
                <a:solidFill>
                  <a:srgbClr val="0070C0"/>
                </a:solidFill>
                <a:latin typeface="Courier New" panose="02070309020205020404" pitchFamily="49" charset="0"/>
                <a:cs typeface="Courier New" panose="02070309020205020404" pitchFamily="49" charset="0"/>
              </a:rPr>
              <a:t>      o:AL900</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p>
          <a:p>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e:LastName</a:t>
            </a:r>
            <a:r>
              <a:rPr lang="it-IT" sz="1600" dirty="0" smtClean="0">
                <a:solidFill>
                  <a:schemeClr val="bg1">
                    <a:lumMod val="50000"/>
                  </a:schemeClr>
                </a:solidFill>
                <a:latin typeface="Courier New" panose="02070309020205020404" pitchFamily="49" charset="0"/>
                <a:cs typeface="Courier New" panose="02070309020205020404" pitchFamily="49" charset="0"/>
              </a:rPr>
              <a:t>    "Perez";</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a:solidFill>
                  <a:srgbClr val="FF9933"/>
                </a:solidFill>
                <a:latin typeface="Courier New" panose="02070309020205020404" pitchFamily="49" charset="0"/>
                <a:cs typeface="Courier New" panose="02070309020205020404" pitchFamily="49" charset="0"/>
              </a:rPr>
              <a:t>e:LastName</a:t>
            </a:r>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chemeClr val="bg1">
                    <a:lumMod val="50000"/>
                  </a:schemeClr>
                </a:solidFill>
                <a:latin typeface="Courier New" panose="02070309020205020404" pitchFamily="49" charset="0"/>
                <a:cs typeface="Courier New" panose="02070309020205020404" pitchFamily="49" charset="0"/>
              </a:rPr>
              <a:t> "Deborah";</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e:LoyaltyProg</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a:solidFill>
                  <a:schemeClr val="bg1">
                    <a:lumMod val="50000"/>
                  </a:schemeClr>
                </a:solidFill>
                <a:latin typeface="Courier New" panose="02070309020205020404" pitchFamily="49" charset="0"/>
                <a:cs typeface="Courier New" panose="02070309020205020404" pitchFamily="49" charset="0"/>
              </a:rPr>
              <a:t>800 </a:t>
            </a:r>
            <a:r>
              <a:rPr lang="it-IT" sz="1600" dirty="0" smtClean="0">
                <a:solidFill>
                  <a:schemeClr val="bg1">
                    <a:lumMod val="50000"/>
                  </a:schemeClr>
                </a:solidFill>
                <a:latin typeface="Courier New" panose="02070309020205020404" pitchFamily="49" charset="0"/>
                <a:cs typeface="Courier New" panose="02070309020205020404" pitchFamily="49" charset="0"/>
              </a:rPr>
              <a:t>.</a:t>
            </a:r>
            <a:endParaRPr lang="it-IT" sz="1600" dirty="0">
              <a:solidFill>
                <a:schemeClr val="bg1">
                  <a:lumMod val="50000"/>
                </a:schemeClr>
              </a:solidFill>
              <a:latin typeface="Courier New" panose="02070309020205020404" pitchFamily="49" charset="0"/>
              <a:cs typeface="Courier New" panose="02070309020205020404" pitchFamily="49" charset="0"/>
            </a:endParaRPr>
          </a:p>
          <a:p>
            <a:endParaRPr lang="de-DE" sz="1400" dirty="0"/>
          </a:p>
        </p:txBody>
      </p:sp>
      <p:sp>
        <p:nvSpPr>
          <p:cNvPr id="9" name="TextBox 8"/>
          <p:cNvSpPr txBox="1"/>
          <p:nvPr/>
        </p:nvSpPr>
        <p:spPr>
          <a:xfrm>
            <a:off x="35496" y="3356992"/>
            <a:ext cx="4176464" cy="1508105"/>
          </a:xfrm>
          <a:prstGeom prst="rect">
            <a:avLst/>
          </a:prstGeom>
          <a:noFill/>
        </p:spPr>
        <p:txBody>
          <a:bodyPr wrap="square" rtlCol="0">
            <a:spAutoFit/>
          </a:bodyPr>
          <a:lstStyle/>
          <a:p>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rgbClr val="0070C0"/>
                </a:solidFill>
                <a:latin typeface="Courier New" panose="02070309020205020404" pitchFamily="49" charset="0"/>
                <a:cs typeface="Courier New" panose="02070309020205020404" pitchFamily="49" charset="0"/>
              </a:rPr>
              <a:t>Customer</a:t>
            </a:r>
            <a:r>
              <a:rPr lang="de-DE" sz="1600" dirty="0" smtClean="0">
                <a:solidFill>
                  <a:schemeClr val="bg1">
                    <a:lumMod val="50000"/>
                  </a:schemeClr>
                </a:solidFill>
                <a:latin typeface="Courier New" panose="02070309020205020404" pitchFamily="49" charset="0"/>
                <a:cs typeface="Courier New" panose="02070309020205020404" pitchFamily="49" charset="0"/>
              </a:rPr>
              <a:t> CustomerID="</a:t>
            </a:r>
            <a:r>
              <a:rPr lang="de-DE" sz="1600" dirty="0" smtClean="0">
                <a:solidFill>
                  <a:schemeClr val="bg1">
                    <a:lumMod val="50000"/>
                  </a:schemeClr>
                </a:solidFill>
                <a:latin typeface="Courier New" panose="02070309020205020404" pitchFamily="49" charset="0"/>
                <a:cs typeface="Courier New" panose="02070309020205020404" pitchFamily="49" charset="0"/>
              </a:rPr>
              <a:t>o:AL999"&gt;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LastName</a:t>
            </a:r>
            <a:r>
              <a:rPr lang="de-DE" sz="1600" dirty="0">
                <a:solidFill>
                  <a:schemeClr val="bg1">
                    <a:lumMod val="50000"/>
                  </a:schemeClr>
                </a:solidFill>
                <a:latin typeface="Courier New" panose="02070309020205020404" pitchFamily="49" charset="0"/>
                <a:cs typeface="Courier New" panose="02070309020205020404" pitchFamily="49" charset="0"/>
              </a:rPr>
              <a:t>&gt;Perez&lt;/LastName&gt;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FirstName</a:t>
            </a:r>
            <a:r>
              <a:rPr lang="de-DE" sz="1600" dirty="0">
                <a:solidFill>
                  <a:schemeClr val="bg1">
                    <a:lumMod val="50000"/>
                  </a:schemeClr>
                </a:solidFill>
                <a:latin typeface="Courier New" panose="02070309020205020404" pitchFamily="49" charset="0"/>
                <a:cs typeface="Courier New" panose="02070309020205020404" pitchFamily="49" charset="0"/>
              </a:rPr>
              <a:t>&gt;Deborah&lt;/FirstName&gt;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smtClean="0">
                <a:solidFill>
                  <a:srgbClr val="FF9933"/>
                </a:solidFill>
                <a:latin typeface="Courier New" panose="02070309020205020404" pitchFamily="49" charset="0"/>
                <a:cs typeface="Courier New" panose="02070309020205020404" pitchFamily="49" charset="0"/>
              </a:rPr>
              <a:t>LoyaltyProg</a:t>
            </a:r>
            <a:r>
              <a:rPr lang="de-DE" sz="1600" dirty="0" smtClean="0">
                <a:solidFill>
                  <a:schemeClr val="bg1">
                    <a:lumMod val="50000"/>
                  </a:schemeClr>
                </a:solidFill>
                <a:latin typeface="Courier New" panose="02070309020205020404" pitchFamily="49" charset="0"/>
                <a:cs typeface="Courier New" panose="02070309020205020404" pitchFamily="49" charset="0"/>
              </a:rPr>
              <a:t>&gt;900</a:t>
            </a:r>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spTree>
    <p:extLst>
      <p:ext uri="{BB962C8B-B14F-4D97-AF65-F5344CB8AC3E}">
        <p14:creationId xmlns:p14="http://schemas.microsoft.com/office/powerpoint/2010/main" val="736101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Generic mapping</a:t>
            </a:r>
            <a:br>
              <a:rPr lang="de-DE" dirty="0" smtClean="0"/>
            </a:br>
            <a:r>
              <a:rPr lang="de-DE" dirty="0" smtClean="0"/>
              <a:t>    </a:t>
            </a:r>
            <a:r>
              <a:rPr lang="de-DE" i="1" dirty="0" smtClean="0"/>
              <a:t>(= canonical transformation)</a:t>
            </a:r>
            <a:endParaRPr lang="de-DE" i="1" dirty="0"/>
          </a:p>
        </p:txBody>
      </p:sp>
      <p:sp>
        <p:nvSpPr>
          <p:cNvPr id="4" name="Date Placeholder 3"/>
          <p:cNvSpPr>
            <a:spLocks noGrp="1"/>
          </p:cNvSpPr>
          <p:nvPr>
            <p:ph type="dt" sz="half" idx="10"/>
          </p:nvPr>
        </p:nvSpPr>
        <p:spPr>
          <a:xfrm>
            <a:off x="457200" y="6153115"/>
            <a:ext cx="2133600" cy="457200"/>
          </a:xfrm>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sp>
        <p:nvSpPr>
          <p:cNvPr id="7" name="TextBox 6"/>
          <p:cNvSpPr txBox="1"/>
          <p:nvPr/>
        </p:nvSpPr>
        <p:spPr>
          <a:xfrm>
            <a:off x="179512" y="1628800"/>
            <a:ext cx="8831264" cy="4524315"/>
          </a:xfrm>
          <a:prstGeom prst="rect">
            <a:avLst/>
          </a:prstGeom>
          <a:noFill/>
        </p:spPr>
        <p:txBody>
          <a:bodyPr wrap="none" rtlCol="0">
            <a:spAutoFit/>
          </a:bodyPr>
          <a:lstStyle/>
          <a:p>
            <a:r>
              <a:rPr lang="en-US" sz="2800" b="0" i="1" dirty="0">
                <a:solidFill>
                  <a:schemeClr val="bg1">
                    <a:lumMod val="50000"/>
                  </a:schemeClr>
                </a:solidFill>
              </a:rPr>
              <a:t>RDF			</a:t>
            </a:r>
            <a:r>
              <a:rPr lang="en-US" sz="2800" b="0" i="1" dirty="0" smtClean="0">
                <a:solidFill>
                  <a:schemeClr val="bg1">
                    <a:lumMod val="50000"/>
                  </a:schemeClr>
                </a:solidFill>
              </a:rPr>
              <a:t>XML</a:t>
            </a:r>
            <a:endParaRPr lang="de-DE" sz="2800" b="0" i="1" dirty="0">
              <a:solidFill>
                <a:schemeClr val="bg1">
                  <a:lumMod val="50000"/>
                </a:schemeClr>
              </a:solidFill>
            </a:endParaRPr>
          </a:p>
          <a:p>
            <a:r>
              <a:rPr lang="en-US" sz="2000" b="0" dirty="0" smtClean="0"/>
              <a:t>==========================================================</a:t>
            </a:r>
            <a:endParaRPr lang="de-DE" sz="2000" b="0" dirty="0"/>
          </a:p>
          <a:p>
            <a:r>
              <a:rPr lang="en-US" sz="2000" b="0" dirty="0">
                <a:solidFill>
                  <a:srgbClr val="3366CC"/>
                </a:solidFill>
              </a:rPr>
              <a:t>Resource node</a:t>
            </a:r>
            <a:r>
              <a:rPr lang="en-US" sz="2000" b="0" dirty="0"/>
              <a:t>	</a:t>
            </a:r>
            <a:r>
              <a:rPr lang="en-US" sz="2000" b="0" dirty="0" smtClean="0"/>
              <a:t>	</a:t>
            </a:r>
            <a:r>
              <a:rPr lang="en-US" sz="2000" b="0" i="1" dirty="0" smtClean="0"/>
              <a:t>Complex element</a:t>
            </a:r>
          </a:p>
          <a:p>
            <a:endParaRPr lang="de-DE" sz="2000" b="0" dirty="0"/>
          </a:p>
          <a:p>
            <a:r>
              <a:rPr lang="en-US" sz="2000" b="0" dirty="0">
                <a:solidFill>
                  <a:srgbClr val="3366CC"/>
                </a:solidFill>
              </a:rPr>
              <a:t>Blank node</a:t>
            </a:r>
            <a:r>
              <a:rPr lang="en-US" sz="2000" b="0" dirty="0"/>
              <a:t>		</a:t>
            </a:r>
            <a:r>
              <a:rPr lang="en-US" sz="2000" b="0" i="1" dirty="0"/>
              <a:t>Complex element without @</a:t>
            </a:r>
            <a:r>
              <a:rPr lang="en-US" sz="2000" b="0" i="1" dirty="0" err="1" smtClean="0"/>
              <a:t>rdf:about</a:t>
            </a:r>
            <a:r>
              <a:rPr lang="en-US" sz="2000" b="0" i="1" dirty="0"/>
              <a:t>	</a:t>
            </a:r>
            <a:endParaRPr lang="de-DE" sz="2000" b="0" i="1" dirty="0"/>
          </a:p>
          <a:p>
            <a:endParaRPr lang="en-US" sz="2000" b="0" dirty="0" smtClean="0">
              <a:solidFill>
                <a:srgbClr val="3366CC"/>
              </a:solidFill>
            </a:endParaRPr>
          </a:p>
          <a:p>
            <a:r>
              <a:rPr lang="en-US" sz="2000" b="0" dirty="0" smtClean="0">
                <a:solidFill>
                  <a:srgbClr val="3366CC"/>
                </a:solidFill>
              </a:rPr>
              <a:t>Literal</a:t>
            </a:r>
            <a:r>
              <a:rPr lang="en-US" sz="2000" b="0" dirty="0"/>
              <a:t>			</a:t>
            </a:r>
            <a:r>
              <a:rPr lang="en-US" sz="2000" b="0" i="1" dirty="0" smtClean="0"/>
              <a:t>Simple </a:t>
            </a:r>
            <a:r>
              <a:rPr lang="en-US" sz="2000" b="0" i="1" dirty="0"/>
              <a:t>element content or attribute </a:t>
            </a:r>
            <a:r>
              <a:rPr lang="en-US" sz="2000" b="0" i="1" dirty="0" smtClean="0"/>
              <a:t>value</a:t>
            </a:r>
          </a:p>
          <a:p>
            <a:endParaRPr lang="de-DE" sz="2000" b="0" dirty="0"/>
          </a:p>
          <a:p>
            <a:r>
              <a:rPr lang="en-US" sz="2000" b="0" dirty="0" smtClean="0">
                <a:solidFill>
                  <a:srgbClr val="3366CC"/>
                </a:solidFill>
              </a:rPr>
              <a:t>Resource </a:t>
            </a:r>
            <a:r>
              <a:rPr lang="en-US" sz="2000" b="0" dirty="0">
                <a:solidFill>
                  <a:srgbClr val="3366CC"/>
                </a:solidFill>
              </a:rPr>
              <a:t>IRI</a:t>
            </a:r>
            <a:r>
              <a:rPr lang="en-US" sz="2000" b="0" dirty="0"/>
              <a:t>		</a:t>
            </a:r>
            <a:r>
              <a:rPr lang="en-US" sz="2000" b="0" i="1" dirty="0" smtClean="0"/>
              <a:t>Value </a:t>
            </a:r>
            <a:r>
              <a:rPr lang="en-US" sz="2000" b="0" i="1" dirty="0"/>
              <a:t>of </a:t>
            </a:r>
            <a:r>
              <a:rPr lang="en-US" sz="2000" b="0" i="1" dirty="0" smtClean="0"/>
              <a:t>attribute @</a:t>
            </a:r>
            <a:r>
              <a:rPr lang="en-US" sz="2000" b="0" i="1" dirty="0" err="1" smtClean="0"/>
              <a:t>rdf:about</a:t>
            </a:r>
            <a:r>
              <a:rPr lang="en-US" sz="2000" b="0" i="1" dirty="0" smtClean="0"/>
              <a:t>;</a:t>
            </a:r>
            <a:endParaRPr lang="de-DE" sz="2000" b="0" i="1" dirty="0"/>
          </a:p>
          <a:p>
            <a:r>
              <a:rPr lang="en-US" sz="2000" b="0" i="1" dirty="0"/>
              <a:t>			</a:t>
            </a:r>
            <a:r>
              <a:rPr lang="en-US" sz="2000" b="0" i="1" dirty="0" smtClean="0"/>
              <a:t>Alternative</a:t>
            </a:r>
            <a:r>
              <a:rPr lang="en-US" sz="2000" b="0" i="1" dirty="0"/>
              <a:t>: value found at a configurable </a:t>
            </a:r>
            <a:r>
              <a:rPr lang="en-US" sz="2000" b="0" i="1" dirty="0" smtClean="0"/>
              <a:t>XPath</a:t>
            </a:r>
          </a:p>
          <a:p>
            <a:endParaRPr lang="de-DE" sz="2000" b="0" dirty="0" smtClean="0"/>
          </a:p>
          <a:p>
            <a:r>
              <a:rPr lang="en-US" sz="2000" b="0" dirty="0">
                <a:solidFill>
                  <a:srgbClr val="3366CC"/>
                </a:solidFill>
              </a:rPr>
              <a:t>Property IRI</a:t>
            </a:r>
            <a:r>
              <a:rPr lang="en-US" sz="2000" b="0" dirty="0"/>
              <a:t>		</a:t>
            </a:r>
            <a:r>
              <a:rPr lang="en-US" sz="2000" b="0" i="1" dirty="0"/>
              <a:t>Element name, attribute name		</a:t>
            </a:r>
          </a:p>
          <a:p>
            <a:endParaRPr lang="de-DE" sz="2000" b="0" dirty="0"/>
          </a:p>
          <a:p>
            <a:endParaRPr lang="de-DE" sz="2000" b="0" dirty="0"/>
          </a:p>
        </p:txBody>
      </p:sp>
      <p:sp>
        <p:nvSpPr>
          <p:cNvPr id="12" name="Rounded Rectangle 11"/>
          <p:cNvSpPr/>
          <p:nvPr/>
        </p:nvSpPr>
        <p:spPr bwMode="auto">
          <a:xfrm>
            <a:off x="5906244" y="3001144"/>
            <a:ext cx="1330052" cy="360040"/>
          </a:xfrm>
          <a:prstGeom prst="roundRect">
            <a:avLst/>
          </a:prstGeom>
          <a:noFill/>
          <a:ln w="38100"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2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Theory, and practise</a:t>
            </a:r>
            <a:endParaRPr lang="de-DE" dirty="0">
              <a:solidFill>
                <a:schemeClr val="bg1">
                  <a:lumMod val="50000"/>
                </a:schemeClr>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sp>
        <p:nvSpPr>
          <p:cNvPr id="7" name="TextBox 6"/>
          <p:cNvSpPr txBox="1"/>
          <p:nvPr/>
        </p:nvSpPr>
        <p:spPr>
          <a:xfrm>
            <a:off x="539552" y="1772816"/>
            <a:ext cx="7451079" cy="3108543"/>
          </a:xfrm>
          <a:prstGeom prst="rect">
            <a:avLst/>
          </a:prstGeom>
          <a:noFill/>
        </p:spPr>
        <p:txBody>
          <a:bodyPr wrap="none" rtlCol="0">
            <a:spAutoFit/>
          </a:bodyPr>
          <a:lstStyle/>
          <a:p>
            <a:r>
              <a:rPr lang="de-DE" sz="2800" i="1" dirty="0" smtClean="0">
                <a:solidFill>
                  <a:schemeClr val="bg1">
                    <a:lumMod val="50000"/>
                  </a:schemeClr>
                </a:solidFill>
              </a:rPr>
              <a:t>Usually, ...</a:t>
            </a:r>
          </a:p>
          <a:p>
            <a:endParaRPr lang="de-DE" sz="2800" i="1" dirty="0">
              <a:solidFill>
                <a:schemeClr val="bg1">
                  <a:lumMod val="50000"/>
                </a:schemeClr>
              </a:solidFill>
            </a:endParaRPr>
          </a:p>
          <a:p>
            <a:pPr algn="ctr"/>
            <a:r>
              <a:rPr lang="de-DE" sz="2800" i="1" dirty="0" smtClean="0">
                <a:solidFill>
                  <a:schemeClr val="bg1">
                    <a:lumMod val="50000"/>
                  </a:schemeClr>
                </a:solidFill>
              </a:rPr>
              <a:t>the Generic Mapping needs tweaking </a:t>
            </a:r>
          </a:p>
          <a:p>
            <a:pPr algn="ctr"/>
            <a:r>
              <a:rPr lang="de-DE" sz="2800" i="1" dirty="0" smtClean="0">
                <a:solidFill>
                  <a:schemeClr val="bg1">
                    <a:lumMod val="50000"/>
                  </a:schemeClr>
                </a:solidFill>
              </a:rPr>
              <a:t>in order to satisfy real world requirements</a:t>
            </a:r>
          </a:p>
          <a:p>
            <a:pPr algn="ctr"/>
            <a:r>
              <a:rPr lang="de-DE" sz="2800" i="1" dirty="0" smtClean="0">
                <a:solidFill>
                  <a:schemeClr val="bg1">
                    <a:lumMod val="50000"/>
                  </a:schemeClr>
                </a:solidFill>
              </a:rPr>
              <a:t>We need </a:t>
            </a:r>
            <a:r>
              <a:rPr lang="de-DE" sz="2800" i="1" dirty="0" smtClean="0">
                <a:solidFill>
                  <a:srgbClr val="0070C0"/>
                </a:solidFill>
              </a:rPr>
              <a:t>models</a:t>
            </a:r>
            <a:r>
              <a:rPr lang="de-DE" sz="2800" i="1" dirty="0" smtClean="0">
                <a:solidFill>
                  <a:schemeClr val="bg1">
                    <a:lumMod val="50000"/>
                  </a:schemeClr>
                </a:solidFill>
              </a:rPr>
              <a:t> ...</a:t>
            </a:r>
            <a:endParaRPr lang="de-DE" sz="2800" i="1" dirty="0">
              <a:solidFill>
                <a:schemeClr val="bg1">
                  <a:lumMod val="50000"/>
                </a:schemeClr>
              </a:solidFill>
            </a:endParaRPr>
          </a:p>
          <a:p>
            <a:pPr algn="ctr"/>
            <a:r>
              <a:rPr lang="de-DE" sz="2800" i="1" dirty="0" smtClean="0">
                <a:solidFill>
                  <a:srgbClr val="0070C0"/>
                </a:solidFill>
              </a:rPr>
              <a:t>=</a:t>
            </a:r>
            <a:endParaRPr lang="de-DE" sz="2800" dirty="0">
              <a:solidFill>
                <a:schemeClr val="bg1">
                  <a:lumMod val="50000"/>
                </a:schemeClr>
              </a:solidFill>
            </a:endParaRPr>
          </a:p>
          <a:p>
            <a:pPr algn="ctr"/>
            <a:r>
              <a:rPr lang="de-DE" sz="2800" i="1" dirty="0" smtClean="0">
                <a:solidFill>
                  <a:srgbClr val="0070C0"/>
                </a:solidFill>
              </a:rPr>
              <a:t>knowledge, where to expect what</a:t>
            </a:r>
            <a:endParaRPr lang="de-DE" sz="2800" i="1" dirty="0">
              <a:solidFill>
                <a:srgbClr val="0070C0"/>
              </a:solidFill>
            </a:endParaRPr>
          </a:p>
        </p:txBody>
      </p:sp>
      <p:sp>
        <p:nvSpPr>
          <p:cNvPr id="8" name="Rounded Rectangular Callout 7"/>
          <p:cNvSpPr/>
          <p:nvPr/>
        </p:nvSpPr>
        <p:spPr bwMode="auto">
          <a:xfrm>
            <a:off x="5868144" y="1988840"/>
            <a:ext cx="1224136" cy="432048"/>
          </a:xfrm>
          <a:prstGeom prst="wedgeRoundRectCallout">
            <a:avLst>
              <a:gd name="adj1" fmla="val -20833"/>
              <a:gd name="adj2" fmla="val 130831"/>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filtering</a:t>
            </a:r>
          </a:p>
        </p:txBody>
      </p:sp>
      <p:sp>
        <p:nvSpPr>
          <p:cNvPr id="9" name="Rounded Rectangular Callout 8"/>
          <p:cNvSpPr/>
          <p:nvPr/>
        </p:nvSpPr>
        <p:spPr bwMode="auto">
          <a:xfrm>
            <a:off x="4139952" y="2001903"/>
            <a:ext cx="1296144" cy="432048"/>
          </a:xfrm>
          <a:prstGeom prst="wedgeRoundRectCallout">
            <a:avLst>
              <a:gd name="adj1" fmla="val 98565"/>
              <a:gd name="adj2" fmla="val 124784"/>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renames</a:t>
            </a:r>
          </a:p>
        </p:txBody>
      </p:sp>
      <p:sp>
        <p:nvSpPr>
          <p:cNvPr id="10" name="Rounded Rectangular Callout 9"/>
          <p:cNvSpPr/>
          <p:nvPr/>
        </p:nvSpPr>
        <p:spPr bwMode="auto">
          <a:xfrm>
            <a:off x="7524328" y="1988840"/>
            <a:ext cx="1584176" cy="733673"/>
          </a:xfrm>
          <a:prstGeom prst="wedgeRoundRectCallout">
            <a:avLst>
              <a:gd name="adj1" fmla="val -123323"/>
              <a:gd name="adj2" fmla="val 57429"/>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Additional grouping</a:t>
            </a:r>
          </a:p>
        </p:txBody>
      </p:sp>
    </p:spTree>
    <p:extLst>
      <p:ext uri="{BB962C8B-B14F-4D97-AF65-F5344CB8AC3E}">
        <p14:creationId xmlns:p14="http://schemas.microsoft.com/office/powerpoint/2010/main" val="311728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Transformation</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98057" y="2525995"/>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1" name="Rounded Rectangle 10"/>
          <p:cNvSpPr/>
          <p:nvPr/>
        </p:nvSpPr>
        <p:spPr bwMode="auto">
          <a:xfrm>
            <a:off x="5868143" y="4612319"/>
            <a:ext cx="3132919" cy="1828660"/>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2000" dirty="0">
              <a:solidFill>
                <a:srgbClr val="3366CC"/>
              </a:solidFill>
            </a:endParaRPr>
          </a:p>
          <a:p>
            <a:pPr marL="0" marR="0" indent="0" algn="l" defTabSz="914400" rtl="0" eaLnBrk="1" fontAlgn="base" latinLnBrk="0" hangingPunct="1">
              <a:lnSpc>
                <a:spcPct val="100000"/>
              </a:lnSpc>
              <a:spcBef>
                <a:spcPct val="0"/>
              </a:spcBef>
              <a:spcAft>
                <a:spcPct val="0"/>
              </a:spcAft>
              <a:buClrTx/>
              <a:buSzTx/>
              <a:buFontTx/>
              <a:buNone/>
              <a:tabLst/>
            </a:pPr>
            <a:r>
              <a:rPr lang="de-DE" sz="2000" dirty="0" smtClean="0">
                <a:solidFill>
                  <a:srgbClr val="3366CC"/>
                </a:solidFill>
              </a:rPr>
              <a:t>                </a:t>
            </a:r>
            <a:r>
              <a:rPr lang="de-DE" sz="6000" dirty="0" smtClean="0">
                <a:solidFill>
                  <a:srgbClr val="3366CC"/>
                </a:solidFill>
              </a:rPr>
              <a:t>?</a:t>
            </a:r>
            <a:endParaRPr kumimoji="0" lang="de-DE" sz="6000" b="1" i="0" u="none" strike="noStrike" cap="none" normalizeH="0" baseline="0" dirty="0" smtClean="0">
              <a:ln>
                <a:noFill/>
              </a:ln>
              <a:solidFill>
                <a:srgbClr val="3366CC"/>
              </a:solidFill>
              <a:effectLst/>
            </a:endParaRPr>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33" name="TextBox 32"/>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2018-02-09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SHAX</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spTree>
    <p:extLst>
      <p:ext uri="{BB962C8B-B14F-4D97-AF65-F5344CB8AC3E}">
        <p14:creationId xmlns:p14="http://schemas.microsoft.com/office/powerpoint/2010/main" val="12713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p:bldP spid="8" grpId="0"/>
      <p:bldP spid="26" grpId="0"/>
      <p:bldP spid="33"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2657</Words>
  <Application>Microsoft Office PowerPoint</Application>
  <PresentationFormat>On-screen Show (4:3)</PresentationFormat>
  <Paragraphs>442</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Bradley Hand ITC</vt:lpstr>
      <vt:lpstr>Calibri</vt:lpstr>
      <vt:lpstr>Calibri Light</vt:lpstr>
      <vt:lpstr>Courier New</vt:lpstr>
      <vt:lpstr>Lucida Handwriting</vt:lpstr>
      <vt:lpstr>Wingdings</vt:lpstr>
      <vt:lpstr>Сеть</vt:lpstr>
      <vt:lpstr>Combining graph &amp; tree …</vt:lpstr>
      <vt:lpstr>What to expect</vt:lpstr>
      <vt:lpstr>                    Complementary</vt:lpstr>
      <vt:lpstr>...</vt:lpstr>
      <vt:lpstr>Integration</vt:lpstr>
      <vt:lpstr>                        Equivalent</vt:lpstr>
      <vt:lpstr>Generic mapping     (= canonical transformation)</vt:lpstr>
      <vt:lpstr>Theory, and practise</vt:lpstr>
      <vt:lpstr>                 Transformation</vt:lpstr>
      <vt:lpstr>                     Alignment</vt:lpstr>
      <vt:lpstr>SHACL</vt:lpstr>
      <vt:lpstr>SHACL</vt:lpstr>
      <vt:lpstr>SHACL</vt:lpstr>
      <vt:lpstr>SHACL – a breakthrough                     for integration?</vt:lpstr>
      <vt:lpstr>Why SHAX      (XML syntax for SHACL)</vt:lpstr>
      <vt:lpstr>PowerPoint Presentation</vt:lpstr>
      <vt:lpstr>PowerPoint Presentation</vt:lpstr>
      <vt:lpstr>PowerPoint Presentation</vt:lpstr>
      <vt:lpstr>PowerPoint Presentation</vt:lpstr>
      <vt:lpstr>PowerPoint Presentation</vt:lpstr>
      <vt:lpstr>PowerPoint Presentation</vt:lpstr>
      <vt:lpstr>SHAX – summary</vt:lpstr>
      <vt:lpstr>SHAX is an abstract language</vt:lpstr>
      <vt:lpstr>PowerPoint Presentation</vt:lpstr>
      <vt:lpstr>PowerPoint Presentation</vt:lpstr>
      <vt:lpstr>PowerPoint Presentation</vt:lpstr>
      <vt:lpstr>PowerPoint Presentation</vt:lpstr>
      <vt:lpstr>SHAX can be generated ...</vt:lpstr>
      <vt:lpstr>SHAX processor</vt:lpstr>
      <vt:lpstr>SHAX as a pivot?</vt:lpstr>
      <vt:lpstr>Idea still in need                      of other minds ...</vt:lpstr>
      <vt:lpstr>     Thank you !</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17055</cp:revision>
  <cp:lastPrinted>2018-02-04T22:36:04Z</cp:lastPrinted>
  <dcterms:created xsi:type="dcterms:W3CDTF">2010-07-11T14:21:59Z</dcterms:created>
  <dcterms:modified xsi:type="dcterms:W3CDTF">2018-02-11T20:01:13Z</dcterms:modified>
</cp:coreProperties>
</file>