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9"/>
  </p:notesMasterIdLst>
  <p:handoutMasterIdLst>
    <p:handoutMasterId r:id="rId30"/>
  </p:handoutMasterIdLst>
  <p:sldIdLst>
    <p:sldId id="925" r:id="rId2"/>
    <p:sldId id="1167" r:id="rId3"/>
    <p:sldId id="1220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44" r:id="rId14"/>
    <p:sldId id="1230" r:id="rId15"/>
    <p:sldId id="1246" r:id="rId16"/>
    <p:sldId id="1233" r:id="rId17"/>
    <p:sldId id="1235" r:id="rId18"/>
    <p:sldId id="1245" r:id="rId19"/>
    <p:sldId id="1232" r:id="rId20"/>
    <p:sldId id="1236" r:id="rId21"/>
    <p:sldId id="1237" r:id="rId22"/>
    <p:sldId id="1238" r:id="rId23"/>
    <p:sldId id="1239" r:id="rId24"/>
    <p:sldId id="1240" r:id="rId25"/>
    <p:sldId id="1241" r:id="rId26"/>
    <p:sldId id="1247" r:id="rId27"/>
    <p:sldId id="1243" r:id="rId28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1567" autoAdjust="0"/>
  </p:normalViewPr>
  <p:slideViewPr>
    <p:cSldViewPr>
      <p:cViewPr varScale="1">
        <p:scale>
          <a:sx n="82" d="100"/>
          <a:sy n="82" d="100"/>
        </p:scale>
        <p:origin x="1334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044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35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786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2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9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131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990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155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17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054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chemeClr val="tx1"/>
                </a:solidFill>
              </a:rPr>
              <a:t>An introduction to Greenfox</a:t>
            </a:r>
            <a:endParaRPr lang="en-US" altLang="de-DE" sz="4000" i="1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the resource is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 of the constraint –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that‘s </a:t>
            </a: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of the containing </a:t>
            </a:r>
            <a:r>
              <a:rPr lang="de-DE" sz="24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XML element + attributes + children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= pass|failure   +   details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Type, parameters, constraint component</a:t>
            </a:r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are provided by attributes / child elements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component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depends on a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#1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minCountMsg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Component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ValueMinCount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Constraint #2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ValueDistinct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6" y="4365104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IV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Unary		- targets single resource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   e.g. &lt;value&gt;, &lt;valuePair&gt;, &lt;docTree&gt;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- targets a pair of resources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	   e.g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valueCompared&gt;, &lt;docSimilar&gt;</a:t>
            </a:r>
            <a:endParaRPr lang="de-DE" sz="20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Closed		- excludes impact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 e.g. &lt;value&gt;, &lt;valueCompared&gt;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		- allows impact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e.g. &lt;foxvalue&gt;, &lt;foxvalueVair&gt;, &lt;links&gt;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229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 is two things: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pPr lvl="1"/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</a:p>
          <a:p>
            <a:pPr marL="0" indent="0">
              <a:buNone/>
            </a:pPr>
            <a:r>
              <a:rPr lang="de-DE" sz="2400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„The constraints apply to these resources: (a selector)“ 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 of a shape: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Element name: 	the kind of resources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Attributes: 	target declaration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 elements: 	constraints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5" y="5373216"/>
            <a:ext cx="787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target declaration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attributes of the shape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  <a:p>
            <a:pPr marL="0" indent="0">
              <a:buNone/>
            </a:pPr>
            <a:endParaRPr lang="de-DE" sz="2400" b="0" u="sng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 Input resource = 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		a resource from the target of the parent shape</a:t>
            </a:r>
            <a:endParaRPr lang="de-DE" sz="2400" b="0" i="1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* Output resources=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the target of this shape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5517232"/>
            <a:ext cx="6762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Link Definition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Either:	&lt;linkDef&gt; element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Or:	Attributes and child elements of a „link using element“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			&lt;file&gt;, 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 constraint		&lt;links&gt;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	&lt;valueCompared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&gt;, &lt;docSimilar&gt;, …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Hyperdoc constraints	&lt;hyperdocTree&gt;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4168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Definition: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connector types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79898"/>
            <a:ext cx="7343775" cy="318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foxpath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30364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href-expression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551511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URI-expression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Global Link Definitions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&lt;linkDef&gt;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4" y="4407371"/>
            <a:ext cx="866775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7" y="2414017"/>
            <a:ext cx="5867400" cy="942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mirror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04745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URI-template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Declaration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39516"/>
            <a:ext cx="5915025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988840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referenced   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(@linkName)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973" y="3429000"/>
            <a:ext cx="7348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local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	   (@foxpath, @hrefXP, @uriXP, …)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 validation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some folder +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all folders/files 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check: conformance to a set of constraints =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a „schema“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the outcome of one check: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resource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checked against a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collected validation results,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mapped to something palatable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6386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779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Links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resolvable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and yield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at least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56" y="3831431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Exactly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53022"/>
            <a:ext cx="7429500" cy="352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ValueCompared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51511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DocSimilar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 =</a:t>
            </a:r>
          </a:p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Outcome of checking a single resource against a single constraint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XML element &lt;red&gt;, &lt;green&gt;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 and child elements …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resource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location in the schema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Selected constraint parameters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38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676"/>
            <a:ext cx="9144000" cy="31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916832"/>
            <a:ext cx="81007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8" y="1563347"/>
            <a:ext cx="7126610" cy="52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have you missed?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Composite schemas – no imports yet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Variables declared within the schema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Formated validation results 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Support for …</a:t>
            </a:r>
          </a:p>
          <a:p>
            <a:pPr marL="0" indent="0">
              <a:buNone/>
            </a:pPr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schematron, JSON Schema, SHACL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Please fill in here: ______________________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963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5408"/>
            <a:ext cx="7543800" cy="1295400"/>
          </a:xfrm>
        </p:spPr>
        <p:txBody>
          <a:bodyPr/>
          <a:lstStyle/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Thank you, Jodle and all others,</a:t>
            </a:r>
            <a:b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for your kind attention!</a:t>
            </a:r>
            <a:endParaRPr lang="de-DE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95462"/>
            <a:ext cx="5610225" cy="3267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763" y="5663914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returning to Prague, straight to the pencil of </a:t>
            </a:r>
            <a:r>
              <a:rPr lang="de-DE" smtClean="0">
                <a:latin typeface="Bradley Hand ITC" panose="03070402050302030203" pitchFamily="66" charset="0"/>
              </a:rPr>
              <a:t>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might you care?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we are used to:</a:t>
            </a:r>
          </a:p>
          <a:p>
            <a:pPr marL="0" indent="0">
              <a:buNone/>
            </a:pP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declarative validation of </a:t>
            </a:r>
            <a:r>
              <a:rPr lang="de-DE" sz="20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files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against schemas </a:t>
            </a:r>
          </a:p>
          <a:p>
            <a:pPr marL="0" indent="0">
              <a:buNone/>
            </a:pP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(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XSD, RelaxNG, JSON Schema, SHACL, …)</a:t>
            </a:r>
          </a:p>
          <a:p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Real interest: validity of </a:t>
            </a:r>
            <a:r>
              <a:rPr lang="de-DE" sz="2000" b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file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simply </a:t>
            </a:r>
            <a:r>
              <a:rPr lang="de-DE" sz="2000" b="1" i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larger parts of the picture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; examples:</a:t>
            </a:r>
          </a:p>
          <a:p>
            <a:pPr marL="0" indent="0">
              <a:buNone/>
            </a:pP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A product to be shipped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set of applications in use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Critical components of infrastructure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sources and assets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76259" y="4365104"/>
            <a:ext cx="3746646" cy="2492896"/>
          </a:xfrm>
          <a:prstGeom prst="wedgeRoundRectCallout">
            <a:avLst>
              <a:gd name="adj1" fmla="val -100974"/>
              <a:gd name="adj2" fmla="val -30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CC6600"/>
                </a:solidFill>
                <a:effectLst/>
              </a:rPr>
              <a:t>SAMPLE WORRIES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i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No file forgotten?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versions correct?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Log files </a:t>
            </a:r>
            <a:r>
              <a:rPr lang="de-DE" i="1" smtClean="0">
                <a:solidFill>
                  <a:srgbClr val="006600"/>
                </a:solidFill>
              </a:rPr>
              <a:t>removed?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complete?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All translations included?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>
                <a:solidFill>
                  <a:srgbClr val="006600"/>
                </a:solidFill>
              </a:rPr>
              <a:t>All links updated?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Guided tour – hands-on impressions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 Picture – concepts and major features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 of available constraint types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Zooming in - look at a few constraint types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now – an outlook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Getting started …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60848"/>
            <a:ext cx="67345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guided tour:</a:t>
            </a:r>
          </a:p>
          <a:p>
            <a:endParaRPr lang="de-DE" sz="2800" i="1" smtClean="0">
              <a:solidFill>
                <a:srgbClr val="006600"/>
              </a:solidFill>
              <a:latin typeface="Castellar" panose="020A0402060406010301" pitchFamily="18" charset="0"/>
            </a:endParaRP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„A trivial file system tree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Validated against a </a:t>
            </a:r>
          </a:p>
          <a:p>
            <a:r>
              <a:rPr lang="de-DE" sz="2800" i="1">
                <a:solidFill>
                  <a:srgbClr val="006600"/>
                </a:solidFill>
                <a:latin typeface="Castellar" panose="020A0402060406010301" pitchFamily="18" charset="0"/>
              </a:rPr>
              <a:t>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non-trivial schema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    Developed in seven steps</a:t>
            </a: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955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(having made up his mind to participate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In the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tutorial</a:t>
            </a:r>
            <a:r>
              <a:rPr lang="de-DE" sz="2400" smtClean="0">
                <a:latin typeface="Bradley Hand ITC" panose="03070402050302030203" pitchFamily="66" charset="0"/>
              </a:rPr>
              <a:t> at Decl. Amst. 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4638" y="5663914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will join us, coming straight from the pencil of </a:t>
            </a:r>
            <a:r>
              <a:rPr lang="de-DE" smtClean="0">
                <a:latin typeface="Bradley Hand ITC" panose="03070402050302030203" pitchFamily="66" charset="0"/>
              </a:rPr>
              <a:t>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2: Big picture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to understanding Greenfox is knowing</a:t>
            </a: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08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 files &amp; 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5291916"/>
            <a:ext cx="25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that was easy!</a:t>
            </a:r>
            <a:endParaRPr lang="de-DE" sz="24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659</Words>
  <Application>Microsoft Office PowerPoint</Application>
  <PresentationFormat>On-screen Show (4:3)</PresentationFormat>
  <Paragraphs>258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Bradley Hand ITC</vt:lpstr>
      <vt:lpstr>Calibri Light</vt:lpstr>
      <vt:lpstr>Castellar</vt:lpstr>
      <vt:lpstr>Courier New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Getting started …</vt:lpstr>
      <vt:lpstr>PowerPoint Presentation</vt:lpstr>
      <vt:lpstr>Part 2: Big picture</vt:lpstr>
      <vt:lpstr>SEVEN THINGS</vt:lpstr>
      <vt:lpstr>RESOURCES</vt:lpstr>
      <vt:lpstr>Constraints</vt:lpstr>
      <vt:lpstr>Constraints II</vt:lpstr>
      <vt:lpstr>Constraints III</vt:lpstr>
      <vt:lpstr>Constraints IV</vt:lpstr>
      <vt:lpstr>Shapes</vt:lpstr>
      <vt:lpstr>Target declaration</vt:lpstr>
      <vt:lpstr>Link definition</vt:lpstr>
      <vt:lpstr>Link Definition: connector types</vt:lpstr>
      <vt:lpstr>Global Link Definitions &lt;linkDef&gt;</vt:lpstr>
      <vt:lpstr>Target Declaration references or    contains a Link Definition</vt:lpstr>
      <vt:lpstr>Link constraints</vt:lpstr>
      <vt:lpstr>Link using elements:     binary constraints</vt:lpstr>
      <vt:lpstr>Results &amp; Reports</vt:lpstr>
      <vt:lpstr>Validation result: example</vt:lpstr>
      <vt:lpstr>Validation report: example</vt:lpstr>
      <vt:lpstr>Constraint types</vt:lpstr>
      <vt:lpstr>What have you missed?</vt:lpstr>
      <vt:lpstr>Thank you, Jodle and all others, for your kind attention!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18142</cp:revision>
  <cp:lastPrinted>2020-02-11T20:09:32Z</cp:lastPrinted>
  <dcterms:created xsi:type="dcterms:W3CDTF">2010-07-11T14:21:59Z</dcterms:created>
  <dcterms:modified xsi:type="dcterms:W3CDTF">2020-10-07T18:30:52Z</dcterms:modified>
</cp:coreProperties>
</file>