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32"/>
  </p:notesMasterIdLst>
  <p:handoutMasterIdLst>
    <p:handoutMasterId r:id="rId33"/>
  </p:handoutMasterIdLst>
  <p:sldIdLst>
    <p:sldId id="925" r:id="rId2"/>
    <p:sldId id="1167" r:id="rId3"/>
    <p:sldId id="1153" r:id="rId4"/>
    <p:sldId id="1194" r:id="rId5"/>
    <p:sldId id="1155" r:id="rId6"/>
    <p:sldId id="1176" r:id="rId7"/>
    <p:sldId id="1178" r:id="rId8"/>
    <p:sldId id="1196" r:id="rId9"/>
    <p:sldId id="1199" r:id="rId10"/>
    <p:sldId id="1217" r:id="rId11"/>
    <p:sldId id="1218" r:id="rId12"/>
    <p:sldId id="1201" r:id="rId13"/>
    <p:sldId id="1156" r:id="rId14"/>
    <p:sldId id="1193" r:id="rId15"/>
    <p:sldId id="1157" r:id="rId16"/>
    <p:sldId id="1158" r:id="rId17"/>
    <p:sldId id="1208" r:id="rId18"/>
    <p:sldId id="1181" r:id="rId19"/>
    <p:sldId id="1190" r:id="rId20"/>
    <p:sldId id="1215" r:id="rId21"/>
    <p:sldId id="1216" r:id="rId22"/>
    <p:sldId id="1179" r:id="rId23"/>
    <p:sldId id="1182" r:id="rId24"/>
    <p:sldId id="1183" r:id="rId25"/>
    <p:sldId id="1184" r:id="rId26"/>
    <p:sldId id="1165" r:id="rId27"/>
    <p:sldId id="1180" r:id="rId28"/>
    <p:sldId id="1212" r:id="rId29"/>
    <p:sldId id="1210" r:id="rId30"/>
    <p:sldId id="1211" r:id="rId31"/>
  </p:sldIdLst>
  <p:sldSz cx="9144000" cy="6858000" type="screen4x3"/>
  <p:notesSz cx="6858000" cy="9945688"/>
  <p:defaultTextStyle>
    <a:defPPr>
      <a:defRPr lang="de-DE"/>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795">
          <p15:clr>
            <a:srgbClr val="A4A3A4"/>
          </p15:clr>
        </p15:guide>
        <p15:guide id="2" pos="5738">
          <p15:clr>
            <a:srgbClr val="A4A3A4"/>
          </p15:clr>
        </p15:guide>
      </p15:sldGuideLst>
    </p:ext>
    <p:ext uri="{2D200454-40CA-4A62-9FC3-DE9A4176ACB9}">
      <p15:notesGuideLst xmlns:p15="http://schemas.microsoft.com/office/powerpoint/2012/main">
        <p15:guide id="1" orient="horz" pos="3087" userDrawn="1">
          <p15:clr>
            <a:srgbClr val="A4A3A4"/>
          </p15:clr>
        </p15:guide>
        <p15:guide id="2" pos="225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CC6600"/>
    <a:srgbClr val="0000FF"/>
    <a:srgbClr val="008000"/>
    <a:srgbClr val="0066CC"/>
    <a:srgbClr val="3366CC"/>
    <a:srgbClr val="054695"/>
    <a:srgbClr val="006699"/>
    <a:srgbClr val="FF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87" autoAdjust="0"/>
    <p:restoredTop sz="81567" autoAdjust="0"/>
  </p:normalViewPr>
  <p:slideViewPr>
    <p:cSldViewPr>
      <p:cViewPr varScale="1">
        <p:scale>
          <a:sx n="72" d="100"/>
          <a:sy n="72" d="100"/>
        </p:scale>
        <p:origin x="1565" y="67"/>
      </p:cViewPr>
      <p:guideLst>
        <p:guide orient="horz" pos="2795"/>
        <p:guide pos="5738"/>
      </p:guideLst>
    </p:cSldViewPr>
  </p:slideViewPr>
  <p:outlineViewPr>
    <p:cViewPr>
      <p:scale>
        <a:sx n="33" d="100"/>
        <a:sy n="33" d="100"/>
      </p:scale>
      <p:origin x="0" y="-8244"/>
    </p:cViewPr>
  </p:outlineViewPr>
  <p:notesTextViewPr>
    <p:cViewPr>
      <p:scale>
        <a:sx n="100" d="100"/>
        <a:sy n="100" d="100"/>
      </p:scale>
      <p:origin x="0" y="0"/>
    </p:cViewPr>
  </p:notesTextViewPr>
  <p:sorterViewPr>
    <p:cViewPr varScale="1">
      <p:scale>
        <a:sx n="1" d="1"/>
        <a:sy n="1" d="1"/>
      </p:scale>
      <p:origin x="0" y="-12732"/>
    </p:cViewPr>
  </p:sorterViewPr>
  <p:notesViewPr>
    <p:cSldViewPr>
      <p:cViewPr varScale="1">
        <p:scale>
          <a:sx n="65" d="100"/>
          <a:sy n="65" d="100"/>
        </p:scale>
        <p:origin x="3354" y="78"/>
      </p:cViewPr>
      <p:guideLst>
        <p:guide orient="horz" pos="3087"/>
        <p:guide pos="22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082" name="Rectangle 2"/>
          <p:cNvSpPr>
            <a:spLocks noGrp="1" noChangeArrowheads="1"/>
          </p:cNvSpPr>
          <p:nvPr>
            <p:ph type="hdr" sz="quarter"/>
          </p:nvPr>
        </p:nvSpPr>
        <p:spPr bwMode="auto">
          <a:xfrm>
            <a:off x="0" y="2"/>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de-DE"/>
          </a:p>
        </p:txBody>
      </p:sp>
      <p:sp>
        <p:nvSpPr>
          <p:cNvPr id="430083" name="Rectangle 3"/>
          <p:cNvSpPr>
            <a:spLocks noGrp="1" noChangeArrowheads="1"/>
          </p:cNvSpPr>
          <p:nvPr>
            <p:ph type="dt" sz="quarter" idx="1"/>
          </p:nvPr>
        </p:nvSpPr>
        <p:spPr bwMode="auto">
          <a:xfrm>
            <a:off x="3884613" y="2"/>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de-DE"/>
          </a:p>
        </p:txBody>
      </p:sp>
      <p:sp>
        <p:nvSpPr>
          <p:cNvPr id="430084" name="Rectangle 4"/>
          <p:cNvSpPr>
            <a:spLocks noGrp="1" noChangeArrowheads="1"/>
          </p:cNvSpPr>
          <p:nvPr>
            <p:ph type="ftr" sz="quarter" idx="2"/>
          </p:nvPr>
        </p:nvSpPr>
        <p:spPr bwMode="auto">
          <a:xfrm>
            <a:off x="0" y="9446807"/>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de-DE"/>
          </a:p>
        </p:txBody>
      </p:sp>
      <p:sp>
        <p:nvSpPr>
          <p:cNvPr id="430085" name="Rectangle 5"/>
          <p:cNvSpPr>
            <a:spLocks noGrp="1" noChangeArrowheads="1"/>
          </p:cNvSpPr>
          <p:nvPr>
            <p:ph type="sldNum" sz="quarter" idx="3"/>
          </p:nvPr>
        </p:nvSpPr>
        <p:spPr bwMode="auto">
          <a:xfrm>
            <a:off x="3884613" y="9446807"/>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24C28B9B-BEA5-4608-B95A-552E95E15CEC}" type="slidenum">
              <a:rPr lang="en-US" altLang="de-DE"/>
              <a:pPr>
                <a:defRPr/>
              </a:pPr>
              <a:t>‹#›</a:t>
            </a:fld>
            <a:endParaRPr lang="en-US" altLang="de-DE" dirty="0"/>
          </a:p>
        </p:txBody>
      </p:sp>
    </p:spTree>
    <p:extLst>
      <p:ext uri="{BB962C8B-B14F-4D97-AF65-F5344CB8AC3E}">
        <p14:creationId xmlns:p14="http://schemas.microsoft.com/office/powerpoint/2010/main" val="1583334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bwMode="auto">
          <a:xfrm>
            <a:off x="0" y="2"/>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de-DE" altLang="de-DE"/>
          </a:p>
        </p:txBody>
      </p:sp>
      <p:sp>
        <p:nvSpPr>
          <p:cNvPr id="223235" name="Rectangle 3"/>
          <p:cNvSpPr>
            <a:spLocks noGrp="1" noChangeArrowheads="1"/>
          </p:cNvSpPr>
          <p:nvPr>
            <p:ph type="dt" idx="1"/>
          </p:nvPr>
        </p:nvSpPr>
        <p:spPr bwMode="auto">
          <a:xfrm>
            <a:off x="3884613" y="2"/>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de-DE" altLang="de-DE"/>
          </a:p>
        </p:txBody>
      </p:sp>
      <p:sp>
        <p:nvSpPr>
          <p:cNvPr id="3076" name="Rectangle 4"/>
          <p:cNvSpPr>
            <a:spLocks noGrp="1" noRot="1" noChangeAspect="1" noChangeArrowheads="1" noTextEdit="1"/>
          </p:cNvSpPr>
          <p:nvPr>
            <p:ph type="sldImg" idx="2"/>
          </p:nvPr>
        </p:nvSpPr>
        <p:spPr bwMode="auto">
          <a:xfrm>
            <a:off x="946150" y="746125"/>
            <a:ext cx="4972050"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3237" name="Rectangle 5"/>
          <p:cNvSpPr>
            <a:spLocks noGrp="1" noChangeArrowheads="1"/>
          </p:cNvSpPr>
          <p:nvPr>
            <p:ph type="body" sz="quarter" idx="3"/>
          </p:nvPr>
        </p:nvSpPr>
        <p:spPr bwMode="auto">
          <a:xfrm>
            <a:off x="685800" y="4725004"/>
            <a:ext cx="5486400" cy="447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noProof="0" smtClean="0"/>
              <a:t>Образец текста</a:t>
            </a:r>
          </a:p>
          <a:p>
            <a:pPr lvl="1"/>
            <a:r>
              <a:rPr lang="de-DE" altLang="de-DE" noProof="0" smtClean="0"/>
              <a:t>Второй уровень</a:t>
            </a:r>
          </a:p>
          <a:p>
            <a:pPr lvl="2"/>
            <a:r>
              <a:rPr lang="de-DE" altLang="de-DE" noProof="0" smtClean="0"/>
              <a:t>Третий уровень</a:t>
            </a:r>
          </a:p>
          <a:p>
            <a:pPr lvl="3"/>
            <a:r>
              <a:rPr lang="de-DE" altLang="de-DE" noProof="0" smtClean="0"/>
              <a:t>Четвертый уровень</a:t>
            </a:r>
          </a:p>
          <a:p>
            <a:pPr lvl="4"/>
            <a:r>
              <a:rPr lang="de-DE" altLang="de-DE" noProof="0" smtClean="0"/>
              <a:t>Пятый уровень</a:t>
            </a:r>
          </a:p>
        </p:txBody>
      </p:sp>
      <p:sp>
        <p:nvSpPr>
          <p:cNvPr id="223238" name="Rectangle 6"/>
          <p:cNvSpPr>
            <a:spLocks noGrp="1" noChangeArrowheads="1"/>
          </p:cNvSpPr>
          <p:nvPr>
            <p:ph type="ftr" sz="quarter" idx="4"/>
          </p:nvPr>
        </p:nvSpPr>
        <p:spPr bwMode="auto">
          <a:xfrm>
            <a:off x="0" y="9446807"/>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de-DE" altLang="de-DE"/>
          </a:p>
        </p:txBody>
      </p:sp>
      <p:sp>
        <p:nvSpPr>
          <p:cNvPr id="223239" name="Rectangle 7"/>
          <p:cNvSpPr>
            <a:spLocks noGrp="1" noChangeArrowheads="1"/>
          </p:cNvSpPr>
          <p:nvPr>
            <p:ph type="sldNum" sz="quarter" idx="5"/>
          </p:nvPr>
        </p:nvSpPr>
        <p:spPr bwMode="auto">
          <a:xfrm>
            <a:off x="3884613" y="9446807"/>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C808F741-F631-4E00-8D1F-D4687A839150}" type="slidenum">
              <a:rPr lang="de-DE" altLang="de-DE"/>
              <a:pPr>
                <a:defRPr/>
              </a:pPr>
              <a:t>‹#›</a:t>
            </a:fld>
            <a:endParaRPr lang="de-DE" altLang="de-DE"/>
          </a:p>
        </p:txBody>
      </p:sp>
    </p:spTree>
    <p:extLst>
      <p:ext uri="{BB962C8B-B14F-4D97-AF65-F5344CB8AC3E}">
        <p14:creationId xmlns:p14="http://schemas.microsoft.com/office/powerpoint/2010/main" val="15699877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C4A8C4-43B9-4EB2-BE68-DD99B9327F2C}" type="slidenum">
              <a:rPr lang="de-DE" altLang="de-DE" b="0" smtClean="0"/>
              <a:pPr/>
              <a:t>1</a:t>
            </a:fld>
            <a:endParaRPr lang="de-DE" altLang="de-DE" b="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This is an introduction to greenfox, a schema language for validating file systems.</a:t>
            </a:r>
            <a:endParaRPr lang="de-DE" sz="1200" kern="1200" dirty="0" smtClean="0">
              <a:solidFill>
                <a:schemeClr val="tx1"/>
              </a:solidFill>
              <a:effectLst/>
              <a:latin typeface="Arial" panose="020B0604020202020204" pitchFamily="34" charset="0"/>
              <a:ea typeface="+mn-ea"/>
              <a:cs typeface="+mn-cs"/>
            </a:endParaRPr>
          </a:p>
        </p:txBody>
      </p:sp>
    </p:spTree>
    <p:extLst>
      <p:ext uri="{BB962C8B-B14F-4D97-AF65-F5344CB8AC3E}">
        <p14:creationId xmlns:p14="http://schemas.microsoft.com/office/powerpoint/2010/main" val="390480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Yo</a:t>
            </a:r>
            <a:r>
              <a:rPr lang="de-DE" baseline="0" smtClean="0"/>
              <a:t>u may be tempted to think that shape nesting is only for reflecting the hierarchy of folders and files. But it can be used for describing other relationships, too: subsetting, and conditional occurrence. Subsetting: the target of the nested shape is a subset of the target of the containing shape. Here, the subset contains only those docbook files which have an &lt;imagedata&gt; element.</a:t>
            </a:r>
            <a:endParaRPr lang="de-DE" smtClean="0"/>
          </a:p>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10</a:t>
            </a:fld>
            <a:endParaRPr lang="de-DE" altLang="de-DE"/>
          </a:p>
        </p:txBody>
      </p:sp>
    </p:spTree>
    <p:extLst>
      <p:ext uri="{BB962C8B-B14F-4D97-AF65-F5344CB8AC3E}">
        <p14:creationId xmlns:p14="http://schemas.microsoft.com/office/powerpoint/2010/main" val="1619289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Nested shapes can express an</a:t>
            </a:r>
            <a:r>
              <a:rPr lang="de-DE" baseline="0" smtClean="0"/>
              <a:t> </a:t>
            </a:r>
            <a:r>
              <a:rPr lang="de-DE" b="1" baseline="0" smtClean="0"/>
              <a:t>if then relationship</a:t>
            </a:r>
            <a:r>
              <a:rPr lang="de-DE" smtClean="0"/>
              <a:t>. The nested folder</a:t>
            </a:r>
            <a:r>
              <a:rPr lang="de-DE" baseline="0" smtClean="0"/>
              <a:t> shape is mandatory – mandatory for each resource in the target of the containing file shape.</a:t>
            </a:r>
            <a:endParaRPr lang="de-DE" smtClean="0"/>
          </a:p>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11</a:t>
            </a:fld>
            <a:endParaRPr lang="de-DE" altLang="de-DE"/>
          </a:p>
        </p:txBody>
      </p:sp>
    </p:spTree>
    <p:extLst>
      <p:ext uri="{BB962C8B-B14F-4D97-AF65-F5344CB8AC3E}">
        <p14:creationId xmlns:p14="http://schemas.microsoft.com/office/powerpoint/2010/main" val="1015856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As you have seen, file contents</a:t>
            </a:r>
            <a:r>
              <a:rPr lang="de-DE" baseline="0" smtClean="0"/>
              <a:t> can be constrained using </a:t>
            </a:r>
            <a:r>
              <a:rPr lang="de-DE" smtClean="0"/>
              <a:t>XPath expressions. Such constraints can</a:t>
            </a:r>
            <a:r>
              <a:rPr lang="de-DE" baseline="0" smtClean="0"/>
              <a:t> also be used for non-XML files: JSON files, CSV files, HTML files. This example shows how a mediatype annotation suffices to make a JSON file accessible to XPath.</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12</a:t>
            </a:fld>
            <a:endParaRPr lang="de-DE" altLang="de-DE"/>
          </a:p>
        </p:txBody>
      </p:sp>
    </p:spTree>
    <p:extLst>
      <p:ext uri="{BB962C8B-B14F-4D97-AF65-F5344CB8AC3E}">
        <p14:creationId xmlns:p14="http://schemas.microsoft.com/office/powerpoint/2010/main" val="1257983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Having</a:t>
            </a:r>
            <a:r>
              <a:rPr lang="de-DE" baseline="0" smtClean="0"/>
              <a:t> given some first impressions, I want to define key features of the greenfox language. Feature one: g</a:t>
            </a:r>
            <a:r>
              <a:rPr lang="de-DE" smtClean="0"/>
              <a:t>reenfox is based on the XDM data model. </a:t>
            </a:r>
            <a:r>
              <a:rPr lang="de-DE" baseline="0" smtClean="0"/>
              <a:t>Every value describing or constraining a resource is an XDM value, which means it is a sequence of zero or more items, which may be atomic values, nodes, maps or arrays.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13</a:t>
            </a:fld>
            <a:endParaRPr lang="de-DE" altLang="de-DE"/>
          </a:p>
        </p:txBody>
      </p:sp>
    </p:spTree>
    <p:extLst>
      <p:ext uri="{BB962C8B-B14F-4D97-AF65-F5344CB8AC3E}">
        <p14:creationId xmlns:p14="http://schemas.microsoft.com/office/powerpoint/2010/main" val="3549090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Second key feature:</a:t>
            </a:r>
            <a:r>
              <a:rPr lang="de-DE" baseline="0" smtClean="0"/>
              <a:t> advanced navigation skills. In order to describe a file system tree, you may navigate between resources (using foxpath), within resources (using XPath or foxpath), in non-XML resources (using XPath extensions) and across resource boundaries (using foxpath). </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14</a:t>
            </a:fld>
            <a:endParaRPr lang="de-DE" altLang="de-DE"/>
          </a:p>
        </p:txBody>
      </p:sp>
    </p:spTree>
    <p:extLst>
      <p:ext uri="{BB962C8B-B14F-4D97-AF65-F5344CB8AC3E}">
        <p14:creationId xmlns:p14="http://schemas.microsoft.com/office/powerpoint/2010/main" val="2587037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Strong navigational skills</a:t>
            </a:r>
            <a:r>
              <a:rPr lang="de-DE" baseline="0" smtClean="0"/>
              <a:t> are a sound base for designing a file system validation language. But there is a serious danger in losing oneself in a wealth of possibilities, adding adhoc features in an uncontrolled way, ending up with a messy toolkit, not a language. A file system validation language requires a solid base of clear concepts. The key concepts of greenfox have been derived from the key concepts of SHACL, the new validation language for RDF. Some additional abstraction allowed me to detach the SHACL concepts from RDF and re-attach them to file system resources. </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15</a:t>
            </a:fld>
            <a:endParaRPr lang="de-DE" altLang="de-DE"/>
          </a:p>
        </p:txBody>
      </p:sp>
    </p:spTree>
    <p:extLst>
      <p:ext uri="{BB962C8B-B14F-4D97-AF65-F5344CB8AC3E}">
        <p14:creationId xmlns:p14="http://schemas.microsoft.com/office/powerpoint/2010/main" val="2586646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they are, the key concepts. Let us begin with three most</a:t>
            </a:r>
            <a:r>
              <a:rPr lang="de-DE" baseline="0" smtClean="0"/>
              <a:t> basic terms: </a:t>
            </a:r>
            <a:r>
              <a:rPr lang="de-DE" b="1" baseline="0" smtClean="0"/>
              <a:t>resource</a:t>
            </a:r>
            <a:r>
              <a:rPr lang="de-DE" baseline="0" smtClean="0"/>
              <a:t>, </a:t>
            </a:r>
            <a:r>
              <a:rPr lang="de-DE" b="1" baseline="0" smtClean="0"/>
              <a:t>shape</a:t>
            </a:r>
            <a:r>
              <a:rPr lang="de-DE" baseline="0" smtClean="0"/>
              <a:t>, </a:t>
            </a:r>
            <a:r>
              <a:rPr lang="de-DE" b="1" baseline="0" smtClean="0"/>
              <a:t>constraint</a:t>
            </a:r>
            <a:r>
              <a:rPr lang="de-DE" baseline="0" smtClean="0"/>
              <a:t>. A </a:t>
            </a:r>
            <a:r>
              <a:rPr lang="de-DE" b="1" baseline="0" smtClean="0"/>
              <a:t>resource shape</a:t>
            </a:r>
            <a:r>
              <a:rPr lang="de-DE" baseline="0" smtClean="0"/>
              <a:t> checks predefined properties of a resource, like last modification date, file size or child resource names. These constraints apply to a target, a set of resources selected by the target declaration. Do we already have everything we need? What about constraints which must be applied to the value of an XPath expression? The expression value is not a predefined resource property. We introduce a second kind of shape, called a value shape. A value shape combines an expression with a set of constraints against which to check the expression value. The expression is evaluated in the context of the resource, thus maps it to a value which is called a resource value. Now we are complete: any constraint applies either to a predefined resource property, or to a resource value created by an expression.</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16</a:t>
            </a:fld>
            <a:endParaRPr lang="de-DE" altLang="de-DE"/>
          </a:p>
        </p:txBody>
      </p:sp>
    </p:spTree>
    <p:extLst>
      <p:ext uri="{BB962C8B-B14F-4D97-AF65-F5344CB8AC3E}">
        <p14:creationId xmlns:p14="http://schemas.microsoft.com/office/powerpoint/2010/main" val="3048165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Every constraint is</a:t>
            </a:r>
            <a:r>
              <a:rPr lang="de-DE" baseline="0" smtClean="0"/>
              <a:t> a condition which a resource either satisfies or violates. Every constraint is </a:t>
            </a:r>
            <a:r>
              <a:rPr lang="de-DE" i="1" smtClean="0"/>
              <a:t>declared</a:t>
            </a:r>
            <a:r>
              <a:rPr lang="de-DE" baseline="0" smtClean="0"/>
              <a:t> by a shape. A constraint declaration is like a function call: it identifies the kind of check to be performed, and it supplies parameter values. Every available kind of check is called a </a:t>
            </a:r>
            <a:r>
              <a:rPr lang="de-DE" b="1" baseline="0" smtClean="0"/>
              <a:t>Constraint Component</a:t>
            </a:r>
            <a:r>
              <a:rPr lang="de-DE" baseline="0" smtClean="0"/>
              <a:t>. The check operation has an input consisting of the parameter values and a resource or a resource value; the output is a validation result.</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17</a:t>
            </a:fld>
            <a:endParaRPr lang="de-DE" altLang="de-DE"/>
          </a:p>
        </p:txBody>
      </p:sp>
    </p:spTree>
    <p:extLst>
      <p:ext uri="{BB962C8B-B14F-4D97-AF65-F5344CB8AC3E}">
        <p14:creationId xmlns:p14="http://schemas.microsoft.com/office/powerpoint/2010/main" val="1458709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So what does it mean that</a:t>
            </a:r>
            <a:r>
              <a:rPr lang="de-DE" baseline="0" smtClean="0"/>
              <a:t> a resource is validated against a constraint? What is really checked is always a </a:t>
            </a:r>
            <a:r>
              <a:rPr lang="de-DE" b="1" baseline="0" smtClean="0"/>
              <a:t>value</a:t>
            </a:r>
            <a:r>
              <a:rPr lang="de-DE" baseline="0" smtClean="0"/>
              <a:t>. It is either the value of a predefined </a:t>
            </a:r>
            <a:r>
              <a:rPr lang="de-DE" b="1" baseline="0" smtClean="0"/>
              <a:t>resource property</a:t>
            </a:r>
            <a:r>
              <a:rPr lang="de-DE" baseline="0" smtClean="0"/>
              <a:t>, or a </a:t>
            </a:r>
            <a:r>
              <a:rPr lang="de-DE" b="1" baseline="0" smtClean="0"/>
              <a:t>resource value</a:t>
            </a:r>
            <a:r>
              <a:rPr lang="de-DE" baseline="0" smtClean="0"/>
              <a:t>, created by an expession. A resource value can be </a:t>
            </a:r>
            <a:r>
              <a:rPr lang="de-DE" b="1" baseline="0" smtClean="0"/>
              <a:t>anything expressable</a:t>
            </a:r>
            <a:r>
              <a:rPr lang="de-DE" baseline="0" smtClean="0"/>
              <a:t> in XDM. Usually it captures some kind of content, something found within the resource. But it may as well reflect something found in the surroundings of the resource, for example a file in a sibling folder, or content in a distant file.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18</a:t>
            </a:fld>
            <a:endParaRPr lang="de-DE" altLang="de-DE"/>
          </a:p>
        </p:txBody>
      </p:sp>
    </p:spTree>
    <p:extLst>
      <p:ext uri="{BB962C8B-B14F-4D97-AF65-F5344CB8AC3E}">
        <p14:creationId xmlns:p14="http://schemas.microsoft.com/office/powerpoint/2010/main" val="3897025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 close look at </a:t>
            </a:r>
            <a:r>
              <a:rPr lang="de-DE" baseline="0" smtClean="0"/>
              <a:t>how a value shape creates and constrains a resource value. In this example, the value is the sequence of all &lt;airport&gt; elements with an @href attribute </a:t>
            </a:r>
            <a:r>
              <a:rPr lang="de-DE" i="1" baseline="0" smtClean="0"/>
              <a:t>and</a:t>
            </a:r>
            <a:r>
              <a:rPr lang="de-DE" baseline="0" smtClean="0"/>
              <a:t> also child elements. The @empty attribute declares an </a:t>
            </a:r>
            <a:r>
              <a:rPr lang="de-DE" b="1" baseline="0" smtClean="0"/>
              <a:t>ExpressionValueEmpty</a:t>
            </a:r>
            <a:r>
              <a:rPr lang="de-DE" baseline="0" smtClean="0"/>
              <a:t> constraint. This means that the resource value must be the empty sequence. If the value is non-empty, a red validation result is created., otherwise a green one. The validation result is a standardized dataset identifying resource (@filePath) and constraint (@constraintComp) and reporting the violation (@valueCount and „valueNodePath“ elements).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19</a:t>
            </a:fld>
            <a:endParaRPr lang="de-DE" altLang="de-DE"/>
          </a:p>
        </p:txBody>
      </p:sp>
    </p:spTree>
    <p:extLst>
      <p:ext uri="{BB962C8B-B14F-4D97-AF65-F5344CB8AC3E}">
        <p14:creationId xmlns:p14="http://schemas.microsoft.com/office/powerpoint/2010/main" val="1818013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Upfront, it is important to understand that the</a:t>
            </a:r>
            <a:r>
              <a:rPr lang="de-DE" baseline="0" smtClean="0"/>
              <a:t> scope is not the file system as a whole – as investigated by an anti-virus program. No – the scope is a file system tree, consisting of an arbitrarily selected root folder and all folders and files directly or indirectly contained.</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a:t>
            </a:fld>
            <a:endParaRPr lang="de-DE" altLang="de-DE"/>
          </a:p>
        </p:txBody>
      </p:sp>
    </p:spTree>
    <p:extLst>
      <p:ext uri="{BB962C8B-B14F-4D97-AF65-F5344CB8AC3E}">
        <p14:creationId xmlns:p14="http://schemas.microsoft.com/office/powerpoint/2010/main" val="3553369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There are quite a few constraint components available for constraining</a:t>
            </a:r>
            <a:r>
              <a:rPr lang="de-DE" baseline="0" smtClean="0"/>
              <a:t> resource values.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20</a:t>
            </a:fld>
            <a:endParaRPr lang="de-DE" altLang="de-DE"/>
          </a:p>
        </p:txBody>
      </p:sp>
    </p:spTree>
    <p:extLst>
      <p:ext uri="{BB962C8B-B14F-4D97-AF65-F5344CB8AC3E}">
        <p14:creationId xmlns:p14="http://schemas.microsoft.com/office/powerpoint/2010/main" val="21043920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Resource values can also be compared to literal values, but also to the value</a:t>
            </a:r>
            <a:r>
              <a:rPr lang="de-DE" baseline="0" smtClean="0"/>
              <a:t> of a second expression.</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21</a:t>
            </a:fld>
            <a:endParaRPr lang="de-DE" altLang="de-DE"/>
          </a:p>
        </p:txBody>
      </p:sp>
    </p:spTree>
    <p:extLst>
      <p:ext uri="{BB962C8B-B14F-4D97-AF65-F5344CB8AC3E}">
        <p14:creationId xmlns:p14="http://schemas.microsoft.com/office/powerpoint/2010/main" val="2665892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comes an example of a folder using foxpath value shapes for ensuring some basic qualities. The resource</a:t>
            </a:r>
            <a:r>
              <a:rPr lang="de-DE" baseline="0" smtClean="0"/>
              <a:t> values defined are: (a) empty files; (b) ill-formed XML files; (c) ill-formed JSON files. In all cases the value is submitted to the EmptyExpressionValue constraint. Violations will be listed in the validation results.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22</a:t>
            </a:fld>
            <a:endParaRPr lang="de-DE" altLang="de-DE"/>
          </a:p>
        </p:txBody>
      </p:sp>
    </p:spTree>
    <p:extLst>
      <p:ext uri="{BB962C8B-B14F-4D97-AF65-F5344CB8AC3E}">
        <p14:creationId xmlns:p14="http://schemas.microsoft.com/office/powerpoint/2010/main" val="2713434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And here comes an example of an external resource value – a value found </a:t>
            </a:r>
            <a:r>
              <a:rPr lang="de-DE" baseline="0" smtClean="0"/>
              <a:t>outside of the resource. The foxpath expression returns the </a:t>
            </a:r>
            <a:r>
              <a:rPr lang="de-DE" i="1" baseline="0" smtClean="0"/>
              <a:t>expected</a:t>
            </a:r>
            <a:r>
              <a:rPr lang="de-DE" baseline="0" smtClean="0"/>
              <a:t> return code, fetched from the appropriate cell in a CSV file found in the environment of the resource being validated.</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23</a:t>
            </a:fld>
            <a:endParaRPr lang="de-DE" altLang="de-DE"/>
          </a:p>
        </p:txBody>
      </p:sp>
    </p:spTree>
    <p:extLst>
      <p:ext uri="{BB962C8B-B14F-4D97-AF65-F5344CB8AC3E}">
        <p14:creationId xmlns:p14="http://schemas.microsoft.com/office/powerpoint/2010/main" val="25517965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By default, the</a:t>
            </a:r>
            <a:r>
              <a:rPr lang="de-DE" baseline="0" smtClean="0"/>
              <a:t> resource value expression is evaluated in the context of the target resource. This may be inconvenient, for example if you would like to check several attributes on an element selected by a non-trivial selection. This selection would have to be repeated as part of the expressions returning those attributes. You can avoid this by using &lt;focusNode&gt;s, which select the context nodes to be used by the value shapes which they contain. As focus nodes may be nested, value shapes can be arranged in a tree of &lt;focusNode&gt;s describing a traversal of the target resource.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24</a:t>
            </a:fld>
            <a:endParaRPr lang="de-DE" altLang="de-DE"/>
          </a:p>
        </p:txBody>
      </p:sp>
    </p:spTree>
    <p:extLst>
      <p:ext uri="{BB962C8B-B14F-4D97-AF65-F5344CB8AC3E}">
        <p14:creationId xmlns:p14="http://schemas.microsoft.com/office/powerpoint/2010/main" val="13747583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greenfox schema</a:t>
            </a:r>
            <a:r>
              <a:rPr lang="de-DE" baseline="0" smtClean="0"/>
              <a:t> language enables the definition of new constraint components which can be used like built-in components. The component is </a:t>
            </a:r>
            <a:r>
              <a:rPr lang="de-DE" b="1" baseline="0" smtClean="0"/>
              <a:t>defined</a:t>
            </a:r>
            <a:r>
              <a:rPr lang="de-DE" baseline="0" smtClean="0"/>
              <a:t> by a &lt;constraintComponent&gt; element with attributes and child elements specifying the component name and the parameter names and types. </a:t>
            </a:r>
          </a:p>
          <a:p>
            <a:r>
              <a:rPr lang="de-DE" baseline="0" smtClean="0"/>
              <a:t>The definition includes a validator, which is an XPath or foxpath expression performing the validation of a resource or resource value against the constraint. The expression references the parameter values via pre-bound variables. How is the component then used? As you remember, constraints are </a:t>
            </a:r>
            <a:r>
              <a:rPr lang="de-DE" b="1" baseline="0" smtClean="0"/>
              <a:t>declared</a:t>
            </a:r>
            <a:r>
              <a:rPr lang="de-DE" baseline="0" smtClean="0"/>
              <a:t>, and constraint declarations resemble function calls – they identify the constraint component and provide the parameter values. This is accomplished following simple syntax rules. User-defined components thus hide the complexity of the validating expression behind a declarative interface which is a set of constraint parameters.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25</a:t>
            </a:fld>
            <a:endParaRPr lang="de-DE" altLang="de-DE"/>
          </a:p>
        </p:txBody>
      </p:sp>
    </p:spTree>
    <p:extLst>
      <p:ext uri="{BB962C8B-B14F-4D97-AF65-F5344CB8AC3E}">
        <p14:creationId xmlns:p14="http://schemas.microsoft.com/office/powerpoint/2010/main" val="1179064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key concepts of resources, shapes and constraints define a validation chemistry of sorts. Every validation process is composed of elementary operations – the validation</a:t>
            </a:r>
            <a:r>
              <a:rPr lang="de-DE" baseline="0" smtClean="0"/>
              <a:t> of a single resource against a single constraint. Consequently, the </a:t>
            </a:r>
            <a:r>
              <a:rPr lang="de-DE" b="1" baseline="0" smtClean="0"/>
              <a:t>result</a:t>
            </a:r>
            <a:r>
              <a:rPr lang="de-DE" baseline="0" smtClean="0"/>
              <a:t> of any validation is a collection of elementary building blocks, describing the validation of a single resource against a single constraint. These building blocks are uniform, as they use a common vocabulary.</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26</a:t>
            </a:fld>
            <a:endParaRPr lang="de-DE" altLang="de-DE"/>
          </a:p>
        </p:txBody>
      </p:sp>
    </p:spTree>
    <p:extLst>
      <p:ext uri="{BB962C8B-B14F-4D97-AF65-F5344CB8AC3E}">
        <p14:creationId xmlns:p14="http://schemas.microsoft.com/office/powerpoint/2010/main" val="18733261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It follows </a:t>
            </a:r>
            <a:r>
              <a:rPr lang="de-DE" baseline="0" smtClean="0"/>
              <a:t>that a formal definition of file system validation is trivial. Remember: a schema is a collection of shapes. A shape is applied to a target which is a collection of resources. A shape is a collection of constraints. The validation report is an integration over all shapes, for each shape over all focus resources, for each focus resource and shape over all constraints.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27</a:t>
            </a:fld>
            <a:endParaRPr lang="de-DE" altLang="de-DE"/>
          </a:p>
        </p:txBody>
      </p:sp>
    </p:spTree>
    <p:extLst>
      <p:ext uri="{BB962C8B-B14F-4D97-AF65-F5344CB8AC3E}">
        <p14:creationId xmlns:p14="http://schemas.microsoft.com/office/powerpoint/2010/main" val="41135458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29</a:t>
            </a:fld>
            <a:endParaRPr lang="de-DE" altLang="de-DE"/>
          </a:p>
        </p:txBody>
      </p:sp>
    </p:spTree>
    <p:extLst>
      <p:ext uri="{BB962C8B-B14F-4D97-AF65-F5344CB8AC3E}">
        <p14:creationId xmlns:p14="http://schemas.microsoft.com/office/powerpoint/2010/main" val="20474158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30</a:t>
            </a:fld>
            <a:endParaRPr lang="de-DE" altLang="de-DE"/>
          </a:p>
        </p:txBody>
      </p:sp>
    </p:spTree>
    <p:extLst>
      <p:ext uri="{BB962C8B-B14F-4D97-AF65-F5344CB8AC3E}">
        <p14:creationId xmlns:p14="http://schemas.microsoft.com/office/powerpoint/2010/main" val="2263527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Let us start with considering why one might be interested in file system validation;</a:t>
            </a:r>
            <a:r>
              <a:rPr lang="de-DE" baseline="0" smtClean="0"/>
              <a:t> then ask what „validation“ exactly means in this context; and then look at how it is done.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a:t>
            </a:fld>
            <a:endParaRPr lang="de-DE" altLang="de-DE"/>
          </a:p>
        </p:txBody>
      </p:sp>
    </p:spTree>
    <p:extLst>
      <p:ext uri="{BB962C8B-B14F-4D97-AF65-F5344CB8AC3E}">
        <p14:creationId xmlns:p14="http://schemas.microsoft.com/office/powerpoint/2010/main" val="1548013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We are used to validation of an individual file against a schema, like an XSD</a:t>
            </a:r>
            <a:r>
              <a:rPr lang="de-DE" baseline="0" smtClean="0"/>
              <a:t>. A key advantage is its declarative nature. The file is part of a system, and what we are ultimately interested in is the validity of the system. Why can‘t we use schemas at a larger scale, validating complex sets of resources? This question highlights a few basic limitations of conventional schema validation… (read slide). I feel that overcoming such limitations, being able to describe whole systems with schemas, is a very desirable goal. Hence my interest in validating file system trees. Nearly any system can be represented by a file system tree.</a:t>
            </a: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a:t>
            </a:fld>
            <a:endParaRPr lang="de-DE" altLang="de-DE"/>
          </a:p>
        </p:txBody>
      </p:sp>
    </p:spTree>
    <p:extLst>
      <p:ext uri="{BB962C8B-B14F-4D97-AF65-F5344CB8AC3E}">
        <p14:creationId xmlns:p14="http://schemas.microsoft.com/office/powerpoint/2010/main" val="4031957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What does</a:t>
            </a:r>
            <a:r>
              <a:rPr lang="de-DE" baseline="0" smtClean="0"/>
              <a:t> „file system validation“ mean? … How can a schema express our expectations concerning folder contents, file contents and content dependencies?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a:t>
            </a:fld>
            <a:endParaRPr lang="de-DE" altLang="de-DE"/>
          </a:p>
        </p:txBody>
      </p:sp>
    </p:spTree>
    <p:extLst>
      <p:ext uri="{BB962C8B-B14F-4D97-AF65-F5344CB8AC3E}">
        <p14:creationId xmlns:p14="http://schemas.microsoft.com/office/powerpoint/2010/main" val="1910939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comes a first, simple example. This schema describes the</a:t>
            </a:r>
            <a:r>
              <a:rPr lang="de-DE" baseline="0" smtClean="0"/>
              <a:t> contents of a single folder. A schema has a </a:t>
            </a:r>
            <a:r>
              <a:rPr lang="de-DE" b="1" baseline="0" smtClean="0">
                <a:latin typeface="Courier New" panose="02070309020205020404" pitchFamily="49" charset="0"/>
                <a:cs typeface="Courier New" panose="02070309020205020404" pitchFamily="49" charset="0"/>
              </a:rPr>
              <a:t>&lt;greenfox&gt;</a:t>
            </a:r>
            <a:r>
              <a:rPr lang="de-DE" b="1" baseline="0" smtClean="0"/>
              <a:t> root element</a:t>
            </a:r>
            <a:r>
              <a:rPr lang="de-DE" baseline="0" smtClean="0"/>
              <a:t>. The </a:t>
            </a:r>
            <a:r>
              <a:rPr lang="de-DE" b="1" baseline="0" smtClean="0"/>
              <a:t>&lt;domain&gt; element</a:t>
            </a:r>
            <a:r>
              <a:rPr lang="de-DE" baseline="0" smtClean="0"/>
              <a:t> identifies the root folder of the file system tree. The contents of the &lt;domain&gt; element describe the contents of the file system tree. In this case, the description is limited to a single </a:t>
            </a:r>
            <a:r>
              <a:rPr lang="de-DE" b="1" baseline="0" smtClean="0"/>
              <a:t>folder shape</a:t>
            </a:r>
            <a:r>
              <a:rPr lang="de-DE" baseline="0" smtClean="0"/>
              <a:t> represented by a </a:t>
            </a:r>
            <a:r>
              <a:rPr lang="de-DE" b="1" baseline="0" smtClean="0"/>
              <a:t>&lt;folder&gt; element</a:t>
            </a:r>
            <a:r>
              <a:rPr lang="de-DE" baseline="0" smtClean="0"/>
              <a:t>. A folder shape has a </a:t>
            </a:r>
            <a:r>
              <a:rPr lang="de-DE" b="1" baseline="0" smtClean="0"/>
              <a:t>target</a:t>
            </a:r>
            <a:r>
              <a:rPr lang="de-DE" baseline="0" smtClean="0"/>
              <a:t>, which is a set of folders to which the shape applies.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6</a:t>
            </a:fld>
            <a:endParaRPr lang="de-DE" altLang="de-DE"/>
          </a:p>
        </p:txBody>
      </p:sp>
    </p:spTree>
    <p:extLst>
      <p:ext uri="{BB962C8B-B14F-4D97-AF65-F5344CB8AC3E}">
        <p14:creationId xmlns:p14="http://schemas.microsoft.com/office/powerpoint/2010/main" val="3302157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target is defined</a:t>
            </a:r>
            <a:r>
              <a:rPr lang="de-DE" baseline="0" smtClean="0"/>
              <a:t> by a </a:t>
            </a:r>
            <a:r>
              <a:rPr lang="de-DE" b="1" smtClean="0"/>
              <a:t>target declaration</a:t>
            </a:r>
            <a:r>
              <a:rPr lang="de-DE" b="0" smtClean="0"/>
              <a:t>.</a:t>
            </a:r>
            <a:r>
              <a:rPr lang="de-DE" b="0" baseline="0" smtClean="0"/>
              <a:t> Here it </a:t>
            </a:r>
            <a:r>
              <a:rPr lang="de-DE" smtClean="0"/>
              <a:t>is a foxpath expression, provided by the @foxpath</a:t>
            </a:r>
            <a:r>
              <a:rPr lang="de-DE" baseline="0" smtClean="0"/>
              <a:t> attribute</a:t>
            </a:r>
            <a:r>
              <a:rPr lang="de-DE" smtClean="0"/>
              <a:t>. </a:t>
            </a:r>
            <a:r>
              <a:rPr lang="de-DE" b="1" smtClean="0"/>
              <a:t>Foxpath</a:t>
            </a:r>
            <a:r>
              <a:rPr lang="de-DE" smtClean="0"/>
              <a:t> is an extended version of XPath 3.0, supporting file system navigation and also the mixing of node tree and file system navigation within</a:t>
            </a:r>
            <a:r>
              <a:rPr lang="de-DE" baseline="0" smtClean="0"/>
              <a:t> a single expression. The language is very convenient for selecting a target for validation in the most flexible way. A folder shape declares </a:t>
            </a:r>
            <a:r>
              <a:rPr lang="de-DE" b="1" baseline="0" smtClean="0"/>
              <a:t>constraints</a:t>
            </a:r>
            <a:r>
              <a:rPr lang="de-DE" baseline="0" smtClean="0"/>
              <a:t> which apply to every folder selected by the target declaration. Look at the &lt;folderContent&gt; element, which describes the folder contents. Folder contents can be constrained in a flexible way. For example, you can use wildcards and cardinality constraints, specify an expected hash key and declare the folder to be closed or open.</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7</a:t>
            </a:fld>
            <a:endParaRPr lang="de-DE" altLang="de-DE"/>
          </a:p>
        </p:txBody>
      </p:sp>
    </p:spTree>
    <p:extLst>
      <p:ext uri="{BB962C8B-B14F-4D97-AF65-F5344CB8AC3E}">
        <p14:creationId xmlns:p14="http://schemas.microsoft.com/office/powerpoint/2010/main" val="2204684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Like a folder shape, a </a:t>
            </a:r>
            <a:r>
              <a:rPr lang="de-DE" b="1" smtClean="0"/>
              <a:t>file shape</a:t>
            </a:r>
            <a:r>
              <a:rPr lang="de-DE" smtClean="0"/>
              <a:t> is a collection of constraints, combined with </a:t>
            </a:r>
            <a:r>
              <a:rPr lang="de-DE" baseline="0" smtClean="0"/>
              <a:t>a </a:t>
            </a:r>
            <a:r>
              <a:rPr lang="de-DE" b="1" baseline="0" smtClean="0"/>
              <a:t>target declaration</a:t>
            </a:r>
            <a:r>
              <a:rPr lang="de-DE" baseline="0" smtClean="0"/>
              <a:t>. Here, we have a </a:t>
            </a:r>
            <a:r>
              <a:rPr lang="de-DE" b="1" baseline="0" smtClean="0"/>
              <a:t>LastModifiedLessThan constraint</a:t>
            </a:r>
            <a:r>
              <a:rPr lang="de-DE" baseline="0" smtClean="0"/>
              <a:t>, with obvious semantics. The &lt;xpath&gt; elements are called </a:t>
            </a:r>
            <a:r>
              <a:rPr lang="de-DE" b="1" baseline="0" smtClean="0"/>
              <a:t>value shapes</a:t>
            </a:r>
            <a:r>
              <a:rPr lang="de-DE" baseline="0" smtClean="0"/>
              <a:t>. A value shape does two things: it maps the resource to a value, and it declares constraints against which the value shall be checked. Here, the value is defined by an XPath expression. The first value shape maps the file to a sequence of element namespaces. The value must be checked against an </a:t>
            </a:r>
            <a:r>
              <a:rPr lang="de-DE" b="1" baseline="0" smtClean="0"/>
              <a:t>ExpressionValueEqual</a:t>
            </a:r>
            <a:r>
              <a:rPr lang="de-DE" baseline="0" smtClean="0"/>
              <a:t> constraint, declared by the @eq attribute: every item of the expression value must be equal to the value of the attribute. The second value shape maps the file to a sequence of @uri attributes. The @like attribute declares an </a:t>
            </a:r>
            <a:r>
              <a:rPr lang="de-DE" b="1" baseline="0" smtClean="0"/>
              <a:t>ExpressionValueLike</a:t>
            </a:r>
            <a:r>
              <a:rPr lang="de-DE" baseline="0" smtClean="0"/>
              <a:t> constraint – every value item must match the pattern provided by the @like attribute.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8</a:t>
            </a:fld>
            <a:endParaRPr lang="de-DE" altLang="de-DE"/>
          </a:p>
        </p:txBody>
      </p:sp>
    </p:spTree>
    <p:extLst>
      <p:ext uri="{BB962C8B-B14F-4D97-AF65-F5344CB8AC3E}">
        <p14:creationId xmlns:p14="http://schemas.microsoft.com/office/powerpoint/2010/main" val="628870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We place the file</a:t>
            </a:r>
            <a:r>
              <a:rPr lang="de-DE" baseline="0" smtClean="0"/>
              <a:t> shape inside the folder shape. What does that mean? The target declaration of the file shape is re-evaluated in the context of every folder in the target of the containing folder shape. But don‘t be deceived – a target declaration does not necessarily select children or descendants. It can move sideways or upward, too.</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9</a:t>
            </a:fld>
            <a:endParaRPr lang="de-DE" altLang="de-DE"/>
          </a:p>
        </p:txBody>
      </p:sp>
    </p:spTree>
    <p:extLst>
      <p:ext uri="{BB962C8B-B14F-4D97-AF65-F5344CB8AC3E}">
        <p14:creationId xmlns:p14="http://schemas.microsoft.com/office/powerpoint/2010/main" val="4194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37219" name="Rectangle 3"/>
          <p:cNvSpPr>
            <a:spLocks noGrp="1" noChangeArrowheads="1"/>
          </p:cNvSpPr>
          <p:nvPr>
            <p:ph type="ctrTitle"/>
          </p:nvPr>
        </p:nvSpPr>
        <p:spPr>
          <a:xfrm>
            <a:off x="315913" y="466725"/>
            <a:ext cx="6781800" cy="2133600"/>
          </a:xfrm>
        </p:spPr>
        <p:txBody>
          <a:bodyPr/>
          <a:lstStyle>
            <a:lvl1pPr algn="r">
              <a:defRPr sz="4800"/>
            </a:lvl1pPr>
          </a:lstStyle>
          <a:p>
            <a:pPr lvl="0"/>
            <a:r>
              <a:rPr lang="de-DE" altLang="en-US" noProof="0" smtClean="0"/>
              <a:t>Образец заголовка</a:t>
            </a:r>
          </a:p>
        </p:txBody>
      </p:sp>
      <p:sp>
        <p:nvSpPr>
          <p:cNvPr id="13722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de-DE" altLang="en-US" noProof="0" smtClean="0"/>
              <a:t>Образец подзаголовка</a:t>
            </a:r>
          </a:p>
        </p:txBody>
      </p:sp>
      <p:sp>
        <p:nvSpPr>
          <p:cNvPr id="38" name="Rectangle 5"/>
          <p:cNvSpPr>
            <a:spLocks noGrp="1" noChangeArrowheads="1"/>
          </p:cNvSpPr>
          <p:nvPr>
            <p:ph type="dt" sz="half" idx="10"/>
          </p:nvPr>
        </p:nvSpPr>
        <p:spPr>
          <a:xfrm>
            <a:off x="457200" y="6248400"/>
            <a:ext cx="1450975" cy="457200"/>
          </a:xfrm>
        </p:spPr>
        <p:txBody>
          <a:bodyPr/>
          <a:lstStyle>
            <a:lvl1pPr>
              <a:defRPr/>
            </a:lvl1pPr>
          </a:lstStyle>
          <a:p>
            <a:pPr>
              <a:defRPr/>
            </a:pPr>
            <a:r>
              <a:rPr lang="de-DE" altLang="de-DE" smtClean="0"/>
              <a:t>2020-02-15</a:t>
            </a:r>
            <a:endParaRPr lang="de-DE" altLang="en-US"/>
          </a:p>
        </p:txBody>
      </p:sp>
      <p:sp>
        <p:nvSpPr>
          <p:cNvPr id="39" name="Rectangle 6"/>
          <p:cNvSpPr>
            <a:spLocks noGrp="1" noChangeArrowheads="1"/>
          </p:cNvSpPr>
          <p:nvPr>
            <p:ph type="ftr" sz="quarter" idx="11"/>
          </p:nvPr>
        </p:nvSpPr>
        <p:spPr>
          <a:xfrm>
            <a:off x="2195513" y="6248400"/>
            <a:ext cx="4681537" cy="457200"/>
          </a:xfrm>
        </p:spPr>
        <p:txBody>
          <a:bodyPr/>
          <a:lstStyle>
            <a:lvl1pPr>
              <a:defRPr/>
            </a:lvl1pPr>
          </a:lstStyle>
          <a:p>
            <a:pPr>
              <a:defRPr/>
            </a:pPr>
            <a:r>
              <a:rPr lang="de-DE" altLang="en-US" smtClean="0"/>
              <a:t>Greenfox</a:t>
            </a:r>
            <a:endParaRPr lang="de-DE" altLang="en-US"/>
          </a:p>
        </p:txBody>
      </p:sp>
      <p:sp>
        <p:nvSpPr>
          <p:cNvPr id="40" name="Rectangle 7"/>
          <p:cNvSpPr>
            <a:spLocks noGrp="1" noChangeArrowheads="1"/>
          </p:cNvSpPr>
          <p:nvPr>
            <p:ph type="sldNum" sz="quarter" idx="12"/>
          </p:nvPr>
        </p:nvSpPr>
        <p:spPr>
          <a:xfrm>
            <a:off x="7308850" y="6248400"/>
            <a:ext cx="1377950" cy="457200"/>
          </a:xfrm>
        </p:spPr>
        <p:txBody>
          <a:bodyPr/>
          <a:lstStyle>
            <a:lvl1pPr>
              <a:defRPr/>
            </a:lvl1pPr>
          </a:lstStyle>
          <a:p>
            <a:pPr>
              <a:defRPr/>
            </a:pPr>
            <a:fld id="{DD7799D1-CAAF-4EC1-B314-4C298673ABCD}" type="slidenum">
              <a:rPr lang="de-DE" altLang="en-US"/>
              <a:pPr>
                <a:defRPr/>
              </a:pPr>
              <a:t>‹#›</a:t>
            </a:fld>
            <a:endParaRPr lang="de-DE" altLang="en-US"/>
          </a:p>
        </p:txBody>
      </p:sp>
    </p:spTree>
    <p:extLst>
      <p:ext uri="{BB962C8B-B14F-4D97-AF65-F5344CB8AC3E}">
        <p14:creationId xmlns:p14="http://schemas.microsoft.com/office/powerpoint/2010/main" val="388132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795340C3-4892-4E9B-9B26-A03653B02763}" type="slidenum">
              <a:rPr lang="de-DE" altLang="en-US"/>
              <a:pPr>
                <a:defRPr/>
              </a:pPr>
              <a:t>‹#›</a:t>
            </a:fld>
            <a:endParaRPr lang="de-DE" altLang="en-US"/>
          </a:p>
        </p:txBody>
      </p:sp>
    </p:spTree>
    <p:extLst>
      <p:ext uri="{BB962C8B-B14F-4D97-AF65-F5344CB8AC3E}">
        <p14:creationId xmlns:p14="http://schemas.microsoft.com/office/powerpoint/2010/main" val="23064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E298939C-AD82-4F19-9467-F542494E7667}" type="slidenum">
              <a:rPr lang="de-DE" altLang="en-US"/>
              <a:pPr>
                <a:defRPr/>
              </a:pPr>
              <a:t>‹#›</a:t>
            </a:fld>
            <a:endParaRPr lang="de-DE" altLang="en-US"/>
          </a:p>
        </p:txBody>
      </p:sp>
    </p:spTree>
    <p:extLst>
      <p:ext uri="{BB962C8B-B14F-4D97-AF65-F5344CB8AC3E}">
        <p14:creationId xmlns:p14="http://schemas.microsoft.com/office/powerpoint/2010/main" val="193096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F031B2F4-27D1-4E53-97CF-1947CD75B185}" type="slidenum">
              <a:rPr lang="de-DE" altLang="en-US"/>
              <a:pPr>
                <a:defRPr/>
              </a:pPr>
              <a:t>‹#›</a:t>
            </a:fld>
            <a:endParaRPr lang="de-DE" altLang="en-US"/>
          </a:p>
        </p:txBody>
      </p:sp>
    </p:spTree>
    <p:extLst>
      <p:ext uri="{BB962C8B-B14F-4D97-AF65-F5344CB8AC3E}">
        <p14:creationId xmlns:p14="http://schemas.microsoft.com/office/powerpoint/2010/main" val="281864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C5AFDA6F-A562-418F-91F7-37689A66E253}" type="slidenum">
              <a:rPr lang="de-DE" altLang="en-US"/>
              <a:pPr>
                <a:defRPr/>
              </a:pPr>
              <a:t>‹#›</a:t>
            </a:fld>
            <a:endParaRPr lang="de-DE" altLang="en-US"/>
          </a:p>
        </p:txBody>
      </p:sp>
    </p:spTree>
    <p:extLst>
      <p:ext uri="{BB962C8B-B14F-4D97-AF65-F5344CB8AC3E}">
        <p14:creationId xmlns:p14="http://schemas.microsoft.com/office/powerpoint/2010/main" val="124056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1C4663F9-EE55-45B1-826D-0CE241F393B5}" type="slidenum">
              <a:rPr lang="de-DE" altLang="en-US"/>
              <a:pPr>
                <a:defRPr/>
              </a:pPr>
              <a:t>‹#›</a:t>
            </a:fld>
            <a:endParaRPr lang="de-DE" altLang="en-US"/>
          </a:p>
        </p:txBody>
      </p:sp>
    </p:spTree>
    <p:extLst>
      <p:ext uri="{BB962C8B-B14F-4D97-AF65-F5344CB8AC3E}">
        <p14:creationId xmlns:p14="http://schemas.microsoft.com/office/powerpoint/2010/main" val="289027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9" name="Rectangle 7"/>
          <p:cNvSpPr>
            <a:spLocks noGrp="1" noChangeArrowheads="1"/>
          </p:cNvSpPr>
          <p:nvPr>
            <p:ph type="sldNum" sz="quarter" idx="12"/>
          </p:nvPr>
        </p:nvSpPr>
        <p:spPr>
          <a:ln/>
        </p:spPr>
        <p:txBody>
          <a:bodyPr/>
          <a:lstStyle>
            <a:lvl1pPr>
              <a:defRPr/>
            </a:lvl1pPr>
          </a:lstStyle>
          <a:p>
            <a:pPr>
              <a:defRPr/>
            </a:pPr>
            <a:fld id="{ACE7E032-9D67-40EE-B91A-61958156B973}" type="slidenum">
              <a:rPr lang="de-DE" altLang="en-US"/>
              <a:pPr>
                <a:defRPr/>
              </a:pPr>
              <a:t>‹#›</a:t>
            </a:fld>
            <a:endParaRPr lang="de-DE" altLang="en-US"/>
          </a:p>
        </p:txBody>
      </p:sp>
    </p:spTree>
    <p:extLst>
      <p:ext uri="{BB962C8B-B14F-4D97-AF65-F5344CB8AC3E}">
        <p14:creationId xmlns:p14="http://schemas.microsoft.com/office/powerpoint/2010/main" val="66459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4"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5" name="Rectangle 7"/>
          <p:cNvSpPr>
            <a:spLocks noGrp="1" noChangeArrowheads="1"/>
          </p:cNvSpPr>
          <p:nvPr>
            <p:ph type="sldNum" sz="quarter" idx="12"/>
          </p:nvPr>
        </p:nvSpPr>
        <p:spPr>
          <a:ln/>
        </p:spPr>
        <p:txBody>
          <a:bodyPr/>
          <a:lstStyle>
            <a:lvl1pPr>
              <a:defRPr/>
            </a:lvl1pPr>
          </a:lstStyle>
          <a:p>
            <a:pPr>
              <a:defRPr/>
            </a:pPr>
            <a:fld id="{F8747B0E-CA48-45E6-87FD-63229FE53163}" type="slidenum">
              <a:rPr lang="de-DE" altLang="en-US"/>
              <a:pPr>
                <a:defRPr/>
              </a:pPr>
              <a:t>‹#›</a:t>
            </a:fld>
            <a:endParaRPr lang="de-DE" altLang="en-US"/>
          </a:p>
        </p:txBody>
      </p:sp>
    </p:spTree>
    <p:extLst>
      <p:ext uri="{BB962C8B-B14F-4D97-AF65-F5344CB8AC3E}">
        <p14:creationId xmlns:p14="http://schemas.microsoft.com/office/powerpoint/2010/main" val="264906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3"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4" name="Rectangle 7"/>
          <p:cNvSpPr>
            <a:spLocks noGrp="1" noChangeArrowheads="1"/>
          </p:cNvSpPr>
          <p:nvPr>
            <p:ph type="sldNum" sz="quarter" idx="12"/>
          </p:nvPr>
        </p:nvSpPr>
        <p:spPr>
          <a:ln/>
        </p:spPr>
        <p:txBody>
          <a:bodyPr/>
          <a:lstStyle>
            <a:lvl1pPr>
              <a:defRPr/>
            </a:lvl1pPr>
          </a:lstStyle>
          <a:p>
            <a:pPr>
              <a:defRPr/>
            </a:pPr>
            <a:fld id="{509FF7B4-F2CF-40C1-AE02-B8C6985AD9C2}" type="slidenum">
              <a:rPr lang="de-DE" altLang="en-US"/>
              <a:pPr>
                <a:defRPr/>
              </a:pPr>
              <a:t>‹#›</a:t>
            </a:fld>
            <a:endParaRPr lang="de-DE" altLang="en-US"/>
          </a:p>
        </p:txBody>
      </p:sp>
    </p:spTree>
    <p:extLst>
      <p:ext uri="{BB962C8B-B14F-4D97-AF65-F5344CB8AC3E}">
        <p14:creationId xmlns:p14="http://schemas.microsoft.com/office/powerpoint/2010/main" val="139777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CF38458A-1504-4FC4-81A8-D645FA8A0160}" type="slidenum">
              <a:rPr lang="de-DE" altLang="en-US"/>
              <a:pPr>
                <a:defRPr/>
              </a:pPr>
              <a:t>‹#›</a:t>
            </a:fld>
            <a:endParaRPr lang="de-DE" altLang="en-US"/>
          </a:p>
        </p:txBody>
      </p:sp>
    </p:spTree>
    <p:extLst>
      <p:ext uri="{BB962C8B-B14F-4D97-AF65-F5344CB8AC3E}">
        <p14:creationId xmlns:p14="http://schemas.microsoft.com/office/powerpoint/2010/main" val="384282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012DB3A3-49D0-49A4-99CF-187DDA283A28}" type="slidenum">
              <a:rPr lang="de-DE" altLang="en-US"/>
              <a:pPr>
                <a:defRPr/>
              </a:pPr>
              <a:t>‹#›</a:t>
            </a:fld>
            <a:endParaRPr lang="de-DE" altLang="en-US"/>
          </a:p>
        </p:txBody>
      </p:sp>
    </p:spTree>
    <p:extLst>
      <p:ext uri="{BB962C8B-B14F-4D97-AF65-F5344CB8AC3E}">
        <p14:creationId xmlns:p14="http://schemas.microsoft.com/office/powerpoint/2010/main" val="211083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de-DE" altLang="en-US" smtClean="0"/>
              <a:t>Образец заголовка</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smtClean="0"/>
              <a:t>Образец текста</a:t>
            </a:r>
          </a:p>
          <a:p>
            <a:pPr lvl="1"/>
            <a:r>
              <a:rPr lang="de-DE" altLang="en-US" smtClean="0"/>
              <a:t>Второй уровень</a:t>
            </a:r>
          </a:p>
          <a:p>
            <a:pPr lvl="2"/>
            <a:r>
              <a:rPr lang="de-DE" altLang="en-US" smtClean="0"/>
              <a:t>Третий уровень</a:t>
            </a:r>
          </a:p>
          <a:p>
            <a:pPr lvl="3"/>
            <a:r>
              <a:rPr lang="de-DE" altLang="en-US" smtClean="0"/>
              <a:t>Четвертый уровень</a:t>
            </a:r>
          </a:p>
          <a:p>
            <a:pPr lvl="4"/>
            <a:r>
              <a:rPr lang="de-DE" altLang="en-US" smtClean="0"/>
              <a:t>Пятый уровень</a:t>
            </a:r>
          </a:p>
        </p:txBody>
      </p:sp>
      <p:sp>
        <p:nvSpPr>
          <p:cNvPr id="136197"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0"/>
            </a:lvl1pPr>
          </a:lstStyle>
          <a:p>
            <a:pPr>
              <a:defRPr/>
            </a:pPr>
            <a:r>
              <a:rPr lang="de-DE" altLang="de-DE" smtClean="0"/>
              <a:t>2020-02-15</a:t>
            </a:r>
            <a:endParaRPr lang="de-DE" altLang="en-US"/>
          </a:p>
        </p:txBody>
      </p:sp>
      <p:sp>
        <p:nvSpPr>
          <p:cNvPr id="136198" name="Rectangle 6"/>
          <p:cNvSpPr>
            <a:spLocks noGrp="1" noChangeArrowheads="1"/>
          </p:cNvSpPr>
          <p:nvPr>
            <p:ph type="ftr" sz="quarter" idx="3"/>
          </p:nvPr>
        </p:nvSpPr>
        <p:spPr bwMode="auto">
          <a:xfrm>
            <a:off x="2916238" y="6248400"/>
            <a:ext cx="331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lvl1pPr>
          </a:lstStyle>
          <a:p>
            <a:pPr>
              <a:defRPr/>
            </a:pPr>
            <a:r>
              <a:rPr lang="de-DE" altLang="en-US" smtClean="0"/>
              <a:t>Greenfox</a:t>
            </a:r>
            <a:endParaRPr lang="de-DE" altLang="en-US"/>
          </a:p>
        </p:txBody>
      </p:sp>
      <p:sp>
        <p:nvSpPr>
          <p:cNvPr id="13619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lvl1pPr>
          </a:lstStyle>
          <a:p>
            <a:pPr>
              <a:defRPr/>
            </a:pPr>
            <a:fld id="{5E7F18BF-B63C-409F-B22E-4B9B40FE44E4}" type="slidenum">
              <a:rPr lang="de-DE" altLang="en-US"/>
              <a:pPr>
                <a:defRPr/>
              </a:pPr>
              <a:t>‹#›</a:t>
            </a:fld>
            <a:endParaRPr lang="de-DE"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9" name="Oval 15"/>
            <p:cNvSpPr>
              <a:spLocks noChangeArrowheads="1"/>
            </p:cNvSpPr>
            <p:nvPr/>
          </p:nvSpPr>
          <p:spPr bwMode="auto">
            <a:xfrm>
              <a:off x="5472" y="1072"/>
              <a:ext cx="73"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0" name="Oval 16"/>
            <p:cNvSpPr>
              <a:spLocks noChangeArrowheads="1"/>
            </p:cNvSpPr>
            <p:nvPr/>
          </p:nvSpPr>
          <p:spPr bwMode="auto">
            <a:xfrm>
              <a:off x="5136" y="1184"/>
              <a:ext cx="80"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1" name="Oval 17"/>
            <p:cNvSpPr>
              <a:spLocks noChangeArrowheads="1"/>
            </p:cNvSpPr>
            <p:nvPr/>
          </p:nvSpPr>
          <p:spPr bwMode="auto">
            <a:xfrm>
              <a:off x="5248" y="1184"/>
              <a:ext cx="79"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2" name="Oval 18"/>
            <p:cNvSpPr>
              <a:spLocks noChangeArrowheads="1"/>
            </p:cNvSpPr>
            <p:nvPr/>
          </p:nvSpPr>
          <p:spPr bwMode="auto">
            <a:xfrm>
              <a:off x="5360" y="1184"/>
              <a:ext cx="76"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3" name="Oval 19"/>
            <p:cNvSpPr>
              <a:spLocks noChangeArrowheads="1"/>
            </p:cNvSpPr>
            <p:nvPr/>
          </p:nvSpPr>
          <p:spPr bwMode="auto">
            <a:xfrm>
              <a:off x="5472" y="1184"/>
              <a:ext cx="73"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4" name="Oval 20"/>
            <p:cNvSpPr>
              <a:spLocks noChangeArrowheads="1"/>
            </p:cNvSpPr>
            <p:nvPr/>
          </p:nvSpPr>
          <p:spPr bwMode="auto">
            <a:xfrm>
              <a:off x="5584" y="1184"/>
              <a:ext cx="80" cy="7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8" name="Oval 24"/>
            <p:cNvSpPr>
              <a:spLocks noChangeArrowheads="1"/>
            </p:cNvSpPr>
            <p:nvPr/>
          </p:nvSpPr>
          <p:spPr bwMode="auto">
            <a:xfrm>
              <a:off x="5472" y="1296"/>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2" name="Oval 28"/>
            <p:cNvSpPr>
              <a:spLocks noChangeArrowheads="1"/>
            </p:cNvSpPr>
            <p:nvPr/>
          </p:nvSpPr>
          <p:spPr bwMode="auto">
            <a:xfrm>
              <a:off x="5472" y="1408"/>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7" name="Oval 33"/>
            <p:cNvSpPr>
              <a:spLocks noChangeArrowheads="1"/>
            </p:cNvSpPr>
            <p:nvPr/>
          </p:nvSpPr>
          <p:spPr bwMode="auto">
            <a:xfrm>
              <a:off x="5472" y="1520"/>
              <a:ext cx="73"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1" name="Oval 37"/>
            <p:cNvSpPr>
              <a:spLocks noChangeArrowheads="1"/>
            </p:cNvSpPr>
            <p:nvPr/>
          </p:nvSpPr>
          <p:spPr bwMode="auto">
            <a:xfrm>
              <a:off x="5472" y="1632"/>
              <a:ext cx="73"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3" name="Oval 39"/>
            <p:cNvSpPr>
              <a:spLocks noChangeArrowheads="1"/>
            </p:cNvSpPr>
            <p:nvPr/>
          </p:nvSpPr>
          <p:spPr bwMode="auto">
            <a:xfrm>
              <a:off x="5472" y="1744"/>
              <a:ext cx="73"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Tree>
  </p:cSld>
  <p:clrMap bg1="lt1" tx1="dk1" bg2="lt2" tx2="dk2" accent1="accent1" accent2="accent2" accent3="accent3" accent4="accent4" accent5="accent5" accent6="accent6" hlink="hlink" folHlink="folHlink"/>
  <p:sldLayoutIdLst>
    <p:sldLayoutId id="2147484105"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timing>
    <p:tnLst>
      <p:par>
        <p:cTn id="1" dur="indefinite" restart="never" nodeType="tmRoot"/>
      </p:par>
    </p:tnLst>
  </p:timing>
  <p:hf hdr="0"/>
  <p:txStyles>
    <p:title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4"/>
          <p:cNvSpPr>
            <a:spLocks noGrp="1" noChangeArrowheads="1"/>
          </p:cNvSpPr>
          <p:nvPr>
            <p:ph type="ctrTitle"/>
          </p:nvPr>
        </p:nvSpPr>
        <p:spPr/>
        <p:txBody>
          <a:bodyPr/>
          <a:lstStyle/>
          <a:p>
            <a:pPr algn="l" eaLnBrk="1" hangingPunct="1"/>
            <a:r>
              <a:rPr lang="en-US" altLang="de-DE" sz="4000" i="1" smtClean="0">
                <a:solidFill>
                  <a:srgbClr val="002060"/>
                </a:solidFill>
              </a:rPr>
              <a:t>Greenfox</a:t>
            </a:r>
            <a:endParaRPr lang="en-US" altLang="de-DE" sz="4000" i="1" dirty="0" smtClean="0">
              <a:solidFill>
                <a:srgbClr val="002060"/>
              </a:solidFill>
              <a:latin typeface="Bradley Hand ITC" panose="03070402050302030203" pitchFamily="66" charset="0"/>
            </a:endParaRPr>
          </a:p>
        </p:txBody>
      </p:sp>
      <p:sp>
        <p:nvSpPr>
          <p:cNvPr id="5126" name="Rectangle 5"/>
          <p:cNvSpPr>
            <a:spLocks noGrp="1" noChangeArrowheads="1"/>
          </p:cNvSpPr>
          <p:nvPr>
            <p:ph type="subTitle" idx="1"/>
          </p:nvPr>
        </p:nvSpPr>
        <p:spPr>
          <a:xfrm>
            <a:off x="849313" y="2722984"/>
            <a:ext cx="6248400" cy="2362200"/>
          </a:xfrm>
        </p:spPr>
        <p:txBody>
          <a:bodyPr/>
          <a:lstStyle/>
          <a:p>
            <a:pPr algn="l" eaLnBrk="1" hangingPunct="1"/>
            <a:endParaRPr lang="en-US" altLang="de-DE" i="1" dirty="0" smtClean="0"/>
          </a:p>
          <a:p>
            <a:pPr algn="l" eaLnBrk="1" hangingPunct="1"/>
            <a:r>
              <a:rPr lang="en-US" altLang="de-DE" i="1" smtClean="0">
                <a:solidFill>
                  <a:srgbClr val="006600"/>
                </a:solidFill>
              </a:rPr>
              <a:t>A schema language for </a:t>
            </a:r>
          </a:p>
          <a:p>
            <a:pPr algn="l" eaLnBrk="1" hangingPunct="1"/>
            <a:r>
              <a:rPr lang="en-US" altLang="de-DE" i="1" smtClean="0">
                <a:solidFill>
                  <a:srgbClr val="006600"/>
                </a:solidFill>
              </a:rPr>
              <a:t>   validating file systems</a:t>
            </a:r>
            <a:endParaRPr lang="en-US" altLang="de-DE" i="1" dirty="0" smtClean="0">
              <a:solidFill>
                <a:srgbClr val="006600"/>
              </a:solidFill>
            </a:endParaRPr>
          </a:p>
        </p:txBody>
      </p:sp>
      <p:sp>
        <p:nvSpPr>
          <p:cNvPr id="20486" name="Text Box 6"/>
          <p:cNvSpPr txBox="1">
            <a:spLocks noChangeArrowheads="1"/>
          </p:cNvSpPr>
          <p:nvPr/>
        </p:nvSpPr>
        <p:spPr bwMode="auto">
          <a:xfrm>
            <a:off x="1403350" y="4821238"/>
            <a:ext cx="567213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de-DE" altLang="de-DE" sz="1600" b="0" dirty="0">
              <a:effectLst>
                <a:outerShdw blurRad="38100" dist="38100" dir="2700000" algn="tl">
                  <a:srgbClr val="C0C0C0"/>
                </a:outerShdw>
              </a:effectLst>
            </a:endParaRPr>
          </a:p>
          <a:p>
            <a:pPr eaLnBrk="1" hangingPunct="1">
              <a:defRPr/>
            </a:pPr>
            <a:r>
              <a:rPr lang="de-DE" altLang="de-DE" sz="1600" b="0" dirty="0">
                <a:solidFill>
                  <a:schemeClr val="bg1">
                    <a:lumMod val="50000"/>
                  </a:schemeClr>
                </a:solidFill>
                <a:effectLst>
                  <a:outerShdw blurRad="38100" dist="38100" dir="2700000" algn="tl">
                    <a:srgbClr val="C0C0C0"/>
                  </a:outerShdw>
                </a:effectLst>
              </a:rPr>
              <a:t>  </a:t>
            </a:r>
            <a:r>
              <a:rPr lang="de-DE" altLang="de-DE" sz="1600" b="0" dirty="0" smtClean="0">
                <a:solidFill>
                  <a:schemeClr val="bg1">
                    <a:lumMod val="50000"/>
                  </a:schemeClr>
                </a:solidFill>
                <a:effectLst>
                  <a:outerShdw blurRad="38100" dist="38100" dir="2700000" algn="tl">
                    <a:srgbClr val="C0C0C0"/>
                  </a:outerShdw>
                </a:effectLst>
              </a:rPr>
              <a:t>Hans-Jürgen </a:t>
            </a:r>
            <a:r>
              <a:rPr lang="de-DE" altLang="de-DE" sz="1600" b="0" dirty="0">
                <a:solidFill>
                  <a:schemeClr val="bg1">
                    <a:lumMod val="50000"/>
                  </a:schemeClr>
                </a:solidFill>
                <a:effectLst>
                  <a:outerShdw blurRad="38100" dist="38100" dir="2700000" algn="tl">
                    <a:srgbClr val="C0C0C0"/>
                  </a:outerShdw>
                </a:effectLst>
              </a:rPr>
              <a:t>Rennau, </a:t>
            </a:r>
            <a:r>
              <a:rPr lang="de-DE" altLang="de-DE" sz="1600" b="0" dirty="0" smtClean="0">
                <a:solidFill>
                  <a:schemeClr val="bg1">
                    <a:lumMod val="50000"/>
                  </a:schemeClr>
                </a:solidFill>
                <a:effectLst>
                  <a:outerShdw blurRad="38100" dist="38100" dir="2700000" algn="tl">
                    <a:srgbClr val="C0C0C0"/>
                  </a:outerShdw>
                </a:effectLst>
              </a:rPr>
              <a:t>parsQube GmbH</a:t>
            </a:r>
          </a:p>
          <a:p>
            <a:pPr eaLnBrk="1" hangingPunct="1">
              <a:defRPr/>
            </a:pPr>
            <a:r>
              <a:rPr lang="de-DE" altLang="de-DE" sz="1600" b="0" dirty="0" smtClean="0">
                <a:solidFill>
                  <a:schemeClr val="bg1">
                    <a:lumMod val="50000"/>
                  </a:schemeClr>
                </a:solidFill>
                <a:effectLst>
                  <a:outerShdw blurRad="38100" dist="38100" dir="2700000" algn="tl">
                    <a:srgbClr val="C0C0C0"/>
                  </a:outerShdw>
                </a:effectLst>
              </a:rPr>
              <a:t>  Presented at </a:t>
            </a:r>
            <a:r>
              <a:rPr lang="de-DE" altLang="de-DE" sz="1600" b="0" smtClean="0">
                <a:solidFill>
                  <a:schemeClr val="bg1">
                    <a:lumMod val="50000"/>
                  </a:schemeClr>
                </a:solidFill>
                <a:effectLst>
                  <a:outerShdw blurRad="38100" dist="38100" dir="2700000" algn="tl">
                    <a:srgbClr val="C0C0C0"/>
                  </a:outerShdw>
                </a:effectLst>
              </a:rPr>
              <a:t>xmlprague 2020, February 15, 2020</a:t>
            </a:r>
            <a:endParaRPr lang="de-DE" altLang="de-DE" sz="1600" b="0" dirty="0">
              <a:solidFill>
                <a:schemeClr val="bg1">
                  <a:lumMod val="50000"/>
                </a:schemeClr>
              </a:solidFill>
              <a:effectLst>
                <a:outerShdw blurRad="38100" dist="38100" dir="2700000" algn="tl">
                  <a:srgbClr val="C0C0C0"/>
                </a:outerShdw>
              </a:effectLst>
            </a:endParaRPr>
          </a:p>
          <a:p>
            <a:pPr eaLnBrk="1" hangingPunct="1">
              <a:defRPr/>
            </a:pPr>
            <a:endParaRPr lang="de-DE" altLang="de-DE" sz="1600" b="0" dirty="0">
              <a:effectLst>
                <a:outerShdw blurRad="38100" dist="38100" dir="2700000" algn="tl">
                  <a:srgbClr val="C0C0C0"/>
                </a:outerShdw>
              </a:effectLst>
            </a:endParaRPr>
          </a:p>
        </p:txBody>
      </p:sp>
    </p:spTree>
    <p:extLst>
      <p:ext uri="{BB962C8B-B14F-4D97-AF65-F5344CB8AC3E}">
        <p14:creationId xmlns:p14="http://schemas.microsoft.com/office/powerpoint/2010/main" val="180071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Nesting shapes - subsetting</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10</a:t>
            </a:fld>
            <a:endParaRPr lang="de-DE" altLang="en-US"/>
          </a:p>
        </p:txBody>
      </p:sp>
      <p:pic>
        <p:nvPicPr>
          <p:cNvPr id="9" name="Picture 8"/>
          <p:cNvPicPr>
            <a:picLocks noChangeAspect="1"/>
          </p:cNvPicPr>
          <p:nvPr/>
        </p:nvPicPr>
        <p:blipFill>
          <a:blip r:embed="rId3"/>
          <a:stretch>
            <a:fillRect/>
          </a:stretch>
        </p:blipFill>
        <p:spPr>
          <a:xfrm>
            <a:off x="571500" y="1674837"/>
            <a:ext cx="8001000" cy="4562475"/>
          </a:xfrm>
          <a:prstGeom prst="rect">
            <a:avLst/>
          </a:prstGeom>
        </p:spPr>
      </p:pic>
      <p:sp>
        <p:nvSpPr>
          <p:cNvPr id="10" name="Rectangle 9"/>
          <p:cNvSpPr/>
          <p:nvPr/>
        </p:nvSpPr>
        <p:spPr bwMode="auto">
          <a:xfrm>
            <a:off x="14230" y="3920418"/>
            <a:ext cx="9129770" cy="2768203"/>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3748333" y="3227750"/>
            <a:ext cx="3780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3243957" y="2092747"/>
            <a:ext cx="3420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258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Nesting shapes – </a:t>
            </a:r>
            <a:br>
              <a:rPr lang="de-DE" smtClean="0"/>
            </a:br>
            <a:r>
              <a:rPr lang="de-DE" smtClean="0"/>
              <a:t>  if outer then inner B</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11</a:t>
            </a:fld>
            <a:endParaRPr lang="de-DE" altLang="en-US"/>
          </a:p>
        </p:txBody>
      </p:sp>
      <p:pic>
        <p:nvPicPr>
          <p:cNvPr id="9" name="Picture 8"/>
          <p:cNvPicPr>
            <a:picLocks noChangeAspect="1"/>
          </p:cNvPicPr>
          <p:nvPr/>
        </p:nvPicPr>
        <p:blipFill>
          <a:blip r:embed="rId3"/>
          <a:stretch>
            <a:fillRect/>
          </a:stretch>
        </p:blipFill>
        <p:spPr>
          <a:xfrm>
            <a:off x="571500" y="1674837"/>
            <a:ext cx="8001000" cy="4562475"/>
          </a:xfrm>
          <a:prstGeom prst="rect">
            <a:avLst/>
          </a:prstGeom>
        </p:spPr>
      </p:pic>
      <p:sp>
        <p:nvSpPr>
          <p:cNvPr id="7" name="Rounded Rectangle 6"/>
          <p:cNvSpPr/>
          <p:nvPr/>
        </p:nvSpPr>
        <p:spPr bwMode="auto">
          <a:xfrm>
            <a:off x="3748333" y="3227750"/>
            <a:ext cx="3780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Rounded Rectangle 7"/>
          <p:cNvSpPr/>
          <p:nvPr/>
        </p:nvSpPr>
        <p:spPr bwMode="auto">
          <a:xfrm>
            <a:off x="3243957" y="2092747"/>
            <a:ext cx="3420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4432509" y="3979729"/>
            <a:ext cx="2916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3898785" y="4793150"/>
            <a:ext cx="1584000" cy="288000"/>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527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Validating JSON contents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12</a:t>
            </a:fld>
            <a:endParaRPr lang="de-DE" altLang="en-US"/>
          </a:p>
        </p:txBody>
      </p:sp>
      <p:pic>
        <p:nvPicPr>
          <p:cNvPr id="7" name="Picture 6"/>
          <p:cNvPicPr>
            <a:picLocks noChangeAspect="1"/>
          </p:cNvPicPr>
          <p:nvPr/>
        </p:nvPicPr>
        <p:blipFill>
          <a:blip r:embed="rId3"/>
          <a:stretch>
            <a:fillRect/>
          </a:stretch>
        </p:blipFill>
        <p:spPr>
          <a:xfrm>
            <a:off x="114300" y="1627212"/>
            <a:ext cx="8915400" cy="4610100"/>
          </a:xfrm>
          <a:prstGeom prst="rect">
            <a:avLst/>
          </a:prstGeom>
        </p:spPr>
      </p:pic>
      <p:sp>
        <p:nvSpPr>
          <p:cNvPr id="8" name="Rounded Rectangle 7"/>
          <p:cNvSpPr/>
          <p:nvPr/>
        </p:nvSpPr>
        <p:spPr bwMode="auto">
          <a:xfrm>
            <a:off x="806382" y="2708944"/>
            <a:ext cx="54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011611" y="3550171"/>
            <a:ext cx="2052000" cy="228236"/>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2030454" y="4928956"/>
            <a:ext cx="3024000" cy="228236"/>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385638" y="2999375"/>
            <a:ext cx="2016000" cy="216000"/>
          </a:xfrm>
          <a:prstGeom prst="roundRect">
            <a:avLst/>
          </a:prstGeom>
          <a:solidFill>
            <a:schemeClr val="tx2">
              <a:lumMod val="20000"/>
              <a:lumOff val="80000"/>
              <a:alpha val="2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678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#1 - </a:t>
            </a:r>
            <a:r>
              <a:rPr lang="de-DE" smtClean="0">
                <a:solidFill>
                  <a:srgbClr val="3366CC"/>
                </a:solidFill>
              </a:rPr>
              <a:t>XDM based</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13</a:t>
            </a:fld>
            <a:endParaRPr lang="de-DE" altLang="en-US"/>
          </a:p>
        </p:txBody>
      </p:sp>
      <p:sp>
        <p:nvSpPr>
          <p:cNvPr id="8" name="TextBox 7"/>
          <p:cNvSpPr txBox="1"/>
          <p:nvPr/>
        </p:nvSpPr>
        <p:spPr>
          <a:xfrm>
            <a:off x="611560" y="2060848"/>
            <a:ext cx="8532440" cy="3785652"/>
          </a:xfrm>
          <a:prstGeom prst="rect">
            <a:avLst/>
          </a:prstGeom>
          <a:noFill/>
        </p:spPr>
        <p:txBody>
          <a:bodyPr wrap="square" rtlCol="0">
            <a:spAutoFit/>
          </a:bodyPr>
          <a:lstStyle/>
          <a:p>
            <a:pPr algn="ctr"/>
            <a:endParaRPr lang="de-DE" sz="2400" smtClean="0">
              <a:solidFill>
                <a:srgbClr val="0070C0"/>
              </a:solidFill>
            </a:endParaRPr>
          </a:p>
          <a:p>
            <a:pPr algn="ctr"/>
            <a:r>
              <a:rPr lang="de-DE" sz="2400" smtClean="0">
                <a:solidFill>
                  <a:srgbClr val="0070C0"/>
                </a:solidFill>
              </a:rPr>
              <a:t>Value</a:t>
            </a:r>
            <a:r>
              <a:rPr lang="de-DE" sz="2400" smtClean="0"/>
              <a:t> = </a:t>
            </a:r>
            <a:r>
              <a:rPr lang="de-DE" sz="2400" smtClean="0">
                <a:solidFill>
                  <a:srgbClr val="0070C0"/>
                </a:solidFill>
              </a:rPr>
              <a:t>XDM value</a:t>
            </a:r>
          </a:p>
          <a:p>
            <a:pPr marL="342900" indent="-342900" algn="ctr">
              <a:buFontTx/>
              <a:buChar char="-"/>
            </a:pPr>
            <a:endParaRPr lang="de-DE" sz="2400">
              <a:solidFill>
                <a:srgbClr val="0070C0"/>
              </a:solidFill>
            </a:endParaRPr>
          </a:p>
          <a:p>
            <a:endParaRPr lang="de-DE" sz="2400" smtClean="0"/>
          </a:p>
          <a:p>
            <a:pPr marL="342900" indent="-342900">
              <a:buFontTx/>
              <a:buChar char="-"/>
            </a:pPr>
            <a:r>
              <a:rPr lang="de-DE" sz="2400" b="0" smtClean="0"/>
              <a:t>Value = </a:t>
            </a:r>
            <a:r>
              <a:rPr lang="de-DE" sz="2400" smtClean="0"/>
              <a:t>sequence of items</a:t>
            </a:r>
          </a:p>
          <a:p>
            <a:pPr marL="342900" indent="-342900">
              <a:buFontTx/>
              <a:buChar char="-"/>
            </a:pPr>
            <a:r>
              <a:rPr lang="de-DE" sz="2400" b="0" smtClean="0"/>
              <a:t>Item</a:t>
            </a:r>
            <a:endParaRPr lang="de-DE" sz="2400" b="0"/>
          </a:p>
          <a:p>
            <a:pPr marL="800100" lvl="1" indent="-342900">
              <a:buFont typeface="Arial" panose="020B0604020202020204" pitchFamily="34" charset="0"/>
              <a:buChar char="•"/>
            </a:pPr>
            <a:r>
              <a:rPr lang="de-DE" sz="2400" b="0" smtClean="0"/>
              <a:t>Atomic value 		(with a type from xsd)</a:t>
            </a:r>
          </a:p>
          <a:p>
            <a:pPr marL="800100" lvl="1" indent="-342900">
              <a:buFont typeface="Arial" panose="020B0604020202020204" pitchFamily="34" charset="0"/>
              <a:buChar char="•"/>
            </a:pPr>
            <a:r>
              <a:rPr lang="de-DE" sz="2400" b="0" smtClean="0"/>
              <a:t>XDM node	 	(element, attribute, …)</a:t>
            </a:r>
          </a:p>
          <a:p>
            <a:pPr marL="800100" lvl="1" indent="-342900">
              <a:buFont typeface="Arial" panose="020B0604020202020204" pitchFamily="34" charset="0"/>
              <a:buChar char="•"/>
            </a:pPr>
            <a:r>
              <a:rPr lang="de-DE" sz="2400" b="0" smtClean="0"/>
              <a:t>Map or array		(rarely used)</a:t>
            </a:r>
          </a:p>
          <a:p>
            <a:pPr marL="800100" lvl="1" indent="-342900">
              <a:buFont typeface="Arial" panose="020B0604020202020204" pitchFamily="34" charset="0"/>
              <a:buChar char="•"/>
            </a:pPr>
            <a:r>
              <a:rPr lang="de-DE" sz="2400" b="0" i="1" smtClean="0"/>
              <a:t>Function item		(currently not used)</a:t>
            </a:r>
            <a:endParaRPr lang="de-DE" sz="2400" b="0" i="1"/>
          </a:p>
        </p:txBody>
      </p:sp>
      <p:sp>
        <p:nvSpPr>
          <p:cNvPr id="13" name="Rounded Rectangle 12"/>
          <p:cNvSpPr/>
          <p:nvPr/>
        </p:nvSpPr>
        <p:spPr bwMode="auto">
          <a:xfrm>
            <a:off x="3419872" y="2205302"/>
            <a:ext cx="2880320" cy="9144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450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#2</a:t>
            </a:r>
            <a:br>
              <a:rPr lang="de-DE" i="1" smtClean="0"/>
            </a:br>
            <a:r>
              <a:rPr lang="de-DE" smtClean="0">
                <a:solidFill>
                  <a:srgbClr val="3366CC"/>
                </a:solidFill>
              </a:rPr>
              <a:t>              Navigation skills</a:t>
            </a:r>
            <a:endParaRPr lang="de-DE">
              <a:solidFill>
                <a:srgbClr val="3366CC"/>
              </a:solidFill>
            </a:endParaRPr>
          </a:p>
        </p:txBody>
      </p:sp>
      <p:sp>
        <p:nvSpPr>
          <p:cNvPr id="3" name="Content Placeholder 2"/>
          <p:cNvSpPr>
            <a:spLocks noGrp="1"/>
          </p:cNvSpPr>
          <p:nvPr>
            <p:ph idx="1"/>
          </p:nvPr>
        </p:nvSpPr>
        <p:spPr>
          <a:xfrm>
            <a:off x="457200" y="1719263"/>
            <a:ext cx="8795320" cy="4411662"/>
          </a:xfrm>
        </p:spPr>
        <p:txBody>
          <a:bodyPr/>
          <a:lstStyle/>
          <a:p>
            <a:pPr lvl="1"/>
            <a:r>
              <a:rPr lang="de-DE" b="1" smtClean="0">
                <a:solidFill>
                  <a:srgbClr val="0066CC"/>
                </a:solidFill>
              </a:rPr>
              <a:t>Between</a:t>
            </a:r>
            <a:r>
              <a:rPr lang="de-DE" smtClean="0"/>
              <a:t> resources</a:t>
            </a:r>
          </a:p>
          <a:p>
            <a:pPr lvl="1"/>
            <a:r>
              <a:rPr lang="de-DE" b="1" smtClean="0">
                <a:solidFill>
                  <a:srgbClr val="0066CC"/>
                </a:solidFill>
              </a:rPr>
              <a:t>Within</a:t>
            </a:r>
            <a:r>
              <a:rPr lang="de-DE" smtClean="0"/>
              <a:t> resources</a:t>
            </a:r>
          </a:p>
          <a:p>
            <a:pPr lvl="1"/>
            <a:r>
              <a:rPr lang="de-DE" b="1" smtClean="0">
                <a:solidFill>
                  <a:srgbClr val="0070C0"/>
                </a:solidFill>
              </a:rPr>
              <a:t>Multi-mediatype</a:t>
            </a:r>
          </a:p>
          <a:p>
            <a:pPr lvl="1"/>
            <a:r>
              <a:rPr lang="de-DE" b="1" smtClean="0">
                <a:solidFill>
                  <a:srgbClr val="0066CC"/>
                </a:solidFill>
              </a:rPr>
              <a:t>Cross-boundary</a:t>
            </a:r>
            <a:r>
              <a:rPr lang="de-DE" smtClean="0"/>
              <a:t>:</a:t>
            </a:r>
          </a:p>
          <a:p>
            <a:pPr lvl="2"/>
            <a:r>
              <a:rPr lang="de-DE" smtClean="0"/>
              <a:t>Start inside file, ……………	|| ……	arrive at a file-or-folder</a:t>
            </a:r>
          </a:p>
          <a:p>
            <a:pPr lvl="2"/>
            <a:r>
              <a:rPr lang="de-DE" smtClean="0"/>
              <a:t>Start at a file-or-folder, ……	|| ……	arrive inside file</a:t>
            </a:r>
          </a:p>
          <a:p>
            <a:pPr lvl="2"/>
            <a:r>
              <a:rPr lang="de-DE" smtClean="0"/>
              <a:t>Start inside file A, …….......	|| …… arrive inside file B</a:t>
            </a:r>
          </a:p>
          <a:p>
            <a:pPr lvl="1"/>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14</a:t>
            </a:fld>
            <a:endParaRPr lang="de-DE" altLang="en-US"/>
          </a:p>
        </p:txBody>
      </p:sp>
      <p:sp>
        <p:nvSpPr>
          <p:cNvPr id="9" name="TextBox 8"/>
          <p:cNvSpPr txBox="1"/>
          <p:nvPr/>
        </p:nvSpPr>
        <p:spPr>
          <a:xfrm>
            <a:off x="5724945" y="2266239"/>
            <a:ext cx="912429" cy="400110"/>
          </a:xfrm>
          <a:prstGeom prst="rect">
            <a:avLst/>
          </a:prstGeom>
          <a:solidFill>
            <a:srgbClr val="0070C0"/>
          </a:solidFill>
        </p:spPr>
        <p:txBody>
          <a:bodyPr wrap="none" rtlCol="0">
            <a:spAutoFit/>
          </a:bodyPr>
          <a:lstStyle/>
          <a:p>
            <a:r>
              <a:rPr lang="de-DE" sz="2000" smtClean="0">
                <a:solidFill>
                  <a:schemeClr val="bg1"/>
                </a:solidFill>
              </a:rPr>
              <a:t>XPath</a:t>
            </a:r>
            <a:endParaRPr lang="de-DE" sz="2000">
              <a:solidFill>
                <a:schemeClr val="bg1"/>
              </a:solidFill>
            </a:endParaRPr>
          </a:p>
        </p:txBody>
      </p:sp>
      <p:sp>
        <p:nvSpPr>
          <p:cNvPr id="10" name="TextBox 9"/>
          <p:cNvSpPr txBox="1"/>
          <p:nvPr/>
        </p:nvSpPr>
        <p:spPr>
          <a:xfrm>
            <a:off x="5724945" y="1775278"/>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
        <p:nvSpPr>
          <p:cNvPr id="11" name="TextBox 10"/>
          <p:cNvSpPr txBox="1"/>
          <p:nvPr/>
        </p:nvSpPr>
        <p:spPr>
          <a:xfrm>
            <a:off x="5724945" y="2740858"/>
            <a:ext cx="2478564" cy="400110"/>
          </a:xfrm>
          <a:prstGeom prst="rect">
            <a:avLst/>
          </a:prstGeom>
          <a:solidFill>
            <a:srgbClr val="0070C0"/>
          </a:solidFill>
        </p:spPr>
        <p:txBody>
          <a:bodyPr wrap="none" rtlCol="0">
            <a:spAutoFit/>
          </a:bodyPr>
          <a:lstStyle/>
          <a:p>
            <a:r>
              <a:rPr lang="de-DE" sz="2000" smtClean="0">
                <a:solidFill>
                  <a:schemeClr val="bg1"/>
                </a:solidFill>
              </a:rPr>
              <a:t>XPath - extensions</a:t>
            </a:r>
            <a:endParaRPr lang="de-DE" sz="2000">
              <a:solidFill>
                <a:schemeClr val="bg1"/>
              </a:solidFill>
            </a:endParaRPr>
          </a:p>
        </p:txBody>
      </p:sp>
      <p:sp>
        <p:nvSpPr>
          <p:cNvPr id="12" name="TextBox 11"/>
          <p:cNvSpPr txBox="1"/>
          <p:nvPr/>
        </p:nvSpPr>
        <p:spPr>
          <a:xfrm>
            <a:off x="5724128" y="3234281"/>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Tree>
    <p:extLst>
      <p:ext uri="{BB962C8B-B14F-4D97-AF65-F5344CB8AC3E}">
        <p14:creationId xmlns:p14="http://schemas.microsoft.com/office/powerpoint/2010/main" val="34695215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#3</a:t>
            </a:r>
            <a:r>
              <a:rPr lang="de-DE" smtClean="0"/>
              <a:t/>
            </a:r>
            <a:br>
              <a:rPr lang="de-DE" smtClean="0"/>
            </a:br>
            <a:r>
              <a:rPr lang="de-DE" smtClean="0"/>
              <a:t>              </a:t>
            </a:r>
            <a:r>
              <a:rPr lang="de-DE" smtClean="0">
                <a:solidFill>
                  <a:srgbClr val="3366CC"/>
                </a:solidFill>
              </a:rPr>
              <a:t>Validation concept</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15</a:t>
            </a:fld>
            <a:endParaRPr lang="de-DE" altLang="en-US"/>
          </a:p>
        </p:txBody>
      </p:sp>
      <p:pic>
        <p:nvPicPr>
          <p:cNvPr id="7" name="Picture 6"/>
          <p:cNvPicPr>
            <a:picLocks noChangeAspect="1"/>
          </p:cNvPicPr>
          <p:nvPr/>
        </p:nvPicPr>
        <p:blipFill>
          <a:blip r:embed="rId3"/>
          <a:stretch>
            <a:fillRect/>
          </a:stretch>
        </p:blipFill>
        <p:spPr>
          <a:xfrm>
            <a:off x="0" y="1389694"/>
            <a:ext cx="7884368" cy="5074764"/>
          </a:xfrm>
          <a:prstGeom prst="rect">
            <a:avLst/>
          </a:prstGeom>
        </p:spPr>
      </p:pic>
    </p:spTree>
    <p:extLst>
      <p:ext uri="{BB962C8B-B14F-4D97-AF65-F5344CB8AC3E}">
        <p14:creationId xmlns:p14="http://schemas.microsoft.com/office/powerpoint/2010/main" val="9192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Concepts</a:t>
            </a:r>
            <a:endParaRPr lang="de-DE"/>
          </a:p>
        </p:txBody>
      </p:sp>
      <p:sp>
        <p:nvSpPr>
          <p:cNvPr id="3" name="Content Placeholder 2"/>
          <p:cNvSpPr>
            <a:spLocks noGrp="1"/>
          </p:cNvSpPr>
          <p:nvPr>
            <p:ph idx="1"/>
          </p:nvPr>
        </p:nvSpPr>
        <p:spPr>
          <a:xfrm>
            <a:off x="457200" y="1628800"/>
            <a:ext cx="8686800" cy="4411662"/>
          </a:xfrm>
        </p:spPr>
        <p:txBody>
          <a:bodyPr/>
          <a:lstStyle/>
          <a:p>
            <a:r>
              <a:rPr lang="de-DE" smtClean="0">
                <a:solidFill>
                  <a:srgbClr val="0066CC"/>
                </a:solidFill>
              </a:rPr>
              <a:t>Resource</a:t>
            </a:r>
            <a:r>
              <a:rPr lang="de-DE" smtClean="0"/>
              <a:t>		file, folder</a:t>
            </a:r>
          </a:p>
          <a:p>
            <a:r>
              <a:rPr lang="de-DE" smtClean="0">
                <a:solidFill>
                  <a:srgbClr val="0066CC"/>
                </a:solidFill>
              </a:rPr>
              <a:t>Shape			</a:t>
            </a:r>
            <a:r>
              <a:rPr lang="de-DE" smtClean="0"/>
              <a:t>a set of constraints</a:t>
            </a:r>
          </a:p>
          <a:p>
            <a:r>
              <a:rPr lang="de-DE" smtClean="0">
                <a:solidFill>
                  <a:srgbClr val="0070C0"/>
                </a:solidFill>
              </a:rPr>
              <a:t>Constraint		</a:t>
            </a:r>
            <a:r>
              <a:rPr lang="de-DE" smtClean="0"/>
              <a:t>a condition to be checked</a:t>
            </a:r>
          </a:p>
          <a:p>
            <a:endParaRPr lang="de-DE" smtClean="0">
              <a:solidFill>
                <a:srgbClr val="0066CC"/>
              </a:solidFill>
            </a:endParaRPr>
          </a:p>
          <a:p>
            <a:r>
              <a:rPr lang="de-DE" smtClean="0">
                <a:solidFill>
                  <a:srgbClr val="0066CC"/>
                </a:solidFill>
              </a:rPr>
              <a:t>Resource shape</a:t>
            </a:r>
            <a:r>
              <a:rPr lang="de-DE" smtClean="0"/>
              <a:t> 	checks a </a:t>
            </a:r>
            <a:r>
              <a:rPr lang="de-DE" b="1" smtClean="0"/>
              <a:t>resource</a:t>
            </a:r>
          </a:p>
          <a:p>
            <a:pPr lvl="1"/>
            <a:r>
              <a:rPr lang="de-DE" smtClean="0">
                <a:solidFill>
                  <a:srgbClr val="CC6600"/>
                </a:solidFill>
              </a:rPr>
              <a:t>Target declaration</a:t>
            </a:r>
            <a:r>
              <a:rPr lang="de-DE" smtClean="0"/>
              <a:t>	  </a:t>
            </a:r>
            <a:r>
              <a:rPr lang="de-DE" i="1" smtClean="0"/>
              <a:t>selects resources</a:t>
            </a:r>
          </a:p>
          <a:p>
            <a:pPr lvl="1"/>
            <a:r>
              <a:rPr lang="de-DE" smtClean="0">
                <a:solidFill>
                  <a:srgbClr val="CC6600"/>
                </a:solidFill>
              </a:rPr>
              <a:t>Constraints</a:t>
            </a:r>
            <a:r>
              <a:rPr lang="de-DE" smtClean="0"/>
              <a:t>		  </a:t>
            </a:r>
            <a:r>
              <a:rPr lang="de-DE" i="1" smtClean="0"/>
              <a:t>check </a:t>
            </a:r>
            <a:r>
              <a:rPr lang="de-DE" i="1" u="sng" smtClean="0"/>
              <a:t>resource properties</a:t>
            </a:r>
          </a:p>
          <a:p>
            <a:r>
              <a:rPr lang="de-DE" smtClean="0">
                <a:solidFill>
                  <a:srgbClr val="0066CC"/>
                </a:solidFill>
              </a:rPr>
              <a:t>Value shape</a:t>
            </a:r>
            <a:r>
              <a:rPr lang="de-DE" smtClean="0"/>
              <a:t> 		checks a </a:t>
            </a:r>
            <a:r>
              <a:rPr lang="de-DE" b="1" smtClean="0"/>
              <a:t>resource value</a:t>
            </a:r>
          </a:p>
          <a:p>
            <a:pPr lvl="1"/>
            <a:r>
              <a:rPr lang="de-DE" smtClean="0">
                <a:solidFill>
                  <a:srgbClr val="CC6600"/>
                </a:solidFill>
              </a:rPr>
              <a:t>Expression</a:t>
            </a:r>
            <a:r>
              <a:rPr lang="de-DE" smtClean="0"/>
              <a:t>		  </a:t>
            </a:r>
            <a:r>
              <a:rPr lang="de-DE" i="1" smtClean="0"/>
              <a:t>constructs a resource value</a:t>
            </a:r>
          </a:p>
          <a:p>
            <a:pPr lvl="1"/>
            <a:r>
              <a:rPr lang="de-DE" smtClean="0">
                <a:solidFill>
                  <a:srgbClr val="CC6600"/>
                </a:solidFill>
              </a:rPr>
              <a:t>Constraints</a:t>
            </a:r>
            <a:r>
              <a:rPr lang="de-DE" smtClean="0"/>
              <a:t>		  </a:t>
            </a:r>
            <a:r>
              <a:rPr lang="de-DE" i="1" smtClean="0"/>
              <a:t>check the </a:t>
            </a:r>
            <a:r>
              <a:rPr lang="de-DE" i="1" u="sng" smtClean="0"/>
              <a:t>resource value</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3506" y="-6118"/>
            <a:ext cx="3803848" cy="1764672"/>
          </a:xfrm>
          <a:prstGeom prst="rect">
            <a:avLst/>
          </a:prstGeom>
        </p:spPr>
      </p:pic>
      <p:sp>
        <p:nvSpPr>
          <p:cNvPr id="7" name="TextBox 6"/>
          <p:cNvSpPr txBox="1"/>
          <p:nvPr/>
        </p:nvSpPr>
        <p:spPr>
          <a:xfrm>
            <a:off x="6590551" y="160739"/>
            <a:ext cx="1099981" cy="646331"/>
          </a:xfrm>
          <a:prstGeom prst="rect">
            <a:avLst/>
          </a:prstGeom>
          <a:noFill/>
        </p:spPr>
        <p:txBody>
          <a:bodyPr wrap="none" rtlCol="0">
            <a:spAutoFit/>
          </a:bodyPr>
          <a:lstStyle/>
          <a:p>
            <a:r>
              <a:rPr lang="de-DE" smtClean="0">
                <a:latin typeface="Bradley Hand ITC" panose="03070402050302030203" pitchFamily="66" charset="0"/>
              </a:rPr>
              <a:t>Resource</a:t>
            </a:r>
          </a:p>
          <a:p>
            <a:r>
              <a:rPr lang="de-DE" smtClean="0">
                <a:latin typeface="Bradley Hand ITC" panose="03070402050302030203" pitchFamily="66" charset="0"/>
              </a:rPr>
              <a:t>property !</a:t>
            </a:r>
            <a:endParaRPr lang="de-DE">
              <a:latin typeface="Bradley Hand ITC" panose="03070402050302030203" pitchFamily="66" charset="0"/>
            </a:endParaRPr>
          </a:p>
        </p:txBody>
      </p:sp>
      <p:sp>
        <p:nvSpPr>
          <p:cNvPr id="9" name="TextBox 8"/>
          <p:cNvSpPr txBox="1"/>
          <p:nvPr/>
        </p:nvSpPr>
        <p:spPr>
          <a:xfrm>
            <a:off x="6638895" y="910461"/>
            <a:ext cx="1029449" cy="646331"/>
          </a:xfrm>
          <a:prstGeom prst="rect">
            <a:avLst/>
          </a:prstGeom>
          <a:noFill/>
        </p:spPr>
        <p:txBody>
          <a:bodyPr wrap="none" rtlCol="0">
            <a:spAutoFit/>
          </a:bodyPr>
          <a:lstStyle/>
          <a:p>
            <a:r>
              <a:rPr lang="de-DE" smtClean="0">
                <a:latin typeface="Bradley Hand ITC" panose="03070402050302030203" pitchFamily="66" charset="0"/>
              </a:rPr>
              <a:t>Resource</a:t>
            </a:r>
          </a:p>
          <a:p>
            <a:r>
              <a:rPr lang="de-DE" smtClean="0">
                <a:latin typeface="Bradley Hand ITC" panose="03070402050302030203" pitchFamily="66" charset="0"/>
              </a:rPr>
              <a:t>value !</a:t>
            </a:r>
            <a:endParaRPr lang="de-DE">
              <a:latin typeface="Bradley Hand ITC" panose="03070402050302030203" pitchFamily="66" charset="0"/>
            </a:endParaRPr>
          </a:p>
        </p:txBody>
      </p:sp>
    </p:spTree>
    <p:extLst>
      <p:ext uri="{BB962C8B-B14F-4D97-AF65-F5344CB8AC3E}">
        <p14:creationId xmlns:p14="http://schemas.microsoft.com/office/powerpoint/2010/main" val="96809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Constraints</a:t>
            </a:r>
            <a:endParaRPr lang="de-DE"/>
          </a:p>
        </p:txBody>
      </p:sp>
      <p:sp>
        <p:nvSpPr>
          <p:cNvPr id="3" name="Content Placeholder 2"/>
          <p:cNvSpPr>
            <a:spLocks noGrp="1"/>
          </p:cNvSpPr>
          <p:nvPr>
            <p:ph idx="1"/>
          </p:nvPr>
        </p:nvSpPr>
        <p:spPr>
          <a:xfrm>
            <a:off x="457200" y="1719263"/>
            <a:ext cx="8686800" cy="4411662"/>
          </a:xfrm>
        </p:spPr>
        <p:txBody>
          <a:bodyPr/>
          <a:lstStyle/>
          <a:p>
            <a:r>
              <a:rPr lang="de-DE" smtClean="0"/>
              <a:t>A constraint is </a:t>
            </a:r>
            <a:r>
              <a:rPr lang="de-DE" i="1" smtClean="0"/>
              <a:t>declared</a:t>
            </a:r>
            <a:r>
              <a:rPr lang="de-DE" smtClean="0"/>
              <a:t> by a shape</a:t>
            </a:r>
          </a:p>
          <a:p>
            <a:r>
              <a:rPr lang="de-DE" smtClean="0">
                <a:solidFill>
                  <a:srgbClr val="0070C0"/>
                </a:solidFill>
              </a:rPr>
              <a:t>Constraint declaration</a:t>
            </a:r>
            <a:r>
              <a:rPr lang="de-DE" smtClean="0"/>
              <a:t>: like a function call</a:t>
            </a:r>
          </a:p>
          <a:p>
            <a:pPr lvl="1"/>
            <a:r>
              <a:rPr lang="de-DE" smtClean="0">
                <a:latin typeface="Poor Richard" panose="02080502050505020702" pitchFamily="18" charset="0"/>
              </a:rPr>
              <a:t>„function name“</a:t>
            </a:r>
            <a:r>
              <a:rPr lang="de-DE" smtClean="0"/>
              <a:t>		= </a:t>
            </a:r>
            <a:r>
              <a:rPr lang="de-DE" smtClean="0">
                <a:solidFill>
                  <a:srgbClr val="0070C0"/>
                </a:solidFill>
              </a:rPr>
              <a:t>Constraint Component name</a:t>
            </a:r>
            <a:endParaRPr lang="de-DE" smtClean="0"/>
          </a:p>
          <a:p>
            <a:pPr lvl="1"/>
            <a:r>
              <a:rPr lang="de-DE" smtClean="0">
                <a:latin typeface="Poor Richard" panose="02080502050505020702" pitchFamily="18" charset="0"/>
              </a:rPr>
              <a:t>„call parameters“</a:t>
            </a:r>
            <a:r>
              <a:rPr lang="de-DE" smtClean="0"/>
              <a:t> 	= </a:t>
            </a:r>
            <a:r>
              <a:rPr lang="de-DE" smtClean="0">
                <a:solidFill>
                  <a:srgbClr val="0070C0"/>
                </a:solidFill>
              </a:rPr>
              <a:t>Constraint Parameter values</a:t>
            </a:r>
          </a:p>
          <a:p>
            <a:r>
              <a:rPr lang="de-DE" smtClean="0"/>
              <a:t>Validation:</a:t>
            </a:r>
          </a:p>
          <a:p>
            <a:pPr lvl="1"/>
            <a:r>
              <a:rPr lang="de-DE" smtClean="0"/>
              <a:t>Input: </a:t>
            </a:r>
          </a:p>
          <a:p>
            <a:pPr lvl="2"/>
            <a:r>
              <a:rPr lang="de-DE" smtClean="0"/>
              <a:t>parameter values</a:t>
            </a:r>
          </a:p>
          <a:p>
            <a:pPr lvl="2"/>
            <a:r>
              <a:rPr lang="de-DE" smtClean="0"/>
              <a:t>resource or resource value</a:t>
            </a:r>
          </a:p>
          <a:p>
            <a:pPr lvl="1"/>
            <a:r>
              <a:rPr lang="de-DE" smtClean="0"/>
              <a:t>Output: validation result</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17</a:t>
            </a:fld>
            <a:endParaRPr lang="de-DE" altLang="en-US"/>
          </a:p>
        </p:txBody>
      </p:sp>
    </p:spTree>
    <p:extLst>
      <p:ext uri="{BB962C8B-B14F-4D97-AF65-F5344CB8AC3E}">
        <p14:creationId xmlns:p14="http://schemas.microsoft.com/office/powerpoint/2010/main" val="2958817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a constraint perceives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18</a:t>
            </a:fld>
            <a:endParaRPr lang="de-DE" altLang="en-US"/>
          </a:p>
        </p:txBody>
      </p:sp>
      <p:sp>
        <p:nvSpPr>
          <p:cNvPr id="7" name="Oval 6"/>
          <p:cNvSpPr/>
          <p:nvPr/>
        </p:nvSpPr>
        <p:spPr bwMode="auto">
          <a:xfrm>
            <a:off x="3329100" y="2933019"/>
            <a:ext cx="1800000" cy="1800000"/>
          </a:xfrm>
          <a:prstGeom prst="ellipse">
            <a:avLst/>
          </a:prstGeom>
          <a:solidFill>
            <a:schemeClr val="bg1">
              <a:lumMod val="6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Oval 7"/>
          <p:cNvSpPr/>
          <p:nvPr/>
        </p:nvSpPr>
        <p:spPr bwMode="auto">
          <a:xfrm>
            <a:off x="3553279" y="3202343"/>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Oval 8"/>
          <p:cNvSpPr/>
          <p:nvPr/>
        </p:nvSpPr>
        <p:spPr bwMode="auto">
          <a:xfrm>
            <a:off x="3409263" y="3407908"/>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Oval 9"/>
          <p:cNvSpPr/>
          <p:nvPr/>
        </p:nvSpPr>
        <p:spPr bwMode="auto">
          <a:xfrm>
            <a:off x="3337255" y="3645024"/>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Oval 10"/>
          <p:cNvSpPr/>
          <p:nvPr/>
        </p:nvSpPr>
        <p:spPr bwMode="auto">
          <a:xfrm>
            <a:off x="3358545" y="3914537"/>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3463886" y="4152199"/>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Oval 12"/>
          <p:cNvSpPr/>
          <p:nvPr/>
        </p:nvSpPr>
        <p:spPr bwMode="auto">
          <a:xfrm>
            <a:off x="3635896" y="4343862"/>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5" name="Curved Connector 14"/>
          <p:cNvCxnSpPr/>
          <p:nvPr/>
        </p:nvCxnSpPr>
        <p:spPr bwMode="auto">
          <a:xfrm flipV="1">
            <a:off x="4860032" y="29871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Curved Connector 16"/>
          <p:cNvCxnSpPr/>
          <p:nvPr/>
        </p:nvCxnSpPr>
        <p:spPr bwMode="auto">
          <a:xfrm flipV="1">
            <a:off x="4973737" y="31395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Curved Connector 17"/>
          <p:cNvCxnSpPr/>
          <p:nvPr/>
        </p:nvCxnSpPr>
        <p:spPr bwMode="auto">
          <a:xfrm flipV="1">
            <a:off x="5076056" y="32919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Curved Connector 18"/>
          <p:cNvCxnSpPr/>
          <p:nvPr/>
        </p:nvCxnSpPr>
        <p:spPr bwMode="auto">
          <a:xfrm flipV="1">
            <a:off x="5126798" y="34443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Curved Connector 19"/>
          <p:cNvCxnSpPr/>
          <p:nvPr/>
        </p:nvCxnSpPr>
        <p:spPr bwMode="auto">
          <a:xfrm flipV="1">
            <a:off x="5137431" y="35967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Curved Connector 20"/>
          <p:cNvCxnSpPr/>
          <p:nvPr/>
        </p:nvCxnSpPr>
        <p:spPr bwMode="auto">
          <a:xfrm flipV="1">
            <a:off x="5126798" y="37491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Curved Connector 21"/>
          <p:cNvCxnSpPr/>
          <p:nvPr/>
        </p:nvCxnSpPr>
        <p:spPr bwMode="auto">
          <a:xfrm flipV="1">
            <a:off x="5014681" y="4005857"/>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Curved Connector 22"/>
          <p:cNvCxnSpPr/>
          <p:nvPr/>
        </p:nvCxnSpPr>
        <p:spPr bwMode="auto">
          <a:xfrm flipV="1">
            <a:off x="4838766" y="4293889"/>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Curved Connector 23"/>
          <p:cNvCxnSpPr/>
          <p:nvPr/>
        </p:nvCxnSpPr>
        <p:spPr bwMode="auto">
          <a:xfrm flipH="1" flipV="1">
            <a:off x="4534314" y="30689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Curved Connector 24"/>
          <p:cNvCxnSpPr/>
          <p:nvPr/>
        </p:nvCxnSpPr>
        <p:spPr bwMode="auto">
          <a:xfrm flipH="1" flipV="1">
            <a:off x="4632540" y="32213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Curved Connector 25"/>
          <p:cNvCxnSpPr/>
          <p:nvPr/>
        </p:nvCxnSpPr>
        <p:spPr bwMode="auto">
          <a:xfrm flipH="1" flipV="1">
            <a:off x="4665274" y="33737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Curved Connector 26"/>
          <p:cNvCxnSpPr/>
          <p:nvPr/>
        </p:nvCxnSpPr>
        <p:spPr bwMode="auto">
          <a:xfrm flipH="1" flipV="1">
            <a:off x="4705383" y="35261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Curved Connector 27"/>
          <p:cNvCxnSpPr/>
          <p:nvPr/>
        </p:nvCxnSpPr>
        <p:spPr bwMode="auto">
          <a:xfrm flipH="1" flipV="1">
            <a:off x="4705383" y="36785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Curved Connector 28"/>
          <p:cNvCxnSpPr/>
          <p:nvPr/>
        </p:nvCxnSpPr>
        <p:spPr bwMode="auto">
          <a:xfrm flipH="1" flipV="1">
            <a:off x="4694750" y="38309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Curved Connector 29"/>
          <p:cNvCxnSpPr/>
          <p:nvPr/>
        </p:nvCxnSpPr>
        <p:spPr bwMode="auto">
          <a:xfrm flipH="1" flipV="1">
            <a:off x="4593266" y="407707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Curved Connector 30"/>
          <p:cNvCxnSpPr/>
          <p:nvPr/>
        </p:nvCxnSpPr>
        <p:spPr bwMode="auto">
          <a:xfrm flipH="1" flipV="1">
            <a:off x="4396085" y="431436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899592" y="3068960"/>
            <a:ext cx="2428870" cy="646331"/>
          </a:xfrm>
          <a:prstGeom prst="rect">
            <a:avLst/>
          </a:prstGeom>
          <a:noFill/>
        </p:spPr>
        <p:txBody>
          <a:bodyPr wrap="none" rtlCol="0">
            <a:spAutoFit/>
          </a:bodyPr>
          <a:lstStyle/>
          <a:p>
            <a:r>
              <a:rPr lang="de-DE" smtClean="0">
                <a:solidFill>
                  <a:srgbClr val="0070C0"/>
                </a:solidFill>
              </a:rPr>
              <a:t>Resource properties</a:t>
            </a:r>
          </a:p>
          <a:p>
            <a:r>
              <a:rPr lang="de-DE" b="0" smtClean="0">
                <a:solidFill>
                  <a:srgbClr val="0070C0"/>
                </a:solidFill>
              </a:rPr>
              <a:t>- predefined</a:t>
            </a:r>
            <a:endParaRPr lang="de-DE" b="0">
              <a:solidFill>
                <a:srgbClr val="0070C0"/>
              </a:solidFill>
            </a:endParaRPr>
          </a:p>
        </p:txBody>
      </p:sp>
      <p:sp>
        <p:nvSpPr>
          <p:cNvPr id="33" name="TextBox 32"/>
          <p:cNvSpPr txBox="1"/>
          <p:nvPr/>
        </p:nvSpPr>
        <p:spPr>
          <a:xfrm>
            <a:off x="5599514" y="3079593"/>
            <a:ext cx="3063659" cy="1200329"/>
          </a:xfrm>
          <a:prstGeom prst="rect">
            <a:avLst/>
          </a:prstGeom>
          <a:noFill/>
        </p:spPr>
        <p:txBody>
          <a:bodyPr wrap="none" rtlCol="0">
            <a:spAutoFit/>
          </a:bodyPr>
          <a:lstStyle/>
          <a:p>
            <a:r>
              <a:rPr lang="de-DE" smtClean="0">
                <a:solidFill>
                  <a:srgbClr val="0070C0"/>
                </a:solidFill>
              </a:rPr>
              <a:t>Resource values</a:t>
            </a:r>
          </a:p>
          <a:p>
            <a:pPr marL="285750" indent="-285750">
              <a:buFontTx/>
              <a:buChar char="-"/>
            </a:pPr>
            <a:r>
              <a:rPr lang="de-DE" b="0" smtClean="0">
                <a:solidFill>
                  <a:srgbClr val="0070C0"/>
                </a:solidFill>
              </a:rPr>
              <a:t>expression defined</a:t>
            </a:r>
          </a:p>
          <a:p>
            <a:pPr marL="285750" indent="-285750">
              <a:buFontTx/>
              <a:buChar char="-"/>
            </a:pPr>
            <a:r>
              <a:rPr lang="de-DE" b="0" smtClean="0">
                <a:solidFill>
                  <a:srgbClr val="0070C0"/>
                </a:solidFill>
              </a:rPr>
              <a:t>may reflect content</a:t>
            </a:r>
          </a:p>
          <a:p>
            <a:pPr marL="285750" indent="-285750">
              <a:buFontTx/>
              <a:buChar char="-"/>
            </a:pPr>
            <a:r>
              <a:rPr lang="de-DE" b="0" smtClean="0">
                <a:solidFill>
                  <a:srgbClr val="0070C0"/>
                </a:solidFill>
              </a:rPr>
              <a:t>may reflect surroundings </a:t>
            </a:r>
            <a:endParaRPr lang="de-DE" b="0">
              <a:solidFill>
                <a:srgbClr val="0070C0"/>
              </a:solidFill>
            </a:endParaRPr>
          </a:p>
        </p:txBody>
      </p:sp>
      <p:sp>
        <p:nvSpPr>
          <p:cNvPr id="34" name="TextBox 33"/>
          <p:cNvSpPr txBox="1"/>
          <p:nvPr/>
        </p:nvSpPr>
        <p:spPr>
          <a:xfrm>
            <a:off x="3635896" y="4797152"/>
            <a:ext cx="1236236" cy="369332"/>
          </a:xfrm>
          <a:prstGeom prst="rect">
            <a:avLst/>
          </a:prstGeom>
          <a:noFill/>
        </p:spPr>
        <p:txBody>
          <a:bodyPr wrap="none" rtlCol="0">
            <a:spAutoFit/>
          </a:bodyPr>
          <a:lstStyle/>
          <a:p>
            <a:r>
              <a:rPr lang="de-DE" smtClean="0">
                <a:solidFill>
                  <a:schemeClr val="bg1">
                    <a:lumMod val="50000"/>
                  </a:schemeClr>
                </a:solidFill>
              </a:rPr>
              <a:t>Resource</a:t>
            </a:r>
            <a:endParaRPr lang="de-DE" b="0">
              <a:solidFill>
                <a:schemeClr val="bg1">
                  <a:lumMod val="50000"/>
                </a:schemeClr>
              </a:solidFill>
            </a:endParaRPr>
          </a:p>
        </p:txBody>
      </p:sp>
      <p:sp>
        <p:nvSpPr>
          <p:cNvPr id="35" name="TextBox 34"/>
          <p:cNvSpPr txBox="1"/>
          <p:nvPr/>
        </p:nvSpPr>
        <p:spPr>
          <a:xfrm>
            <a:off x="3352507" y="1988840"/>
            <a:ext cx="1723549" cy="461665"/>
          </a:xfrm>
          <a:prstGeom prst="rect">
            <a:avLst/>
          </a:prstGeom>
          <a:noFill/>
        </p:spPr>
        <p:txBody>
          <a:bodyPr wrap="none" rtlCol="0">
            <a:spAutoFit/>
          </a:bodyPr>
          <a:lstStyle/>
          <a:p>
            <a:r>
              <a:rPr lang="de-DE" sz="2400" smtClean="0">
                <a:solidFill>
                  <a:srgbClr val="0070C0"/>
                </a:solidFill>
              </a:rPr>
              <a:t>Constraint</a:t>
            </a:r>
            <a:endParaRPr lang="de-DE" sz="2400" b="0">
              <a:solidFill>
                <a:srgbClr val="0070C0"/>
              </a:solidFill>
            </a:endParaRPr>
          </a:p>
        </p:txBody>
      </p:sp>
      <p:sp>
        <p:nvSpPr>
          <p:cNvPr id="37" name="Bent Arrow 36"/>
          <p:cNvSpPr/>
          <p:nvPr/>
        </p:nvSpPr>
        <p:spPr bwMode="auto">
          <a:xfrm rot="16200000" flipH="1">
            <a:off x="2205848" y="1950495"/>
            <a:ext cx="917122" cy="1345643"/>
          </a:xfrm>
          <a:prstGeom prst="bentArrow">
            <a:avLst>
              <a:gd name="adj1" fmla="val 8769"/>
              <a:gd name="adj2" fmla="val 16384"/>
              <a:gd name="adj3" fmla="val 25000"/>
              <a:gd name="adj4" fmla="val 61088"/>
            </a:avLst>
          </a:prstGeom>
          <a:solidFill>
            <a:srgbClr val="0000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8" name="Bent Arrow 37"/>
          <p:cNvSpPr/>
          <p:nvPr/>
        </p:nvSpPr>
        <p:spPr bwMode="auto">
          <a:xfrm rot="5400000">
            <a:off x="5291559" y="1956420"/>
            <a:ext cx="917122" cy="1345643"/>
          </a:xfrm>
          <a:prstGeom prst="bentArrow">
            <a:avLst>
              <a:gd name="adj1" fmla="val 8769"/>
              <a:gd name="adj2" fmla="val 16384"/>
              <a:gd name="adj3" fmla="val 25000"/>
              <a:gd name="adj4" fmla="val 61088"/>
            </a:avLst>
          </a:prstGeom>
          <a:solidFill>
            <a:srgbClr val="0000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05947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Constraining resource values</a:t>
            </a:r>
            <a:endParaRPr lang="de-DE"/>
          </a:p>
        </p:txBody>
      </p:sp>
      <p:sp>
        <p:nvSpPr>
          <p:cNvPr id="4" name="Date Placeholder 3"/>
          <p:cNvSpPr>
            <a:spLocks noGrp="1"/>
          </p:cNvSpPr>
          <p:nvPr>
            <p:ph type="dt" sz="half" idx="10"/>
          </p:nvPr>
        </p:nvSpPr>
        <p:spPr>
          <a:xfrm>
            <a:off x="420688" y="6248400"/>
            <a:ext cx="2133600" cy="457200"/>
          </a:xfrm>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a:xfrm>
            <a:off x="2879726" y="6248400"/>
            <a:ext cx="3311525" cy="457200"/>
          </a:xfrm>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a:xfrm>
            <a:off x="6516688" y="6248400"/>
            <a:ext cx="2133600" cy="457200"/>
          </a:xfrm>
        </p:spPr>
        <p:txBody>
          <a:bodyPr/>
          <a:lstStyle/>
          <a:p>
            <a:pPr>
              <a:defRPr/>
            </a:pPr>
            <a:fld id="{F031B2F4-27D1-4E53-97CF-1947CD75B185}" type="slidenum">
              <a:rPr lang="de-DE" altLang="en-US" smtClean="0"/>
              <a:pPr>
                <a:defRPr/>
              </a:pPr>
              <a:t>19</a:t>
            </a:fld>
            <a:endParaRPr lang="de-DE" altLang="en-US"/>
          </a:p>
        </p:txBody>
      </p:sp>
      <p:sp>
        <p:nvSpPr>
          <p:cNvPr id="10" name="TextBox 9"/>
          <p:cNvSpPr txBox="1"/>
          <p:nvPr/>
        </p:nvSpPr>
        <p:spPr>
          <a:xfrm>
            <a:off x="1763688" y="1484784"/>
            <a:ext cx="6198556" cy="523220"/>
          </a:xfrm>
          <a:prstGeom prst="rect">
            <a:avLst/>
          </a:prstGeom>
          <a:noFill/>
        </p:spPr>
        <p:txBody>
          <a:bodyPr wrap="none" rtlCol="0">
            <a:spAutoFit/>
          </a:bodyPr>
          <a:lstStyle/>
          <a:p>
            <a:r>
              <a:rPr lang="de-DE" sz="2800" smtClean="0">
                <a:solidFill>
                  <a:srgbClr val="0070C0"/>
                </a:solidFill>
              </a:rPr>
              <a:t>Value shape, declaring a </a:t>
            </a:r>
            <a:r>
              <a:rPr lang="de-DE" sz="2800" smtClean="0">
                <a:solidFill>
                  <a:srgbClr val="FF0000"/>
                </a:solidFill>
              </a:rPr>
              <a:t>constraint</a:t>
            </a:r>
            <a:endParaRPr lang="de-DE" sz="2800">
              <a:solidFill>
                <a:srgbClr val="FF0000"/>
              </a:solidFill>
            </a:endParaRPr>
          </a:p>
        </p:txBody>
      </p:sp>
      <p:sp>
        <p:nvSpPr>
          <p:cNvPr id="11" name="TextBox 10"/>
          <p:cNvSpPr txBox="1"/>
          <p:nvPr/>
        </p:nvSpPr>
        <p:spPr>
          <a:xfrm>
            <a:off x="4923878" y="3501008"/>
            <a:ext cx="2960490" cy="523220"/>
          </a:xfrm>
          <a:prstGeom prst="rect">
            <a:avLst/>
          </a:prstGeom>
          <a:noFill/>
        </p:spPr>
        <p:txBody>
          <a:bodyPr wrap="none" rtlCol="0">
            <a:spAutoFit/>
          </a:bodyPr>
          <a:lstStyle/>
          <a:p>
            <a:r>
              <a:rPr lang="de-DE" sz="2800" smtClean="0">
                <a:solidFill>
                  <a:srgbClr val="FF0000"/>
                </a:solidFill>
              </a:rPr>
              <a:t>Validation result</a:t>
            </a:r>
            <a:endParaRPr lang="de-DE" sz="2800">
              <a:solidFill>
                <a:srgbClr val="FF0000"/>
              </a:solidFill>
            </a:endParaRPr>
          </a:p>
        </p:txBody>
      </p:sp>
      <p:pic>
        <p:nvPicPr>
          <p:cNvPr id="12" name="Picture 11"/>
          <p:cNvPicPr>
            <a:picLocks noChangeAspect="1"/>
          </p:cNvPicPr>
          <p:nvPr/>
        </p:nvPicPr>
        <p:blipFill>
          <a:blip r:embed="rId3"/>
          <a:stretch>
            <a:fillRect/>
          </a:stretch>
        </p:blipFill>
        <p:spPr>
          <a:xfrm>
            <a:off x="-36512" y="1988840"/>
            <a:ext cx="9144000" cy="1130883"/>
          </a:xfrm>
          <a:prstGeom prst="rect">
            <a:avLst/>
          </a:prstGeom>
        </p:spPr>
      </p:pic>
      <p:pic>
        <p:nvPicPr>
          <p:cNvPr id="13" name="Picture 12"/>
          <p:cNvPicPr>
            <a:picLocks noChangeAspect="1"/>
          </p:cNvPicPr>
          <p:nvPr/>
        </p:nvPicPr>
        <p:blipFill>
          <a:blip r:embed="rId4"/>
          <a:stretch>
            <a:fillRect/>
          </a:stretch>
        </p:blipFill>
        <p:spPr>
          <a:xfrm>
            <a:off x="70992" y="4010699"/>
            <a:ext cx="7344816" cy="2730669"/>
          </a:xfrm>
          <a:prstGeom prst="rect">
            <a:avLst/>
          </a:prstGeom>
        </p:spPr>
      </p:pic>
      <p:sp>
        <p:nvSpPr>
          <p:cNvPr id="14" name="Rounded Rectangle 13"/>
          <p:cNvSpPr/>
          <p:nvPr/>
        </p:nvSpPr>
        <p:spPr bwMode="auto">
          <a:xfrm>
            <a:off x="14230" y="1945313"/>
            <a:ext cx="9126000" cy="1174409"/>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592717" y="2578211"/>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ectangle 2"/>
          <p:cNvSpPr/>
          <p:nvPr/>
        </p:nvSpPr>
        <p:spPr bwMode="auto">
          <a:xfrm>
            <a:off x="899592" y="1996292"/>
            <a:ext cx="3024000" cy="272601"/>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323528" y="4501161"/>
            <a:ext cx="3348000" cy="252000"/>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600927" y="2276872"/>
            <a:ext cx="540000" cy="252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8" name="Straight Arrow Connector 7"/>
          <p:cNvCxnSpPr>
            <a:stCxn id="15" idx="2"/>
          </p:cNvCxnSpPr>
          <p:nvPr/>
        </p:nvCxnSpPr>
        <p:spPr bwMode="auto">
          <a:xfrm>
            <a:off x="934717" y="2830211"/>
            <a:ext cx="1765075" cy="167095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ounded Rectangle 18"/>
          <p:cNvSpPr/>
          <p:nvPr/>
        </p:nvSpPr>
        <p:spPr bwMode="auto">
          <a:xfrm>
            <a:off x="971600" y="3994431"/>
            <a:ext cx="864000" cy="252000"/>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946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P spid="15" grpId="0" animBg="1"/>
      <p:bldP spid="16" grpId="0" animBg="1"/>
      <p:bldP spid="17"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Greenfox: definition</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a:t>
            </a:fld>
            <a:endParaRPr lang="de-DE" altLang="en-US"/>
          </a:p>
        </p:txBody>
      </p:sp>
      <p:sp>
        <p:nvSpPr>
          <p:cNvPr id="7" name="TextBox 6"/>
          <p:cNvSpPr txBox="1"/>
          <p:nvPr/>
        </p:nvSpPr>
        <p:spPr>
          <a:xfrm>
            <a:off x="792821" y="2469083"/>
            <a:ext cx="7879080" cy="2308324"/>
          </a:xfrm>
          <a:prstGeom prst="rect">
            <a:avLst/>
          </a:prstGeom>
          <a:noFill/>
        </p:spPr>
        <p:txBody>
          <a:bodyPr wrap="none" rtlCol="0">
            <a:spAutoFit/>
          </a:bodyPr>
          <a:lstStyle/>
          <a:p>
            <a:r>
              <a:rPr lang="de-DE" sz="2800" smtClean="0">
                <a:solidFill>
                  <a:srgbClr val="006600"/>
                </a:solidFill>
              </a:rPr>
              <a:t>Greenfox</a:t>
            </a:r>
            <a:r>
              <a:rPr lang="de-DE" sz="2800" smtClean="0"/>
              <a:t> is a language for validating </a:t>
            </a:r>
          </a:p>
          <a:p>
            <a:r>
              <a:rPr lang="de-DE" sz="2800" smtClean="0"/>
              <a:t>file system trees* against a set of conditions.</a:t>
            </a:r>
          </a:p>
          <a:p>
            <a:endParaRPr lang="de-DE" sz="2800" smtClean="0"/>
          </a:p>
          <a:p>
            <a:endParaRPr lang="de-DE" sz="2000" b="0" i="1" smtClean="0"/>
          </a:p>
          <a:p>
            <a:r>
              <a:rPr lang="de-DE" sz="2000" b="0" i="1"/>
              <a:t> </a:t>
            </a:r>
            <a:r>
              <a:rPr lang="de-DE" sz="2000" b="0" i="1" smtClean="0"/>
              <a:t>                                *file system tree =  </a:t>
            </a:r>
          </a:p>
          <a:p>
            <a:r>
              <a:rPr lang="de-DE" sz="2000" b="0" i="1" smtClean="0"/>
              <a:t>   a folder + all folders and files directly or indirectly contained</a:t>
            </a:r>
          </a:p>
        </p:txBody>
      </p:sp>
    </p:spTree>
    <p:extLst>
      <p:ext uri="{BB962C8B-B14F-4D97-AF65-F5344CB8AC3E}">
        <p14:creationId xmlns:p14="http://schemas.microsoft.com/office/powerpoint/2010/main" val="2241998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Constraint componets</a:t>
            </a:r>
            <a:br>
              <a:rPr lang="de-DE" smtClean="0"/>
            </a:br>
            <a:r>
              <a:rPr lang="de-DE"/>
              <a:t> </a:t>
            </a:r>
            <a:r>
              <a:rPr lang="de-DE" smtClean="0"/>
              <a:t>  available in value shapes</a:t>
            </a:r>
            <a:endParaRPr lang="de-DE"/>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20</a:t>
            </a:fld>
            <a:endParaRPr lang="de-DE" altLang="en-US"/>
          </a:p>
        </p:txBody>
      </p:sp>
      <p:sp>
        <p:nvSpPr>
          <p:cNvPr id="7" name="TextBox 6"/>
          <p:cNvSpPr txBox="1"/>
          <p:nvPr/>
        </p:nvSpPr>
        <p:spPr>
          <a:xfrm>
            <a:off x="457200" y="1556792"/>
            <a:ext cx="8180445" cy="4708981"/>
          </a:xfrm>
          <a:prstGeom prst="rect">
            <a:avLst/>
          </a:prstGeom>
          <a:noFill/>
        </p:spPr>
        <p:txBody>
          <a:bodyPr wrap="none" rtlCol="0">
            <a:spAutoFit/>
          </a:bodyPr>
          <a:lstStyle/>
          <a:p>
            <a:r>
              <a:rPr lang="de-DE" sz="2000" smtClean="0">
                <a:solidFill>
                  <a:srgbClr val="0070C0"/>
                </a:solidFill>
              </a:rPr>
              <a:t>Literal parameters</a:t>
            </a:r>
          </a:p>
          <a:p>
            <a:r>
              <a:rPr lang="de-DE" sz="2000" smtClean="0"/>
              <a:t>  itemsUnique</a:t>
            </a:r>
          </a:p>
          <a:p>
            <a:r>
              <a:rPr lang="de-DE" sz="2000" smtClean="0"/>
              <a:t>  empty exists</a:t>
            </a:r>
          </a:p>
          <a:p>
            <a:r>
              <a:rPr lang="de-DE" sz="2000" smtClean="0"/>
              <a:t>  count minCount maxCount</a:t>
            </a:r>
          </a:p>
          <a:p>
            <a:r>
              <a:rPr lang="de-DE" sz="2000" smtClean="0"/>
              <a:t>  datatype</a:t>
            </a:r>
            <a:endParaRPr lang="de-DE" sz="2000"/>
          </a:p>
          <a:p>
            <a:r>
              <a:rPr lang="de-DE" sz="2000" smtClean="0"/>
              <a:t>  eq ne gt ge lt le</a:t>
            </a:r>
          </a:p>
          <a:p>
            <a:r>
              <a:rPr lang="de-DE" sz="2000"/>
              <a:t> </a:t>
            </a:r>
            <a:r>
              <a:rPr lang="de-DE" sz="2000" smtClean="0"/>
              <a:t> length minLength maxLength</a:t>
            </a:r>
          </a:p>
          <a:p>
            <a:r>
              <a:rPr lang="de-DE" sz="2000" smtClean="0"/>
              <a:t>  matches notMatches</a:t>
            </a:r>
          </a:p>
          <a:p>
            <a:r>
              <a:rPr lang="de-DE" sz="2000" smtClean="0"/>
              <a:t>  like notLike</a:t>
            </a:r>
          </a:p>
          <a:p>
            <a:endParaRPr lang="de-DE" sz="2000"/>
          </a:p>
          <a:p>
            <a:r>
              <a:rPr lang="de-DE" sz="2000" smtClean="0">
                <a:solidFill>
                  <a:srgbClr val="0070C0"/>
                </a:solidFill>
              </a:rPr>
              <a:t>Expression valued parameters</a:t>
            </a:r>
          </a:p>
          <a:p>
            <a:r>
              <a:rPr lang="de-DE" sz="2000" smtClean="0"/>
              <a:t>  eqFoxpath neFoxpath ltFoxpath leFoxpath gtFoxpath geFoxpath</a:t>
            </a:r>
          </a:p>
          <a:p>
            <a:r>
              <a:rPr lang="de-DE" sz="2000" smtClean="0"/>
              <a:t>  eqXPath </a:t>
            </a:r>
            <a:r>
              <a:rPr lang="de-DE" sz="2000"/>
              <a:t>neXPath ltXPath leXPath gtXPath geXPath</a:t>
            </a:r>
          </a:p>
          <a:p>
            <a:r>
              <a:rPr lang="de-DE" sz="2000" smtClean="0"/>
              <a:t>  inFoxpath containsFoxpath</a:t>
            </a:r>
          </a:p>
          <a:p>
            <a:r>
              <a:rPr lang="de-DE" sz="2000" smtClean="0"/>
              <a:t>  inXPath containsXPath</a:t>
            </a:r>
            <a:endParaRPr lang="de-DE" sz="2000"/>
          </a:p>
        </p:txBody>
      </p:sp>
    </p:spTree>
    <p:extLst>
      <p:ext uri="{BB962C8B-B14F-4D97-AF65-F5344CB8AC3E}">
        <p14:creationId xmlns:p14="http://schemas.microsoft.com/office/powerpoint/2010/main" val="26758097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Expression tandems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21</a:t>
            </a:fld>
            <a:endParaRPr lang="de-DE" altLang="en-US"/>
          </a:p>
        </p:txBody>
      </p:sp>
      <p:pic>
        <p:nvPicPr>
          <p:cNvPr id="8" name="Picture 7"/>
          <p:cNvPicPr>
            <a:picLocks noChangeAspect="1"/>
          </p:cNvPicPr>
          <p:nvPr/>
        </p:nvPicPr>
        <p:blipFill>
          <a:blip r:embed="rId3"/>
          <a:stretch>
            <a:fillRect/>
          </a:stretch>
        </p:blipFill>
        <p:spPr>
          <a:xfrm>
            <a:off x="0" y="2265663"/>
            <a:ext cx="9144000" cy="2459481"/>
          </a:xfrm>
          <a:prstGeom prst="rect">
            <a:avLst/>
          </a:prstGeom>
        </p:spPr>
      </p:pic>
    </p:spTree>
    <p:extLst>
      <p:ext uri="{BB962C8B-B14F-4D97-AF65-F5344CB8AC3E}">
        <p14:creationId xmlns:p14="http://schemas.microsoft.com/office/powerpoint/2010/main" val="32266796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 </a:t>
            </a:r>
            <a:br>
              <a:rPr lang="de-DE" smtClean="0"/>
            </a:br>
            <a:r>
              <a:rPr lang="de-DE"/>
              <a:t> </a:t>
            </a:r>
            <a:r>
              <a:rPr lang="de-DE" smtClean="0"/>
              <a:t>  folder resource values</a:t>
            </a:r>
            <a:endParaRPr lang="de-DE" i="1"/>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22</a:t>
            </a:fld>
            <a:endParaRPr lang="de-DE" altLang="en-US"/>
          </a:p>
        </p:txBody>
      </p:sp>
      <p:pic>
        <p:nvPicPr>
          <p:cNvPr id="7" name="Picture 6"/>
          <p:cNvPicPr>
            <a:picLocks noChangeAspect="1"/>
          </p:cNvPicPr>
          <p:nvPr/>
        </p:nvPicPr>
        <p:blipFill>
          <a:blip r:embed="rId3"/>
          <a:stretch>
            <a:fillRect/>
          </a:stretch>
        </p:blipFill>
        <p:spPr>
          <a:xfrm>
            <a:off x="666750" y="1925538"/>
            <a:ext cx="7810500" cy="4095750"/>
          </a:xfrm>
          <a:prstGeom prst="rect">
            <a:avLst/>
          </a:prstGeom>
        </p:spPr>
      </p:pic>
      <p:sp>
        <p:nvSpPr>
          <p:cNvPr id="11" name="Rounded Rectangle 10"/>
          <p:cNvSpPr/>
          <p:nvPr/>
        </p:nvSpPr>
        <p:spPr bwMode="auto">
          <a:xfrm>
            <a:off x="893164" y="2287835"/>
            <a:ext cx="828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ular Callout 11"/>
          <p:cNvSpPr/>
          <p:nvPr/>
        </p:nvSpPr>
        <p:spPr bwMode="auto">
          <a:xfrm>
            <a:off x="1957560" y="2852936"/>
            <a:ext cx="4054600" cy="360040"/>
          </a:xfrm>
          <a:prstGeom prst="wedgeRoundRectCallout">
            <a:avLst>
              <a:gd name="adj1" fmla="val 45875"/>
              <a:gd name="adj2" fmla="val -4816"/>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smtClean="0">
                <a:ln>
                  <a:noFill/>
                </a:ln>
                <a:solidFill>
                  <a:srgbClr val="0070C0"/>
                </a:solidFill>
                <a:effectLst/>
                <a:latin typeface="Arial" panose="020B0604020202020204" pitchFamily="34" charset="0"/>
              </a:rPr>
              <a:t>empty files</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13" name="Rounded Rectangular Callout 12"/>
          <p:cNvSpPr/>
          <p:nvPr/>
        </p:nvSpPr>
        <p:spPr bwMode="auto">
          <a:xfrm>
            <a:off x="1957560" y="3810306"/>
            <a:ext cx="4054600" cy="360040"/>
          </a:xfrm>
          <a:prstGeom prst="wedgeRoundRectCallout">
            <a:avLst>
              <a:gd name="adj1" fmla="val 44039"/>
              <a:gd name="adj2" fmla="val 1089"/>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smtClean="0">
                <a:ln>
                  <a:noFill/>
                </a:ln>
                <a:solidFill>
                  <a:srgbClr val="0070C0"/>
                </a:solidFill>
                <a:effectLst/>
                <a:latin typeface="Arial" panose="020B0604020202020204" pitchFamily="34" charset="0"/>
              </a:rPr>
              <a:t>ill-formed XML</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14" name="Rounded Rectangular Callout 13"/>
          <p:cNvSpPr/>
          <p:nvPr/>
        </p:nvSpPr>
        <p:spPr bwMode="auto">
          <a:xfrm>
            <a:off x="1957560" y="4746410"/>
            <a:ext cx="4054600" cy="360040"/>
          </a:xfrm>
          <a:prstGeom prst="wedgeRoundRectCallout">
            <a:avLst>
              <a:gd name="adj1" fmla="val 44039"/>
              <a:gd name="adj2" fmla="val -28442"/>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smtClean="0">
                <a:ln>
                  <a:noFill/>
                </a:ln>
                <a:solidFill>
                  <a:srgbClr val="0070C0"/>
                </a:solidFill>
                <a:effectLst/>
                <a:latin typeface="Arial" panose="020B0604020202020204" pitchFamily="34" charset="0"/>
              </a:rPr>
              <a:t>ill-formed JSON</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3" name="TextBox 2"/>
          <p:cNvSpPr txBox="1"/>
          <p:nvPr/>
        </p:nvSpPr>
        <p:spPr>
          <a:xfrm>
            <a:off x="1957560" y="6021288"/>
            <a:ext cx="4618572" cy="646331"/>
          </a:xfrm>
          <a:prstGeom prst="rect">
            <a:avLst/>
          </a:prstGeom>
          <a:solidFill>
            <a:schemeClr val="accent1">
              <a:lumMod val="20000"/>
              <a:lumOff val="80000"/>
            </a:schemeClr>
          </a:solidFill>
        </p:spPr>
        <p:txBody>
          <a:bodyPr wrap="none" rtlCol="0">
            <a:spAutoFit/>
          </a:bodyPr>
          <a:lstStyle/>
          <a:p>
            <a:r>
              <a:rPr lang="de-DE" sz="3600" i="1" smtClean="0">
                <a:solidFill>
                  <a:srgbClr val="0070C0"/>
                </a:solidFill>
                <a:latin typeface="Bookman Old Style" panose="02050604050505020204" pitchFamily="18" charset="0"/>
              </a:rPr>
              <a:t>Good folder shape</a:t>
            </a:r>
            <a:endParaRPr lang="de-DE" sz="3600" i="1">
              <a:solidFill>
                <a:srgbClr val="0070C0"/>
              </a:solidFill>
              <a:latin typeface="Bookman Old Style" panose="02050604050505020204" pitchFamily="18" charset="0"/>
            </a:endParaRPr>
          </a:p>
        </p:txBody>
      </p:sp>
      <p:sp>
        <p:nvSpPr>
          <p:cNvPr id="15" name="Rounded Rectangle 14"/>
          <p:cNvSpPr/>
          <p:nvPr/>
        </p:nvSpPr>
        <p:spPr bwMode="auto">
          <a:xfrm>
            <a:off x="2483768" y="3554173"/>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2483768" y="4498487"/>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2486191" y="5441147"/>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951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3" grpId="0" animBg="1"/>
      <p:bldP spid="15" grpId="0" animBg="1"/>
      <p:bldP spid="16"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 </a:t>
            </a:r>
            <a:br>
              <a:rPr lang="de-DE" smtClean="0"/>
            </a:br>
            <a:r>
              <a:rPr lang="de-DE"/>
              <a:t> </a:t>
            </a:r>
            <a:r>
              <a:rPr lang="de-DE" smtClean="0"/>
              <a:t>  external resource value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23</a:t>
            </a:fld>
            <a:endParaRPr lang="de-DE" altLang="en-US"/>
          </a:p>
        </p:txBody>
      </p:sp>
      <p:pic>
        <p:nvPicPr>
          <p:cNvPr id="11" name="Picture 10"/>
          <p:cNvPicPr>
            <a:picLocks noChangeAspect="1"/>
          </p:cNvPicPr>
          <p:nvPr/>
        </p:nvPicPr>
        <p:blipFill>
          <a:blip r:embed="rId3"/>
          <a:stretch>
            <a:fillRect/>
          </a:stretch>
        </p:blipFill>
        <p:spPr>
          <a:xfrm>
            <a:off x="0" y="2103144"/>
            <a:ext cx="9144000" cy="3846136"/>
          </a:xfrm>
          <a:prstGeom prst="rect">
            <a:avLst/>
          </a:prstGeom>
        </p:spPr>
      </p:pic>
      <p:sp>
        <p:nvSpPr>
          <p:cNvPr id="12" name="Rounded Rectangle 11"/>
          <p:cNvSpPr/>
          <p:nvPr/>
        </p:nvSpPr>
        <p:spPr bwMode="auto">
          <a:xfrm>
            <a:off x="1152512" y="4026212"/>
            <a:ext cx="7956000" cy="626924"/>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ular Callout 12"/>
          <p:cNvSpPr/>
          <p:nvPr/>
        </p:nvSpPr>
        <p:spPr bwMode="auto">
          <a:xfrm>
            <a:off x="4716016" y="2780928"/>
            <a:ext cx="4414640" cy="653052"/>
          </a:xfrm>
          <a:prstGeom prst="wedgeRoundRectCallout">
            <a:avLst>
              <a:gd name="adj1" fmla="val 42303"/>
              <a:gd name="adj2" fmla="val 138260"/>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baseline="0" smtClean="0">
                <a:ln>
                  <a:noFill/>
                </a:ln>
                <a:solidFill>
                  <a:srgbClr val="0070C0"/>
                </a:solidFill>
                <a:effectLst/>
                <a:latin typeface="Arial" panose="020B0604020202020204" pitchFamily="34" charset="0"/>
              </a:rPr>
              <a:t>expected return code</a:t>
            </a:r>
            <a:r>
              <a:rPr kumimoji="0" lang="de-DE" sz="1800" b="1" i="0" u="none" strike="noStrike" cap="none" normalizeH="0" baseline="0" smtClean="0">
                <a:ln>
                  <a:noFill/>
                </a:ln>
                <a:solidFill>
                  <a:schemeClr val="tx1"/>
                </a:solidFill>
                <a:effectLst/>
                <a:latin typeface="Arial" panose="020B0604020202020204" pitchFamily="34" charset="0"/>
              </a:rPr>
              <a:t>,  </a:t>
            </a:r>
          </a:p>
          <a:p>
            <a:pPr marL="0" marR="0" indent="0" algn="l" defTabSz="914400" rtl="0" eaLnBrk="1" fontAlgn="base" latinLnBrk="0" hangingPunct="1">
              <a:lnSpc>
                <a:spcPct val="100000"/>
              </a:lnSpc>
              <a:spcBef>
                <a:spcPct val="0"/>
              </a:spcBef>
              <a:spcAft>
                <a:spcPct val="0"/>
              </a:spcAft>
              <a:buClrTx/>
              <a:buSzTx/>
              <a:buFontTx/>
              <a:buNone/>
              <a:tabLst/>
            </a:pPr>
            <a:r>
              <a:rPr lang="de-DE"/>
              <a:t> </a:t>
            </a:r>
            <a:r>
              <a:rPr lang="de-DE" smtClean="0"/>
              <a:t>         </a:t>
            </a:r>
            <a:r>
              <a:rPr kumimoji="0" lang="de-DE" sz="1800" b="1" i="0" u="none" strike="noStrike" cap="none" normalizeH="0" baseline="0" smtClean="0">
                <a:ln>
                  <a:noFill/>
                </a:ln>
                <a:solidFill>
                  <a:schemeClr val="tx1"/>
                </a:solidFill>
                <a:effectLst/>
                <a:latin typeface="Arial" panose="020B0604020202020204" pitchFamily="34" charset="0"/>
              </a:rPr>
              <a:t>fetched from a distant CSV</a:t>
            </a:r>
          </a:p>
        </p:txBody>
      </p:sp>
      <p:sp>
        <p:nvSpPr>
          <p:cNvPr id="14" name="Rounded Rectangle 13"/>
          <p:cNvSpPr/>
          <p:nvPr/>
        </p:nvSpPr>
        <p:spPr bwMode="auto">
          <a:xfrm>
            <a:off x="204975" y="2440061"/>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885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Exploring files with </a:t>
            </a:r>
            <a:br>
              <a:rPr lang="de-DE" smtClean="0"/>
            </a:br>
            <a:r>
              <a:rPr lang="de-DE"/>
              <a:t> </a:t>
            </a:r>
            <a:r>
              <a:rPr lang="de-DE" smtClean="0"/>
              <a:t>  shifting focus nodes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24</a:t>
            </a:fld>
            <a:endParaRPr lang="de-DE" altLang="en-US"/>
          </a:p>
        </p:txBody>
      </p:sp>
      <p:pic>
        <p:nvPicPr>
          <p:cNvPr id="7" name="Picture 6"/>
          <p:cNvPicPr>
            <a:picLocks noChangeAspect="1"/>
          </p:cNvPicPr>
          <p:nvPr/>
        </p:nvPicPr>
        <p:blipFill>
          <a:blip r:embed="rId3"/>
          <a:stretch>
            <a:fillRect/>
          </a:stretch>
        </p:blipFill>
        <p:spPr>
          <a:xfrm>
            <a:off x="0" y="1844824"/>
            <a:ext cx="9144000" cy="3934255"/>
          </a:xfrm>
          <a:prstGeom prst="rect">
            <a:avLst/>
          </a:prstGeom>
        </p:spPr>
      </p:pic>
      <p:sp>
        <p:nvSpPr>
          <p:cNvPr id="8" name="Rounded Rectangle 7"/>
          <p:cNvSpPr/>
          <p:nvPr/>
        </p:nvSpPr>
        <p:spPr bwMode="auto">
          <a:xfrm>
            <a:off x="539552" y="2298138"/>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950438" y="2996952"/>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1331744" y="3706399"/>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168879" y="1834191"/>
            <a:ext cx="39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25020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User-defined constraints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25</a:t>
            </a:fld>
            <a:endParaRPr lang="de-DE" altLang="en-US"/>
          </a:p>
        </p:txBody>
      </p:sp>
      <p:pic>
        <p:nvPicPr>
          <p:cNvPr id="8" name="Picture 7"/>
          <p:cNvPicPr>
            <a:picLocks noChangeAspect="1"/>
          </p:cNvPicPr>
          <p:nvPr/>
        </p:nvPicPr>
        <p:blipFill>
          <a:blip r:embed="rId3"/>
          <a:stretch>
            <a:fillRect/>
          </a:stretch>
        </p:blipFill>
        <p:spPr>
          <a:xfrm>
            <a:off x="15643" y="2036241"/>
            <a:ext cx="9144000" cy="2468029"/>
          </a:xfrm>
          <a:prstGeom prst="rect">
            <a:avLst/>
          </a:prstGeom>
        </p:spPr>
      </p:pic>
      <p:pic>
        <p:nvPicPr>
          <p:cNvPr id="9" name="Picture 8"/>
          <p:cNvPicPr>
            <a:picLocks noChangeAspect="1"/>
          </p:cNvPicPr>
          <p:nvPr/>
        </p:nvPicPr>
        <p:blipFill>
          <a:blip r:embed="rId4"/>
          <a:stretch>
            <a:fillRect/>
          </a:stretch>
        </p:blipFill>
        <p:spPr>
          <a:xfrm>
            <a:off x="15643" y="5222701"/>
            <a:ext cx="7991475" cy="1590675"/>
          </a:xfrm>
          <a:prstGeom prst="rect">
            <a:avLst/>
          </a:prstGeom>
        </p:spPr>
      </p:pic>
      <p:sp>
        <p:nvSpPr>
          <p:cNvPr id="10" name="TextBox 9"/>
          <p:cNvSpPr txBox="1"/>
          <p:nvPr/>
        </p:nvSpPr>
        <p:spPr>
          <a:xfrm>
            <a:off x="5918207" y="1628800"/>
            <a:ext cx="3190297" cy="461665"/>
          </a:xfrm>
          <a:prstGeom prst="rect">
            <a:avLst/>
          </a:prstGeom>
          <a:noFill/>
        </p:spPr>
        <p:txBody>
          <a:bodyPr wrap="none" rtlCol="0">
            <a:spAutoFit/>
          </a:bodyPr>
          <a:lstStyle/>
          <a:p>
            <a:r>
              <a:rPr lang="de-DE" sz="2400" smtClean="0">
                <a:solidFill>
                  <a:srgbClr val="0070C0"/>
                </a:solidFill>
              </a:rPr>
              <a:t>Constraint definition</a:t>
            </a:r>
            <a:endParaRPr lang="de-DE" sz="2400">
              <a:solidFill>
                <a:srgbClr val="0070C0"/>
              </a:solidFill>
            </a:endParaRPr>
          </a:p>
        </p:txBody>
      </p:sp>
      <p:sp>
        <p:nvSpPr>
          <p:cNvPr id="11" name="TextBox 10"/>
          <p:cNvSpPr txBox="1"/>
          <p:nvPr/>
        </p:nvSpPr>
        <p:spPr>
          <a:xfrm>
            <a:off x="5652120" y="4983559"/>
            <a:ext cx="3449983" cy="461665"/>
          </a:xfrm>
          <a:prstGeom prst="rect">
            <a:avLst/>
          </a:prstGeom>
          <a:noFill/>
        </p:spPr>
        <p:txBody>
          <a:bodyPr wrap="none" rtlCol="0">
            <a:spAutoFit/>
          </a:bodyPr>
          <a:lstStyle/>
          <a:p>
            <a:r>
              <a:rPr lang="de-DE" sz="2400" smtClean="0">
                <a:solidFill>
                  <a:srgbClr val="CC6600"/>
                </a:solidFill>
              </a:rPr>
              <a:t>Constraint declaration</a:t>
            </a:r>
            <a:endParaRPr lang="de-DE" sz="2400">
              <a:solidFill>
                <a:srgbClr val="CC6600"/>
              </a:solidFill>
            </a:endParaRPr>
          </a:p>
        </p:txBody>
      </p:sp>
      <p:sp>
        <p:nvSpPr>
          <p:cNvPr id="12" name="Rounded Rectangle 11"/>
          <p:cNvSpPr/>
          <p:nvPr/>
        </p:nvSpPr>
        <p:spPr bwMode="auto">
          <a:xfrm>
            <a:off x="5881200" y="2349880"/>
            <a:ext cx="972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755576" y="5841304"/>
            <a:ext cx="972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2339816" y="2730186"/>
            <a:ext cx="936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2337329" y="3018218"/>
            <a:ext cx="684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4518835" y="5877296"/>
            <a:ext cx="684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8" name="Rounded Rectangle 17"/>
          <p:cNvSpPr/>
          <p:nvPr/>
        </p:nvSpPr>
        <p:spPr bwMode="auto">
          <a:xfrm>
            <a:off x="1825063" y="5898538"/>
            <a:ext cx="972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576440" y="3573016"/>
            <a:ext cx="8496000" cy="315805"/>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618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8" grpId="0" animBg="1"/>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Validation chemistry</a:t>
            </a:r>
            <a:endParaRPr lang="de-DE">
              <a:solidFill>
                <a:srgbClr val="0070C0"/>
              </a:solidFill>
            </a:endParaRPr>
          </a:p>
        </p:txBody>
      </p:sp>
      <p:sp>
        <p:nvSpPr>
          <p:cNvPr id="3" name="Content Placeholder 2"/>
          <p:cNvSpPr>
            <a:spLocks noGrp="1"/>
          </p:cNvSpPr>
          <p:nvPr>
            <p:ph idx="1"/>
          </p:nvPr>
        </p:nvSpPr>
        <p:spPr>
          <a:xfrm>
            <a:off x="457200" y="1719263"/>
            <a:ext cx="8686800" cy="4411662"/>
          </a:xfrm>
        </p:spPr>
        <p:txBody>
          <a:bodyPr/>
          <a:lstStyle/>
          <a:p>
            <a:r>
              <a:rPr lang="de-DE" smtClean="0"/>
              <a:t>Validation </a:t>
            </a:r>
            <a:r>
              <a:rPr lang="de-DE" b="1" smtClean="0"/>
              <a:t>report</a:t>
            </a:r>
            <a:r>
              <a:rPr lang="de-DE" smtClean="0"/>
              <a:t> 	= </a:t>
            </a:r>
            <a:r>
              <a:rPr lang="el-GR" smtClean="0"/>
              <a:t>Σ</a:t>
            </a:r>
            <a:r>
              <a:rPr lang="de-DE" smtClean="0"/>
              <a:t> Validation results</a:t>
            </a:r>
          </a:p>
          <a:p>
            <a:r>
              <a:rPr lang="de-DE" smtClean="0"/>
              <a:t>Validation </a:t>
            </a:r>
            <a:r>
              <a:rPr lang="de-DE" b="1" smtClean="0"/>
              <a:t>result</a:t>
            </a:r>
            <a:r>
              <a:rPr lang="de-DE" smtClean="0"/>
              <a:t> 	= outcome of validating …</a:t>
            </a:r>
          </a:p>
          <a:p>
            <a:endParaRPr lang="de-DE" smtClean="0"/>
          </a:p>
          <a:p>
            <a:pPr marL="0" indent="0">
              <a:buNone/>
            </a:pPr>
            <a:r>
              <a:rPr lang="de-DE"/>
              <a:t>	</a:t>
            </a:r>
            <a:r>
              <a:rPr lang="de-DE" smtClean="0"/>
              <a:t>ONE </a:t>
            </a:r>
            <a:r>
              <a:rPr lang="de-DE" smtClean="0">
                <a:solidFill>
                  <a:srgbClr val="0070C0"/>
                </a:solidFill>
              </a:rPr>
              <a:t>resource</a:t>
            </a:r>
            <a:r>
              <a:rPr lang="de-DE" smtClean="0"/>
              <a:t>  against  ONE </a:t>
            </a:r>
            <a:r>
              <a:rPr lang="de-DE" smtClean="0">
                <a:solidFill>
                  <a:srgbClr val="0070C0"/>
                </a:solidFill>
              </a:rPr>
              <a:t>constraint</a:t>
            </a:r>
          </a:p>
          <a:p>
            <a:pPr marL="0" indent="0">
              <a:buNone/>
            </a:pP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26</a:t>
            </a:fld>
            <a:endParaRPr lang="de-DE" altLang="en-US"/>
          </a:p>
        </p:txBody>
      </p:sp>
      <p:sp>
        <p:nvSpPr>
          <p:cNvPr id="9" name="Rounded Rectangle 8"/>
          <p:cNvSpPr/>
          <p:nvPr/>
        </p:nvSpPr>
        <p:spPr bwMode="auto">
          <a:xfrm>
            <a:off x="1388691" y="3428999"/>
            <a:ext cx="2516393"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5457361" y="3429000"/>
            <a:ext cx="2700000"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068580" y="3007585"/>
            <a:ext cx="7463860" cy="1141885"/>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4517172" y="3109596"/>
            <a:ext cx="360000" cy="360000"/>
          </a:xfrm>
          <a:prstGeom prst="ellipse">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4" name="Straight Connector 13"/>
          <p:cNvCxnSpPr/>
          <p:nvPr/>
        </p:nvCxnSpPr>
        <p:spPr bwMode="auto">
          <a:xfrm flipV="1">
            <a:off x="3905084" y="3300229"/>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H="1" flipV="1">
            <a:off x="4860032" y="3295617"/>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Picture 6"/>
          <p:cNvPicPr>
            <a:picLocks noChangeAspect="1"/>
          </p:cNvPicPr>
          <p:nvPr/>
        </p:nvPicPr>
        <p:blipFill>
          <a:blip r:embed="rId3"/>
          <a:stretch>
            <a:fillRect/>
          </a:stretch>
        </p:blipFill>
        <p:spPr>
          <a:xfrm>
            <a:off x="1475656" y="4365451"/>
            <a:ext cx="6591300" cy="2447925"/>
          </a:xfrm>
          <a:prstGeom prst="rect">
            <a:avLst/>
          </a:prstGeom>
        </p:spPr>
      </p:pic>
      <p:sp>
        <p:nvSpPr>
          <p:cNvPr id="15" name="Rounded Rectangle 14"/>
          <p:cNvSpPr/>
          <p:nvPr/>
        </p:nvSpPr>
        <p:spPr bwMode="auto">
          <a:xfrm>
            <a:off x="2299642" y="4346953"/>
            <a:ext cx="5616000" cy="2160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1723579" y="4807785"/>
            <a:ext cx="2988000" cy="2160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1737750" y="5928038"/>
            <a:ext cx="2664000" cy="2160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547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Pouring waters of validity</a:t>
            </a:r>
            <a:endParaRPr lang="de-DE">
              <a:solidFill>
                <a:srgbClr val="0070C0"/>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27</a:t>
            </a:fld>
            <a:endParaRPr lang="de-DE" altLang="en-US"/>
          </a:p>
        </p:txBody>
      </p:sp>
      <p:pic>
        <p:nvPicPr>
          <p:cNvPr id="10" name="Picture 9"/>
          <p:cNvPicPr>
            <a:picLocks noChangeAspect="1"/>
          </p:cNvPicPr>
          <p:nvPr/>
        </p:nvPicPr>
        <p:blipFill>
          <a:blip r:embed="rId3"/>
          <a:stretch>
            <a:fillRect/>
          </a:stretch>
        </p:blipFill>
        <p:spPr>
          <a:xfrm>
            <a:off x="251520" y="5809124"/>
            <a:ext cx="8640000" cy="860236"/>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632" y="1437475"/>
            <a:ext cx="864000" cy="767389"/>
          </a:xfrm>
          <a:prstGeom prst="rect">
            <a:avLst/>
          </a:prstGeom>
        </p:spPr>
      </p:pic>
      <p:pic>
        <p:nvPicPr>
          <p:cNvPr id="12" name="Picture 11"/>
          <p:cNvPicPr>
            <a:picLocks noChangeAspect="1"/>
          </p:cNvPicPr>
          <p:nvPr/>
        </p:nvPicPr>
        <p:blipFill>
          <a:blip r:embed="rId5"/>
          <a:stretch>
            <a:fillRect/>
          </a:stretch>
        </p:blipFill>
        <p:spPr>
          <a:xfrm>
            <a:off x="260096" y="2306050"/>
            <a:ext cx="8640000" cy="834918"/>
          </a:xfrm>
          <a:prstGeom prst="rect">
            <a:avLst/>
          </a:prstGeom>
        </p:spPr>
      </p:pic>
      <p:pic>
        <p:nvPicPr>
          <p:cNvPr id="14" name="Picture 13"/>
          <p:cNvPicPr>
            <a:picLocks noChangeAspect="1"/>
          </p:cNvPicPr>
          <p:nvPr/>
        </p:nvPicPr>
        <p:blipFill>
          <a:blip r:embed="rId6"/>
          <a:stretch>
            <a:fillRect/>
          </a:stretch>
        </p:blipFill>
        <p:spPr>
          <a:xfrm>
            <a:off x="288107" y="4077072"/>
            <a:ext cx="8640000" cy="783149"/>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3648" y="1437475"/>
            <a:ext cx="864000" cy="767389"/>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36" y="3165667"/>
            <a:ext cx="864000" cy="767389"/>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4262" y="3165667"/>
            <a:ext cx="864000" cy="767389"/>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1651" y="3181077"/>
            <a:ext cx="864000" cy="767389"/>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7768" y="3181077"/>
            <a:ext cx="864000" cy="767389"/>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2988" y="3165667"/>
            <a:ext cx="864000" cy="767389"/>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1714" y="3165667"/>
            <a:ext cx="864000" cy="767389"/>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36" y="4941168"/>
            <a:ext cx="864000" cy="767389"/>
          </a:xfrm>
          <a:prstGeom prst="rect">
            <a:avLst/>
          </a:prstGeom>
        </p:spPr>
      </p:pic>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4262" y="4941168"/>
            <a:ext cx="864000" cy="767389"/>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1651" y="4941168"/>
            <a:ext cx="864000" cy="767389"/>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7768" y="4941168"/>
            <a:ext cx="864000" cy="767389"/>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2988" y="4941168"/>
            <a:ext cx="864000" cy="767389"/>
          </a:xfrm>
          <a:prstGeom prst="rect">
            <a:avLst/>
          </a:prstGeom>
        </p:spPr>
      </p:pic>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1714" y="4941168"/>
            <a:ext cx="864000" cy="767389"/>
          </a:xfrm>
          <a:prstGeom prst="rect">
            <a:avLst/>
          </a:prstGeom>
        </p:spPr>
      </p:pic>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34710" y="4941168"/>
            <a:ext cx="864000" cy="767389"/>
          </a:xfrm>
          <a:prstGeom prst="rect">
            <a:avLst/>
          </a:prstGeom>
        </p:spPr>
      </p:pic>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13436" y="4941168"/>
            <a:ext cx="864000" cy="767389"/>
          </a:xfrm>
          <a:prstGeom prst="rect">
            <a:avLst/>
          </a:prstGeom>
        </p:spPr>
      </p:pic>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10825" y="4941168"/>
            <a:ext cx="864000" cy="767389"/>
          </a:xfrm>
          <a:prstGeom prst="rect">
            <a:avLst/>
          </a:prstGeom>
        </p:spPr>
      </p:pic>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86942" y="4941168"/>
            <a:ext cx="864000" cy="767389"/>
          </a:xfrm>
          <a:prstGeom prst="rect">
            <a:avLst/>
          </a:prstGeom>
        </p:spPr>
      </p:pic>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2162" y="4941168"/>
            <a:ext cx="864000" cy="767389"/>
          </a:xfrm>
          <a:prstGeom prst="rect">
            <a:avLst/>
          </a:prstGeom>
        </p:spPr>
      </p:pic>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70888" y="4941168"/>
            <a:ext cx="864000" cy="767389"/>
          </a:xfrm>
          <a:prstGeom prst="rect">
            <a:avLst/>
          </a:prstGeom>
        </p:spPr>
      </p:pic>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11865" y="4941168"/>
            <a:ext cx="864000" cy="767389"/>
          </a:xfrm>
          <a:prstGeom prst="rect">
            <a:avLst/>
          </a:prstGeom>
        </p:spPr>
      </p:pic>
      <p:sp>
        <p:nvSpPr>
          <p:cNvPr id="55" name="Rounded Rectangle 54"/>
          <p:cNvSpPr/>
          <p:nvPr/>
        </p:nvSpPr>
        <p:spPr bwMode="auto">
          <a:xfrm>
            <a:off x="280634" y="2842303"/>
            <a:ext cx="900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56" name="Rounded Rectangle 55"/>
          <p:cNvSpPr/>
          <p:nvPr/>
        </p:nvSpPr>
        <p:spPr bwMode="auto">
          <a:xfrm>
            <a:off x="6865522" y="4340788"/>
            <a:ext cx="1620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57" name="Rounded Rectangle 56"/>
          <p:cNvSpPr/>
          <p:nvPr/>
        </p:nvSpPr>
        <p:spPr bwMode="auto">
          <a:xfrm>
            <a:off x="2519952" y="6357012"/>
            <a:ext cx="1188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43108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6600"/>
                </a:solidFill>
              </a:rPr>
              <a:t>Implementation</a:t>
            </a:r>
            <a:endParaRPr lang="de-DE">
              <a:solidFill>
                <a:srgbClr val="006600"/>
              </a:solidFill>
            </a:endParaRPr>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28</a:t>
            </a:fld>
            <a:endParaRPr lang="de-DE" altLang="en-US"/>
          </a:p>
        </p:txBody>
      </p:sp>
      <p:sp>
        <p:nvSpPr>
          <p:cNvPr id="7" name="TextBox 6"/>
          <p:cNvSpPr txBox="1"/>
          <p:nvPr/>
        </p:nvSpPr>
        <p:spPr>
          <a:xfrm>
            <a:off x="457200" y="2636912"/>
            <a:ext cx="8238153" cy="646331"/>
          </a:xfrm>
          <a:prstGeom prst="rect">
            <a:avLst/>
          </a:prstGeom>
          <a:noFill/>
        </p:spPr>
        <p:txBody>
          <a:bodyPr wrap="none" rtlCol="0">
            <a:spAutoFit/>
          </a:bodyPr>
          <a:lstStyle/>
          <a:p>
            <a:r>
              <a:rPr lang="de-DE" sz="3600" smtClean="0">
                <a:solidFill>
                  <a:srgbClr val="006600"/>
                </a:solidFill>
              </a:rPr>
              <a:t>https://github.com/hrennau/greenfox</a:t>
            </a:r>
            <a:endParaRPr lang="de-DE" sz="3600">
              <a:solidFill>
                <a:srgbClr val="006600"/>
              </a:solidFill>
            </a:endParaRPr>
          </a:p>
        </p:txBody>
      </p:sp>
      <p:sp>
        <p:nvSpPr>
          <p:cNvPr id="8" name="TextBox 7"/>
          <p:cNvSpPr txBox="1"/>
          <p:nvPr/>
        </p:nvSpPr>
        <p:spPr>
          <a:xfrm>
            <a:off x="539552" y="5229200"/>
            <a:ext cx="6066917" cy="646331"/>
          </a:xfrm>
          <a:prstGeom prst="rect">
            <a:avLst/>
          </a:prstGeom>
          <a:noFill/>
        </p:spPr>
        <p:txBody>
          <a:bodyPr wrap="none" rtlCol="0">
            <a:spAutoFit/>
          </a:bodyPr>
          <a:lstStyle/>
          <a:p>
            <a:r>
              <a:rPr lang="de-DE" smtClean="0">
                <a:latin typeface="Arial Black" panose="020B0A04020102020204" pitchFamily="34" charset="0"/>
              </a:rPr>
              <a:t>Apologies for the incomplete documentation – </a:t>
            </a:r>
          </a:p>
          <a:p>
            <a:r>
              <a:rPr lang="de-DE" smtClean="0">
                <a:latin typeface="Arial Black" panose="020B0A04020102020204" pitchFamily="34" charset="0"/>
              </a:rPr>
              <a:t>extension under construction.</a:t>
            </a:r>
            <a:endParaRPr lang="de-DE">
              <a:latin typeface="Arial Black" panose="020B0A04020102020204" pitchFamily="34" charset="0"/>
            </a:endParaRPr>
          </a:p>
        </p:txBody>
      </p:sp>
    </p:spTree>
    <p:extLst>
      <p:ext uri="{BB962C8B-B14F-4D97-AF65-F5344CB8AC3E}">
        <p14:creationId xmlns:p14="http://schemas.microsoft.com/office/powerpoint/2010/main" val="12915373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6600"/>
                </a:solidFill>
              </a:rPr>
              <a:t>Greenfox – a summary</a:t>
            </a:r>
            <a:endParaRPr lang="de-DE">
              <a:solidFill>
                <a:srgbClr val="006600"/>
              </a:solidFill>
            </a:endParaRPr>
          </a:p>
        </p:txBody>
      </p:sp>
      <p:sp>
        <p:nvSpPr>
          <p:cNvPr id="3" name="Content Placeholder 2"/>
          <p:cNvSpPr>
            <a:spLocks noGrp="1"/>
          </p:cNvSpPr>
          <p:nvPr>
            <p:ph idx="1"/>
          </p:nvPr>
        </p:nvSpPr>
        <p:spPr>
          <a:xfrm>
            <a:off x="457200" y="1719263"/>
            <a:ext cx="8686800" cy="4411662"/>
          </a:xfrm>
        </p:spPr>
        <p:txBody>
          <a:bodyPr/>
          <a:lstStyle/>
          <a:p>
            <a:pPr lvl="1"/>
            <a:r>
              <a:rPr lang="de-DE" smtClean="0"/>
              <a:t>Goal: validation of a file system tree</a:t>
            </a:r>
          </a:p>
          <a:p>
            <a:pPr lvl="1"/>
            <a:r>
              <a:rPr lang="de-DE" smtClean="0"/>
              <a:t>Based on XDM</a:t>
            </a:r>
          </a:p>
          <a:p>
            <a:pPr lvl="1"/>
            <a:r>
              <a:rPr lang="de-DE" smtClean="0"/>
              <a:t>Powered by XPath and foxpath</a:t>
            </a:r>
          </a:p>
          <a:p>
            <a:pPr lvl="1"/>
            <a:r>
              <a:rPr lang="de-DE" smtClean="0"/>
              <a:t>Inspired by SHACL</a:t>
            </a:r>
          </a:p>
          <a:p>
            <a:pPr lvl="1"/>
            <a:r>
              <a:rPr lang="de-DE" smtClean="0">
                <a:solidFill>
                  <a:srgbClr val="CC6600"/>
                </a:solidFill>
              </a:rPr>
              <a:t>Mediatypes hidden behind XDM node trees</a:t>
            </a:r>
          </a:p>
          <a:p>
            <a:pPr lvl="1"/>
            <a:r>
              <a:rPr lang="de-DE" smtClean="0">
                <a:solidFill>
                  <a:srgbClr val="CC6600"/>
                </a:solidFill>
              </a:rPr>
              <a:t>Resource boundaries hidden by foxpath navigation</a:t>
            </a:r>
          </a:p>
          <a:p>
            <a:pPr lvl="1"/>
            <a:r>
              <a:rPr lang="de-DE" smtClean="0"/>
              <a:t>Producing structured information</a:t>
            </a:r>
          </a:p>
          <a:p>
            <a:pPr lvl="1"/>
            <a:r>
              <a:rPr lang="de-DE" smtClean="0"/>
              <a:t>Extensible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29</a:t>
            </a:fld>
            <a:endParaRPr lang="de-DE" altLang="en-US"/>
          </a:p>
        </p:txBody>
      </p:sp>
    </p:spTree>
    <p:extLst>
      <p:ext uri="{BB962C8B-B14F-4D97-AF65-F5344CB8AC3E}">
        <p14:creationId xmlns:p14="http://schemas.microsoft.com/office/powerpoint/2010/main" val="1033260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system validation</a:t>
            </a:r>
            <a:endParaRPr lang="de-DE"/>
          </a:p>
        </p:txBody>
      </p:sp>
      <p:sp>
        <p:nvSpPr>
          <p:cNvPr id="3" name="Content Placeholder 2"/>
          <p:cNvSpPr>
            <a:spLocks noGrp="1"/>
          </p:cNvSpPr>
          <p:nvPr>
            <p:ph idx="1"/>
          </p:nvPr>
        </p:nvSpPr>
        <p:spPr/>
        <p:txBody>
          <a:bodyPr/>
          <a:lstStyle/>
          <a:p>
            <a:r>
              <a:rPr lang="de-DE" smtClean="0"/>
              <a:t>Why?</a:t>
            </a:r>
          </a:p>
          <a:p>
            <a:r>
              <a:rPr lang="de-DE" smtClean="0"/>
              <a:t>What, precisely?</a:t>
            </a:r>
          </a:p>
          <a:p>
            <a:r>
              <a:rPr lang="de-DE" smtClean="0"/>
              <a:t>How?</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a:t>
            </a:fld>
            <a:endParaRPr lang="de-DE" altLang="en-US"/>
          </a:p>
        </p:txBody>
      </p:sp>
    </p:spTree>
    <p:extLst>
      <p:ext uri="{BB962C8B-B14F-4D97-AF65-F5344CB8AC3E}">
        <p14:creationId xmlns:p14="http://schemas.microsoft.com/office/powerpoint/2010/main" val="2000271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t>
            </a:r>
            <a:endParaRPr lang="de-DE"/>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30</a:t>
            </a:fld>
            <a:endParaRPr lang="de-DE" altLang="en-US"/>
          </a:p>
        </p:txBody>
      </p:sp>
      <p:sp>
        <p:nvSpPr>
          <p:cNvPr id="7" name="TextBox 6"/>
          <p:cNvSpPr txBox="1"/>
          <p:nvPr/>
        </p:nvSpPr>
        <p:spPr>
          <a:xfrm>
            <a:off x="3450622" y="3356992"/>
            <a:ext cx="2345514" cy="584775"/>
          </a:xfrm>
          <a:prstGeom prst="rect">
            <a:avLst/>
          </a:prstGeom>
          <a:noFill/>
        </p:spPr>
        <p:txBody>
          <a:bodyPr wrap="none" rtlCol="0">
            <a:spAutoFit/>
          </a:bodyPr>
          <a:lstStyle/>
          <a:p>
            <a:r>
              <a:rPr lang="de-DE" sz="3200" smtClean="0">
                <a:solidFill>
                  <a:srgbClr val="006600"/>
                </a:solidFill>
              </a:rPr>
              <a:t>Thank you.</a:t>
            </a:r>
            <a:endParaRPr lang="de-DE" sz="3200">
              <a:solidFill>
                <a:srgbClr val="006600"/>
              </a:solidFill>
            </a:endParaRPr>
          </a:p>
        </p:txBody>
      </p:sp>
    </p:spTree>
    <p:extLst>
      <p:ext uri="{BB962C8B-B14F-4D97-AF65-F5344CB8AC3E}">
        <p14:creationId xmlns:p14="http://schemas.microsoft.com/office/powerpoint/2010/main" val="11574955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CC6600"/>
                </a:solidFill>
              </a:rPr>
              <a:t>Conventional validation –</a:t>
            </a:r>
            <a:br>
              <a:rPr lang="de-DE" smtClean="0">
                <a:solidFill>
                  <a:srgbClr val="CC6600"/>
                </a:solidFill>
              </a:rPr>
            </a:br>
            <a:r>
              <a:rPr lang="de-DE">
                <a:solidFill>
                  <a:srgbClr val="CC6600"/>
                </a:solidFill>
              </a:rPr>
              <a:t> </a:t>
            </a:r>
            <a:r>
              <a:rPr lang="de-DE" smtClean="0">
                <a:solidFill>
                  <a:srgbClr val="CC6600"/>
                </a:solidFill>
              </a:rPr>
              <a:t>   some basic limitations</a:t>
            </a:r>
            <a:endParaRPr lang="de-DE">
              <a:solidFill>
                <a:srgbClr val="CC6600"/>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a:t>
            </a:fld>
            <a:endParaRPr lang="de-DE" altLang="en-US"/>
          </a:p>
        </p:txBody>
      </p:sp>
      <p:sp>
        <p:nvSpPr>
          <p:cNvPr id="7" name="TextBox 6"/>
          <p:cNvSpPr txBox="1"/>
          <p:nvPr/>
        </p:nvSpPr>
        <p:spPr>
          <a:xfrm>
            <a:off x="457200" y="2269321"/>
            <a:ext cx="8642519" cy="1015663"/>
          </a:xfrm>
          <a:prstGeom prst="rect">
            <a:avLst/>
          </a:prstGeom>
          <a:noFill/>
        </p:spPr>
        <p:txBody>
          <a:bodyPr wrap="square" rtlCol="0">
            <a:spAutoFit/>
          </a:bodyPr>
          <a:lstStyle/>
          <a:p>
            <a:r>
              <a:rPr lang="de-DE" sz="2000" b="0" smtClean="0">
                <a:solidFill>
                  <a:srgbClr val="006600"/>
                </a:solidFill>
              </a:rPr>
              <a:t>Limitation 1:</a:t>
            </a:r>
          </a:p>
          <a:p>
            <a:r>
              <a:rPr lang="de-DE" sz="2000" b="0" smtClean="0">
                <a:solidFill>
                  <a:srgbClr val="006600"/>
                </a:solidFill>
              </a:rPr>
              <a:t>  The </a:t>
            </a:r>
            <a:r>
              <a:rPr lang="de-DE" sz="2000" smtClean="0">
                <a:solidFill>
                  <a:srgbClr val="006600"/>
                </a:solidFill>
              </a:rPr>
              <a:t>scope is limited</a:t>
            </a:r>
            <a:r>
              <a:rPr lang="de-DE" sz="2000" b="0" smtClean="0">
                <a:solidFill>
                  <a:srgbClr val="006600"/>
                </a:solidFill>
              </a:rPr>
              <a:t> to a set of related document types,</a:t>
            </a:r>
          </a:p>
          <a:p>
            <a:r>
              <a:rPr lang="de-DE" sz="2000" b="0">
                <a:solidFill>
                  <a:srgbClr val="006600"/>
                </a:solidFill>
              </a:rPr>
              <a:t> </a:t>
            </a:r>
            <a:r>
              <a:rPr lang="de-DE" sz="2000" b="0" smtClean="0">
                <a:solidFill>
                  <a:srgbClr val="006600"/>
                </a:solidFill>
              </a:rPr>
              <a:t>    belonging to a single mediatype</a:t>
            </a:r>
          </a:p>
        </p:txBody>
      </p:sp>
      <p:sp>
        <p:nvSpPr>
          <p:cNvPr id="8" name="TextBox 7"/>
          <p:cNvSpPr txBox="1"/>
          <p:nvPr/>
        </p:nvSpPr>
        <p:spPr>
          <a:xfrm>
            <a:off x="467544" y="3573016"/>
            <a:ext cx="8642519" cy="1015663"/>
          </a:xfrm>
          <a:prstGeom prst="rect">
            <a:avLst/>
          </a:prstGeom>
          <a:noFill/>
        </p:spPr>
        <p:txBody>
          <a:bodyPr wrap="square" rtlCol="0">
            <a:spAutoFit/>
          </a:bodyPr>
          <a:lstStyle/>
          <a:p>
            <a:r>
              <a:rPr lang="de-DE" sz="2000" b="0" smtClean="0">
                <a:solidFill>
                  <a:srgbClr val="006600"/>
                </a:solidFill>
              </a:rPr>
              <a:t>Limitation 2:</a:t>
            </a:r>
          </a:p>
          <a:p>
            <a:r>
              <a:rPr lang="de-DE" sz="2000" b="0" smtClean="0">
                <a:solidFill>
                  <a:srgbClr val="006600"/>
                </a:solidFill>
              </a:rPr>
              <a:t>  Files are the input – their presence or absence is out of scope,</a:t>
            </a:r>
          </a:p>
          <a:p>
            <a:r>
              <a:rPr lang="de-DE" sz="2000" b="0">
                <a:solidFill>
                  <a:srgbClr val="006600"/>
                </a:solidFill>
              </a:rPr>
              <a:t> </a:t>
            </a:r>
            <a:r>
              <a:rPr lang="de-DE" sz="2000" b="0" smtClean="0">
                <a:solidFill>
                  <a:srgbClr val="006600"/>
                </a:solidFill>
              </a:rPr>
              <a:t>   whereas the real problem may be the </a:t>
            </a:r>
            <a:r>
              <a:rPr lang="de-DE" sz="2000" smtClean="0">
                <a:solidFill>
                  <a:srgbClr val="006600"/>
                </a:solidFill>
              </a:rPr>
              <a:t>absence of a file</a:t>
            </a:r>
            <a:endParaRPr lang="de-DE" sz="2000" b="0">
              <a:solidFill>
                <a:srgbClr val="006600"/>
              </a:solidFill>
            </a:endParaRPr>
          </a:p>
        </p:txBody>
      </p:sp>
      <p:sp>
        <p:nvSpPr>
          <p:cNvPr id="9" name="TextBox 8"/>
          <p:cNvSpPr txBox="1"/>
          <p:nvPr/>
        </p:nvSpPr>
        <p:spPr>
          <a:xfrm>
            <a:off x="467544" y="4861609"/>
            <a:ext cx="8642519" cy="1015663"/>
          </a:xfrm>
          <a:prstGeom prst="rect">
            <a:avLst/>
          </a:prstGeom>
          <a:noFill/>
        </p:spPr>
        <p:txBody>
          <a:bodyPr wrap="square" rtlCol="0">
            <a:spAutoFit/>
          </a:bodyPr>
          <a:lstStyle/>
          <a:p>
            <a:r>
              <a:rPr lang="de-DE" sz="2000" b="0" smtClean="0">
                <a:solidFill>
                  <a:srgbClr val="006600"/>
                </a:solidFill>
              </a:rPr>
              <a:t>Limitation 3:</a:t>
            </a:r>
          </a:p>
          <a:p>
            <a:r>
              <a:rPr lang="de-DE" sz="2000" b="0" smtClean="0">
                <a:solidFill>
                  <a:srgbClr val="006600"/>
                </a:solidFill>
              </a:rPr>
              <a:t>  Expectations about resources are static –</a:t>
            </a:r>
          </a:p>
          <a:p>
            <a:r>
              <a:rPr lang="de-DE" sz="2000" b="0">
                <a:solidFill>
                  <a:srgbClr val="006600"/>
                </a:solidFill>
              </a:rPr>
              <a:t> </a:t>
            </a:r>
            <a:r>
              <a:rPr lang="de-DE" sz="2000" b="0" smtClean="0">
                <a:solidFill>
                  <a:srgbClr val="006600"/>
                </a:solidFill>
              </a:rPr>
              <a:t>   </a:t>
            </a:r>
            <a:r>
              <a:rPr lang="de-DE" sz="2000" smtClean="0">
                <a:solidFill>
                  <a:srgbClr val="006600"/>
                </a:solidFill>
              </a:rPr>
              <a:t>ignoring dependence</a:t>
            </a:r>
            <a:r>
              <a:rPr lang="de-DE" sz="2000" b="0" smtClean="0">
                <a:solidFill>
                  <a:srgbClr val="006600"/>
                </a:solidFill>
              </a:rPr>
              <a:t> on other resources (their presence and contents)</a:t>
            </a:r>
            <a:endParaRPr lang="de-DE" sz="2000" b="0">
              <a:solidFill>
                <a:srgbClr val="006600"/>
              </a:solidFill>
            </a:endParaRPr>
          </a:p>
        </p:txBody>
      </p:sp>
    </p:spTree>
    <p:extLst>
      <p:ext uri="{BB962C8B-B14F-4D97-AF65-F5344CB8AC3E}">
        <p14:creationId xmlns:p14="http://schemas.microsoft.com/office/powerpoint/2010/main" val="3244656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precisely?</a:t>
            </a:r>
            <a:endParaRPr lang="de-DE"/>
          </a:p>
        </p:txBody>
      </p:sp>
      <p:sp>
        <p:nvSpPr>
          <p:cNvPr id="3" name="Content Placeholder 2"/>
          <p:cNvSpPr>
            <a:spLocks noGrp="1"/>
          </p:cNvSpPr>
          <p:nvPr>
            <p:ph idx="1"/>
          </p:nvPr>
        </p:nvSpPr>
        <p:spPr/>
        <p:txBody>
          <a:bodyPr/>
          <a:lstStyle/>
          <a:p>
            <a:r>
              <a:rPr lang="de-DE" smtClean="0">
                <a:solidFill>
                  <a:srgbClr val="0070C0"/>
                </a:solidFill>
              </a:rPr>
              <a:t>Folder contents</a:t>
            </a:r>
          </a:p>
          <a:p>
            <a:r>
              <a:rPr lang="de-DE" smtClean="0">
                <a:solidFill>
                  <a:srgbClr val="0070C0"/>
                </a:solidFill>
              </a:rPr>
              <a:t>File contents</a:t>
            </a:r>
          </a:p>
          <a:p>
            <a:pPr lvl="1"/>
            <a:r>
              <a:rPr lang="de-DE" smtClean="0"/>
              <a:t>Schema-valid (XSD, JSON Schema, SHACL, …)</a:t>
            </a:r>
          </a:p>
          <a:p>
            <a:pPr lvl="1"/>
            <a:r>
              <a:rPr lang="de-DE" smtClean="0"/>
              <a:t>Rules conformant (</a:t>
            </a:r>
            <a:r>
              <a:rPr lang="de-DE" i="1" smtClean="0"/>
              <a:t>„If contains Foo, contains Bar“</a:t>
            </a:r>
            <a:r>
              <a:rPr lang="de-DE" smtClean="0"/>
              <a:t>)</a:t>
            </a:r>
          </a:p>
          <a:p>
            <a:r>
              <a:rPr lang="de-DE" smtClean="0"/>
              <a:t>Folder/file </a:t>
            </a:r>
            <a:r>
              <a:rPr lang="de-DE" smtClean="0">
                <a:solidFill>
                  <a:srgbClr val="0070C0"/>
                </a:solidFill>
              </a:rPr>
              <a:t>content dependencies</a:t>
            </a:r>
            <a:r>
              <a:rPr lang="de-DE" smtClean="0"/>
              <a:t>:</a:t>
            </a:r>
          </a:p>
          <a:p>
            <a:pPr lvl="1"/>
            <a:r>
              <a:rPr lang="de-DE" smtClean="0"/>
              <a:t>File A exists &lt;=&gt; file B exists</a:t>
            </a:r>
          </a:p>
          <a:p>
            <a:pPr lvl="1"/>
            <a:r>
              <a:rPr lang="de-DE" smtClean="0"/>
              <a:t>File A exists &lt;=&gt; file B contains </a:t>
            </a:r>
            <a:r>
              <a:rPr lang="de-DE" smtClean="0">
                <a:latin typeface="Courier New" panose="02070309020205020404" pitchFamily="49" charset="0"/>
                <a:cs typeface="Courier New" panose="02070309020205020404" pitchFamily="49" charset="0"/>
              </a:rPr>
              <a:t>&lt;Bar&gt;</a:t>
            </a:r>
          </a:p>
          <a:p>
            <a:pPr lvl="1"/>
            <a:r>
              <a:rPr lang="de-DE" smtClean="0"/>
              <a:t>File A contains </a:t>
            </a:r>
            <a:r>
              <a:rPr lang="de-DE" smtClean="0">
                <a:latin typeface="Courier New" panose="02070309020205020404" pitchFamily="49" charset="0"/>
                <a:cs typeface="Courier New" panose="02070309020205020404" pitchFamily="49" charset="0"/>
              </a:rPr>
              <a:t>&lt;Foo&gt;</a:t>
            </a:r>
            <a:r>
              <a:rPr lang="de-DE" smtClean="0"/>
              <a:t>  &lt;=&gt; file B contains </a:t>
            </a:r>
            <a:r>
              <a:rPr lang="de-DE" smtClean="0">
                <a:latin typeface="Courier New" panose="02070309020205020404" pitchFamily="49" charset="0"/>
                <a:cs typeface="Courier New" panose="02070309020205020404" pitchFamily="49" charset="0"/>
              </a:rPr>
              <a:t>&lt;Bar&gt;</a:t>
            </a: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a:t>
            </a:fld>
            <a:endParaRPr lang="de-DE" altLang="en-US"/>
          </a:p>
        </p:txBody>
      </p:sp>
    </p:spTree>
    <p:extLst>
      <p:ext uri="{BB962C8B-B14F-4D97-AF65-F5344CB8AC3E}">
        <p14:creationId xmlns:p14="http://schemas.microsoft.com/office/powerpoint/2010/main" val="3762845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first schema,</a:t>
            </a:r>
            <a:br>
              <a:rPr lang="de-DE" smtClean="0"/>
            </a:br>
            <a:r>
              <a:rPr lang="de-DE"/>
              <a:t> </a:t>
            </a:r>
            <a:r>
              <a:rPr lang="de-DE" smtClean="0"/>
              <a:t>  with a folder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6</a:t>
            </a:fld>
            <a:endParaRPr lang="de-DE" altLang="en-US"/>
          </a:p>
        </p:txBody>
      </p:sp>
      <p:pic>
        <p:nvPicPr>
          <p:cNvPr id="8" name="Picture 7"/>
          <p:cNvPicPr>
            <a:picLocks noChangeAspect="1"/>
          </p:cNvPicPr>
          <p:nvPr/>
        </p:nvPicPr>
        <p:blipFill>
          <a:blip r:embed="rId3"/>
          <a:stretch>
            <a:fillRect/>
          </a:stretch>
        </p:blipFill>
        <p:spPr>
          <a:xfrm>
            <a:off x="333375" y="1612726"/>
            <a:ext cx="8477250" cy="5200650"/>
          </a:xfrm>
          <a:prstGeom prst="rect">
            <a:avLst/>
          </a:prstGeom>
        </p:spPr>
      </p:pic>
      <p:sp>
        <p:nvSpPr>
          <p:cNvPr id="11" name="Rounded Rectangle 10"/>
          <p:cNvSpPr/>
          <p:nvPr/>
        </p:nvSpPr>
        <p:spPr bwMode="auto">
          <a:xfrm>
            <a:off x="1188056" y="2946210"/>
            <a:ext cx="594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790330" y="2266239"/>
            <a:ext cx="612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403746" y="1578058"/>
            <a:ext cx="828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776820" y="2682292"/>
            <a:ext cx="7909980" cy="3747439"/>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2699792" y="2965053"/>
            <a:ext cx="2232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2038664" y="2276896"/>
            <a:ext cx="2952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114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folder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pic>
        <p:nvPicPr>
          <p:cNvPr id="7" name="Picture 6"/>
          <p:cNvPicPr>
            <a:picLocks noChangeAspect="1"/>
          </p:cNvPicPr>
          <p:nvPr/>
        </p:nvPicPr>
        <p:blipFill>
          <a:blip r:embed="rId3"/>
          <a:stretch>
            <a:fillRect/>
          </a:stretch>
        </p:blipFill>
        <p:spPr>
          <a:xfrm>
            <a:off x="0" y="1939732"/>
            <a:ext cx="9144000" cy="4225572"/>
          </a:xfrm>
          <a:prstGeom prst="rect">
            <a:avLst/>
          </a:prstGeom>
        </p:spPr>
      </p:pic>
      <p:sp>
        <p:nvSpPr>
          <p:cNvPr id="8" name="Rounded Rectangle 7"/>
          <p:cNvSpPr/>
          <p:nvPr/>
        </p:nvSpPr>
        <p:spPr bwMode="auto">
          <a:xfrm>
            <a:off x="848850" y="3068960"/>
            <a:ext cx="8280000" cy="2592288"/>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320909" y="2514162"/>
            <a:ext cx="4464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183717" y="1957271"/>
            <a:ext cx="75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ounded Rectangle 2"/>
          <p:cNvSpPr/>
          <p:nvPr/>
        </p:nvSpPr>
        <p:spPr bwMode="auto">
          <a:xfrm>
            <a:off x="2590800" y="5930875"/>
            <a:ext cx="6553200" cy="756523"/>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0" i="1" u="none" strike="noStrike" cap="none" normalizeH="0" baseline="0" smtClean="0">
                <a:ln>
                  <a:noFill/>
                </a:ln>
                <a:solidFill>
                  <a:srgbClr val="006600"/>
                </a:solidFill>
                <a:effectLst/>
              </a:rPr>
              <a:t>                                Features </a:t>
            </a:r>
            <a:r>
              <a:rPr kumimoji="0" lang="de-DE" sz="1800" b="0" i="1" u="none" strike="noStrike" cap="none" normalizeH="0" smtClean="0">
                <a:ln>
                  <a:noFill/>
                </a:ln>
                <a:solidFill>
                  <a:srgbClr val="006600"/>
                </a:solidFill>
                <a:effectLst/>
              </a:rPr>
              <a:t>to remember </a:t>
            </a:r>
          </a:p>
          <a:p>
            <a:pPr marL="0" marR="0" indent="0" algn="l"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smtClean="0">
                <a:ln>
                  <a:noFill/>
                </a:ln>
                <a:solidFill>
                  <a:srgbClr val="006600"/>
                </a:solidFill>
                <a:effectLst/>
              </a:rPr>
              <a:t> (a) wildcards + min/maxCount    (b) hash keys    </a:t>
            </a:r>
            <a:r>
              <a:rPr lang="de-DE" b="0" smtClean="0">
                <a:solidFill>
                  <a:srgbClr val="006600"/>
                </a:solidFill>
              </a:rPr>
              <a:t>(c) c</a:t>
            </a:r>
            <a:r>
              <a:rPr kumimoji="0" lang="de-DE" sz="1800" b="0" i="0" u="none" strike="noStrike" cap="none" normalizeH="0" smtClean="0">
                <a:ln>
                  <a:noFill/>
                </a:ln>
                <a:solidFill>
                  <a:srgbClr val="006600"/>
                </a:solidFill>
                <a:effectLst/>
              </a:rPr>
              <a:t>losed?</a:t>
            </a:r>
            <a:endParaRPr kumimoji="0" lang="de-DE" sz="1800" b="0" i="0" u="none" strike="noStrike" cap="none" normalizeH="0" baseline="0" smtClean="0">
              <a:ln>
                <a:noFill/>
              </a:ln>
              <a:solidFill>
                <a:srgbClr val="006600"/>
              </a:solidFill>
              <a:effectLst/>
            </a:endParaRPr>
          </a:p>
        </p:txBody>
      </p:sp>
      <p:sp>
        <p:nvSpPr>
          <p:cNvPr id="5" name="Rounded Rectangle 4"/>
          <p:cNvSpPr/>
          <p:nvPr/>
        </p:nvSpPr>
        <p:spPr bwMode="auto">
          <a:xfrm>
            <a:off x="1008040" y="1916832"/>
            <a:ext cx="3924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6" name="Rounded Rectangle 5"/>
          <p:cNvSpPr/>
          <p:nvPr/>
        </p:nvSpPr>
        <p:spPr bwMode="auto">
          <a:xfrm>
            <a:off x="2414183" y="3357430"/>
            <a:ext cx="1548000" cy="828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2422393" y="4793075"/>
            <a:ext cx="4644000" cy="216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658281" y="2512069"/>
            <a:ext cx="1584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46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6"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8</a:t>
            </a:fld>
            <a:endParaRPr lang="de-DE" altLang="en-US"/>
          </a:p>
        </p:txBody>
      </p:sp>
      <p:pic>
        <p:nvPicPr>
          <p:cNvPr id="7" name="Picture 6"/>
          <p:cNvPicPr>
            <a:picLocks noChangeAspect="1"/>
          </p:cNvPicPr>
          <p:nvPr/>
        </p:nvPicPr>
        <p:blipFill>
          <a:blip r:embed="rId3"/>
          <a:stretch>
            <a:fillRect/>
          </a:stretch>
        </p:blipFill>
        <p:spPr>
          <a:xfrm>
            <a:off x="471487" y="2037556"/>
            <a:ext cx="8201025" cy="3695700"/>
          </a:xfrm>
          <a:prstGeom prst="rect">
            <a:avLst/>
          </a:prstGeom>
        </p:spPr>
      </p:pic>
      <p:sp>
        <p:nvSpPr>
          <p:cNvPr id="8" name="Rounded Rectangle 7"/>
          <p:cNvSpPr/>
          <p:nvPr/>
        </p:nvSpPr>
        <p:spPr bwMode="auto">
          <a:xfrm>
            <a:off x="1274806" y="2327614"/>
            <a:ext cx="2880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807094" y="2946210"/>
            <a:ext cx="7653338" cy="252028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647648" y="2357420"/>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979712" y="3634415"/>
            <a:ext cx="3636000" cy="216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1990345" y="4581152"/>
            <a:ext cx="1800000" cy="216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1990345" y="3943689"/>
            <a:ext cx="288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2000978" y="4869160"/>
            <a:ext cx="540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841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folder shape,</a:t>
            </a:r>
            <a:br>
              <a:rPr lang="de-DE" smtClean="0"/>
            </a:br>
            <a:r>
              <a:rPr lang="de-DE"/>
              <a:t> </a:t>
            </a:r>
            <a:r>
              <a:rPr lang="de-DE" smtClean="0"/>
              <a:t>  containing 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9</a:t>
            </a:fld>
            <a:endParaRPr lang="de-DE" altLang="en-US"/>
          </a:p>
        </p:txBody>
      </p:sp>
      <p:pic>
        <p:nvPicPr>
          <p:cNvPr id="8" name="Picture 7"/>
          <p:cNvPicPr>
            <a:picLocks noChangeAspect="1"/>
          </p:cNvPicPr>
          <p:nvPr/>
        </p:nvPicPr>
        <p:blipFill>
          <a:blip r:embed="rId3"/>
          <a:stretch>
            <a:fillRect/>
          </a:stretch>
        </p:blipFill>
        <p:spPr>
          <a:xfrm>
            <a:off x="638175" y="1628800"/>
            <a:ext cx="7867650" cy="4381500"/>
          </a:xfrm>
          <a:prstGeom prst="rect">
            <a:avLst/>
          </a:prstGeom>
        </p:spPr>
      </p:pic>
      <p:sp>
        <p:nvSpPr>
          <p:cNvPr id="10" name="Rounded Rectangle 9"/>
          <p:cNvSpPr/>
          <p:nvPr/>
        </p:nvSpPr>
        <p:spPr bwMode="auto">
          <a:xfrm>
            <a:off x="395536" y="1484784"/>
            <a:ext cx="8219256" cy="4608512"/>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807094" y="2924944"/>
            <a:ext cx="7653338" cy="2844000"/>
          </a:xfrm>
          <a:prstGeom prst="roundRect">
            <a:avLst/>
          </a:prstGeom>
          <a:solidFill>
            <a:schemeClr val="accent1">
              <a:lumMod val="60000"/>
              <a:lumOff val="40000"/>
              <a:alpha val="20000"/>
            </a:schemeClr>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827648" y="1660699"/>
            <a:ext cx="72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1299821" y="2956843"/>
            <a:ext cx="486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2894870" y="2956843"/>
            <a:ext cx="1260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2663928" y="1668933"/>
            <a:ext cx="2520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theme/theme1.xml><?xml version="1.0" encoding="utf-8"?>
<a:theme xmlns:a="http://schemas.openxmlformats.org/drawingml/2006/main" name="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Сеть">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Сеть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Сеть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Сеть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Сеть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Сеть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Сеть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Сеть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Сеть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Сеть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2729</Words>
  <Application>Microsoft Office PowerPoint</Application>
  <PresentationFormat>On-screen Show (4:3)</PresentationFormat>
  <Paragraphs>292</Paragraphs>
  <Slides>30</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 Black</vt:lpstr>
      <vt:lpstr>Bookman Old Style</vt:lpstr>
      <vt:lpstr>Bradley Hand ITC</vt:lpstr>
      <vt:lpstr>Courier New</vt:lpstr>
      <vt:lpstr>Poor Richard</vt:lpstr>
      <vt:lpstr>Wingdings</vt:lpstr>
      <vt:lpstr>Сеть</vt:lpstr>
      <vt:lpstr>Greenfox</vt:lpstr>
      <vt:lpstr>Greenfox: definition</vt:lpstr>
      <vt:lpstr>File system validation</vt:lpstr>
      <vt:lpstr>Conventional validation –     some basic limitations</vt:lpstr>
      <vt:lpstr>What, precisely?</vt:lpstr>
      <vt:lpstr>A first schema,    with a folder shape</vt:lpstr>
      <vt:lpstr>A folder shape</vt:lpstr>
      <vt:lpstr>A file shape</vt:lpstr>
      <vt:lpstr>A folder shape,    containing a file shape</vt:lpstr>
      <vt:lpstr>Nesting shapes - subsetting</vt:lpstr>
      <vt:lpstr>Nesting shapes –    if outer then inner B</vt:lpstr>
      <vt:lpstr>Validating JSON contents</vt:lpstr>
      <vt:lpstr>Key feature #1 - XDM based</vt:lpstr>
      <vt:lpstr>Key feature #2               Navigation skills</vt:lpstr>
      <vt:lpstr>Key feature #3               Validation concept</vt:lpstr>
      <vt:lpstr>Concepts</vt:lpstr>
      <vt:lpstr>Constraints</vt:lpstr>
      <vt:lpstr>What a constraint perceives</vt:lpstr>
      <vt:lpstr>Constraining resource values</vt:lpstr>
      <vt:lpstr>Constraint componets    available in value shapes</vt:lpstr>
      <vt:lpstr>Expression tandems</vt:lpstr>
      <vt:lpstr>Example:     folder resource values</vt:lpstr>
      <vt:lpstr>Example:     external resource value</vt:lpstr>
      <vt:lpstr>Exploring files with     shifting focus nodes</vt:lpstr>
      <vt:lpstr>User-defined constraints</vt:lpstr>
      <vt:lpstr>Validation chemistry</vt:lpstr>
      <vt:lpstr>Pouring waters of validity</vt:lpstr>
      <vt:lpstr>Implementation</vt:lpstr>
      <vt:lpstr>Greenfox – a summary</vt:lpstr>
      <vt:lpstr>+</vt:lpstr>
    </vt:vector>
  </TitlesOfParts>
  <Company>bits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SHOULD Java integrate XQuery?</dc:title>
  <dc:creator>Hans-Juergen Rennau</dc:creator>
  <cp:lastModifiedBy>Hans-Juergen Rennau</cp:lastModifiedBy>
  <cp:revision>17931</cp:revision>
  <cp:lastPrinted>2020-02-11T20:09:32Z</cp:lastPrinted>
  <dcterms:created xsi:type="dcterms:W3CDTF">2010-07-11T14:21:59Z</dcterms:created>
  <dcterms:modified xsi:type="dcterms:W3CDTF">2020-02-14T00:20:32Z</dcterms:modified>
</cp:coreProperties>
</file>