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32"/>
  </p:notesMasterIdLst>
  <p:handoutMasterIdLst>
    <p:handoutMasterId r:id="rId33"/>
  </p:handoutMasterIdLst>
  <p:sldIdLst>
    <p:sldId id="925" r:id="rId2"/>
    <p:sldId id="1167" r:id="rId3"/>
    <p:sldId id="1220" r:id="rId4"/>
    <p:sldId id="1221" r:id="rId5"/>
    <p:sldId id="1222" r:id="rId6"/>
    <p:sldId id="1223" r:id="rId7"/>
    <p:sldId id="1224" r:id="rId8"/>
    <p:sldId id="1225" r:id="rId9"/>
    <p:sldId id="1226" r:id="rId10"/>
    <p:sldId id="1227" r:id="rId11"/>
    <p:sldId id="1228" r:id="rId12"/>
    <p:sldId id="1229" r:id="rId13"/>
    <p:sldId id="1244" r:id="rId14"/>
    <p:sldId id="1249" r:id="rId15"/>
    <p:sldId id="1230" r:id="rId16"/>
    <p:sldId id="1246" r:id="rId17"/>
    <p:sldId id="1233" r:id="rId18"/>
    <p:sldId id="1235" r:id="rId19"/>
    <p:sldId id="1245" r:id="rId20"/>
    <p:sldId id="1232" r:id="rId21"/>
    <p:sldId id="1236" r:id="rId22"/>
    <p:sldId id="1237" r:id="rId23"/>
    <p:sldId id="1251" r:id="rId24"/>
    <p:sldId id="1238" r:id="rId25"/>
    <p:sldId id="1239" r:id="rId26"/>
    <p:sldId id="1240" r:id="rId27"/>
    <p:sldId id="1248" r:id="rId28"/>
    <p:sldId id="1247" r:id="rId29"/>
    <p:sldId id="1250" r:id="rId30"/>
    <p:sldId id="1243" r:id="rId31"/>
  </p:sldIdLst>
  <p:sldSz cx="9144000" cy="6858000" type="screen4x3"/>
  <p:notesSz cx="6858000" cy="99456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5">
          <p15:clr>
            <a:srgbClr val="A4A3A4"/>
          </p15:clr>
        </p15:guide>
        <p15:guide id="2" pos="57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 userDrawn="1">
          <p15:clr>
            <a:srgbClr val="A4A3A4"/>
          </p15:clr>
        </p15:guide>
        <p15:guide id="2" pos="225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6600"/>
    <a:srgbClr val="CC0000"/>
    <a:srgbClr val="0000FF"/>
    <a:srgbClr val="008000"/>
    <a:srgbClr val="0066CC"/>
    <a:srgbClr val="3366CC"/>
    <a:srgbClr val="054695"/>
    <a:srgbClr val="0066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81567" autoAdjust="0"/>
  </p:normalViewPr>
  <p:slideViewPr>
    <p:cSldViewPr>
      <p:cViewPr varScale="1">
        <p:scale>
          <a:sx n="82" d="100"/>
          <a:sy n="82" d="100"/>
        </p:scale>
        <p:origin x="1334" y="58"/>
      </p:cViewPr>
      <p:guideLst>
        <p:guide orient="horz" pos="2795"/>
        <p:guide pos="5738"/>
      </p:guideLst>
    </p:cSldViewPr>
  </p:slideViewPr>
  <p:outlineViewPr>
    <p:cViewPr>
      <p:scale>
        <a:sx n="33" d="100"/>
        <a:sy n="33" d="100"/>
      </p:scale>
      <p:origin x="0" y="-82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354" y="78"/>
      </p:cViewPr>
      <p:guideLst>
        <p:guide orient="horz" pos="3087"/>
        <p:guide pos="22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2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430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6807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430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6807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24C28B9B-BEA5-4608-B95A-552E95E15CEC}" type="slidenum">
              <a:rPr lang="en-US" altLang="de-DE"/>
              <a:pPr>
                <a:defRPr/>
              </a:pPr>
              <a:t>‹#›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583334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2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6150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3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5004"/>
            <a:ext cx="5486400" cy="447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Образец текста</a:t>
            </a:r>
          </a:p>
          <a:p>
            <a:pPr lvl="1"/>
            <a:r>
              <a:rPr lang="de-DE" altLang="de-DE" noProof="0" smtClean="0"/>
              <a:t>Второй уровень</a:t>
            </a:r>
          </a:p>
          <a:p>
            <a:pPr lvl="2"/>
            <a:r>
              <a:rPr lang="de-DE" altLang="de-DE" noProof="0" smtClean="0"/>
              <a:t>Третий уровень</a:t>
            </a:r>
          </a:p>
          <a:p>
            <a:pPr lvl="3"/>
            <a:r>
              <a:rPr lang="de-DE" altLang="de-DE" noProof="0" smtClean="0"/>
              <a:t>Четвертый уровень</a:t>
            </a:r>
          </a:p>
          <a:p>
            <a:pPr lvl="4"/>
            <a:r>
              <a:rPr lang="de-DE" altLang="de-DE" noProof="0" smtClean="0"/>
              <a:t>Пятый уровень</a:t>
            </a:r>
          </a:p>
        </p:txBody>
      </p:sp>
      <p:sp>
        <p:nvSpPr>
          <p:cNvPr id="223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6807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23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6807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C808F741-F631-4E00-8D1F-D4687A839150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699877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C4A8C4-43B9-4EB2-BE68-DD99B9327F2C}" type="slidenum">
              <a:rPr lang="de-DE" altLang="de-DE" b="0" smtClean="0"/>
              <a:pPr/>
              <a:t>1</a:t>
            </a:fld>
            <a:endParaRPr lang="de-DE" altLang="de-DE" b="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This is an introduction to greenfox, a schema language for validating file systems.</a:t>
            </a:r>
            <a:endParaRPr lang="de-DE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802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50540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30447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13354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75266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36806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53369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3278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74928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01708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1317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59908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41554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4176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de-DE" altLang="en-US" noProof="0" smtClean="0"/>
              <a:t>Образец заголовка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de-DE" altLang="en-US" noProof="0" smtClean="0"/>
              <a:t>Образец подзаголовка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14509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48400"/>
            <a:ext cx="4681537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08850" y="6248400"/>
            <a:ext cx="13779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799D1-CAAF-4EC1-B314-4C298673ABC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8132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340C3-4892-4E9B-9B26-A03653B0276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3064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8939C-AD82-4F19-9467-F542494E7667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3096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1B2F4-27D1-4E53-97CF-1947CD75B185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1864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FDA6F-A562-418F-91F7-37689A66E25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4056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663F9-EE55-45B1-826D-0CE241F393B5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9027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7E032-9D67-40EE-B91A-61958156B97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6459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7B0E-CA48-45E6-87FD-63229FE5316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64906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FF7B4-F2CF-40C1-AE02-B8C6985AD9C2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39777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8458A-1504-4FC4-81A8-D645FA8A0160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4282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DB3A3-49D0-49A4-99CF-187DDA283A2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11083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Образец заголовка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Образец текста</a:t>
            </a:r>
          </a:p>
          <a:p>
            <a:pPr lvl="1"/>
            <a:r>
              <a:rPr lang="de-DE" altLang="en-US" smtClean="0"/>
              <a:t>Второй уровень</a:t>
            </a:r>
          </a:p>
          <a:p>
            <a:pPr lvl="2"/>
            <a:r>
              <a:rPr lang="de-DE" altLang="en-US" smtClean="0"/>
              <a:t>Третий уровень</a:t>
            </a:r>
          </a:p>
          <a:p>
            <a:pPr lvl="3"/>
            <a:r>
              <a:rPr lang="de-DE" altLang="en-US" smtClean="0"/>
              <a:t>Четвертый уровень</a:t>
            </a:r>
          </a:p>
          <a:p>
            <a:pPr lvl="4"/>
            <a:r>
              <a:rPr lang="de-DE" altLang="en-US" smtClean="0"/>
              <a:t>Пятый уровень</a:t>
            </a:r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1361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16238" y="6248400"/>
            <a:ext cx="331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/>
            </a:lvl1pPr>
          </a:lstStyle>
          <a:p>
            <a:pPr>
              <a:defRPr/>
            </a:pPr>
            <a:fld id="{5E7F18BF-B63C-409F-B22E-4B9B40FE44E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15912" y="466725"/>
            <a:ext cx="6992391" cy="2133600"/>
          </a:xfrm>
        </p:spPr>
        <p:txBody>
          <a:bodyPr/>
          <a:lstStyle/>
          <a:p>
            <a:pPr algn="l" eaLnBrk="1" hangingPunct="1"/>
            <a:r>
              <a:rPr lang="en-US" altLang="de-DE" sz="4000" i="1" smtClean="0">
                <a:solidFill>
                  <a:schemeClr val="tx1"/>
                </a:solidFill>
              </a:rPr>
              <a:t>An introduction to Greenfox</a:t>
            </a:r>
            <a:endParaRPr lang="en-US" altLang="de-DE" sz="4000" i="1" dirty="0" smtClean="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49313" y="2722984"/>
            <a:ext cx="6248400" cy="2362200"/>
          </a:xfrm>
        </p:spPr>
        <p:txBody>
          <a:bodyPr/>
          <a:lstStyle/>
          <a:p>
            <a:pPr algn="l" eaLnBrk="1" hangingPunct="1"/>
            <a:endParaRPr lang="en-US" altLang="de-DE" i="1" dirty="0" smtClean="0"/>
          </a:p>
          <a:p>
            <a:pPr algn="l" eaLnBrk="1" hangingPunct="1"/>
            <a:r>
              <a:rPr lang="en-US" altLang="de-DE" i="1" smtClean="0">
                <a:solidFill>
                  <a:srgbClr val="006600"/>
                </a:solidFill>
              </a:rPr>
              <a:t>A schema language describing</a:t>
            </a:r>
          </a:p>
          <a:p>
            <a:pPr algn="l" eaLnBrk="1" hangingPunct="1"/>
            <a:r>
              <a:rPr lang="en-US" altLang="de-DE" i="1" smtClean="0">
                <a:solidFill>
                  <a:srgbClr val="006600"/>
                </a:solidFill>
              </a:rPr>
              <a:t>    file system contents -</a:t>
            </a:r>
          </a:p>
          <a:p>
            <a:pPr algn="l" eaLnBrk="1" hangingPunct="1"/>
            <a:r>
              <a:rPr lang="en-US" altLang="de-DE" i="1" smtClean="0">
                <a:solidFill>
                  <a:srgbClr val="006600"/>
                </a:solidFill>
              </a:rPr>
              <a:t>       </a:t>
            </a:r>
            <a:r>
              <a:rPr lang="en-US" altLang="de-DE" i="1" smtClean="0">
                <a:solidFill>
                  <a:srgbClr val="CC6600"/>
                </a:solidFill>
              </a:rPr>
              <a:t>hands-on tutorial</a:t>
            </a:r>
            <a:endParaRPr lang="en-US" altLang="de-DE" i="1" dirty="0" smtClean="0">
              <a:solidFill>
                <a:srgbClr val="CC6600"/>
              </a:solidFill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187624" y="5304110"/>
            <a:ext cx="576093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lang="de-DE" altLang="de-DE" sz="1600" b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de-DE" altLang="de-DE" sz="1600" b="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de-DE" altLang="de-DE" sz="1600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Hans-Jürgen </a:t>
            </a:r>
            <a:r>
              <a:rPr lang="de-DE" altLang="de-DE" sz="1600" b="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Rennau, </a:t>
            </a:r>
            <a:r>
              <a:rPr lang="de-DE" altLang="de-DE" sz="1600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parsQube GmbH</a:t>
            </a:r>
          </a:p>
          <a:p>
            <a:pPr eaLnBrk="1" hangingPunct="1">
              <a:defRPr/>
            </a:pPr>
            <a:r>
              <a:rPr lang="de-DE" altLang="de-DE" sz="1600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Presented </a:t>
            </a:r>
            <a:r>
              <a:rPr lang="de-DE" altLang="de-DE" sz="1600" b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 Declarative Amsterdam 2020, October 8, 2020</a:t>
            </a:r>
            <a:endParaRPr lang="de-DE" altLang="de-DE" sz="1600" b="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de-DE" altLang="de-DE" sz="1600" b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33" y="298662"/>
            <a:ext cx="2267744" cy="169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constraint is a function: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Selection of the resource is </a:t>
            </a:r>
            <a:r>
              <a:rPr lang="de-DE" sz="2400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</a:t>
            </a:r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part of the constraint –</a:t>
            </a:r>
          </a:p>
          <a:p>
            <a:pPr marL="0" indent="0">
              <a:buNone/>
            </a:pPr>
            <a:r>
              <a:rPr lang="de-DE" sz="24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that‘s </a:t>
            </a:r>
            <a:r>
              <a:rPr lang="de-DE" sz="24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business of the containing </a:t>
            </a:r>
            <a:r>
              <a:rPr lang="de-DE" sz="2400" u="sng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shape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Schema representation: XML element + attributes + children</a:t>
            </a:r>
          </a:p>
          <a:p>
            <a:pPr marL="0" indent="0">
              <a:buNone/>
            </a:pPr>
            <a:r>
              <a:rPr lang="de-DE" sz="24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endParaRPr lang="de-DE" sz="2400" u="sng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 sz="2400" u="sng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10</a:t>
            </a:fld>
            <a:endParaRPr lang="de-DE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3528" y="2276872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Maps a </a:t>
            </a:r>
            <a:r>
              <a:rPr lang="de-DE" sz="2400" b="0" u="sng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</a:t>
            </a: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 a </a:t>
            </a:r>
            <a:r>
              <a:rPr lang="de-DE" sz="2400" b="0" u="sng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 result</a:t>
            </a:r>
          </a:p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400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= pass|failure   +   details</a:t>
            </a:r>
            <a:endParaRPr lang="de-DE" sz="2400" b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32" y="5373216"/>
            <a:ext cx="7509884" cy="11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0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Constraints II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Type, parameters, constraint component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is identified by the XML element name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parameters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are provided by attributes / child elements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 component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depends on a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key parameter</a:t>
            </a:r>
            <a:endParaRPr lang="de-DE" sz="20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Example: Constraint #1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Type:		      Value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Parameters: 	      exprXP,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minCount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minCountMsg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Key parameter:	      MinCount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 Component: ValueMinCount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32" y="5373216"/>
            <a:ext cx="7509884" cy="11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Constraints III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Example: Constraint #2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Type:		     Value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Parameters: 	     exprXP,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distinct</a:t>
            </a:r>
            <a:endParaRPr lang="de-DE" sz="20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Key parameter:	     distinct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ConstraintComponent: ValueDistinct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12</a:t>
            </a:fld>
            <a:endParaRPr lang="de-DE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596" y="4365104"/>
            <a:ext cx="7509884" cy="11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Constraints IV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Categorization: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Unary		- targets single resource</a:t>
            </a:r>
          </a:p>
          <a:p>
            <a:pPr marL="344487" lvl="1" indent="0">
              <a:buNone/>
            </a:pP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	   e.g. &lt;value&gt;, &lt;valuePair&gt;, &lt;docTree&gt;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Binary		- targets a pair of resources</a:t>
            </a:r>
          </a:p>
          <a:p>
            <a:pPr marL="344487" lvl="1" indent="0">
              <a:buNone/>
            </a:pP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      	   e.g</a:t>
            </a:r>
            <a:r>
              <a:rPr lang="de-DE" sz="20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&lt;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valueCompared&gt;, &lt;docSimilar&gt;</a:t>
            </a:r>
            <a:endParaRPr lang="de-DE" sz="20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Categorization: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Closed		- excludes impact from other resources</a:t>
            </a:r>
          </a:p>
          <a:p>
            <a:pPr marL="344487" lvl="1" indent="0">
              <a:buNone/>
            </a:pPr>
            <a:r>
              <a:rPr lang="de-DE" sz="20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    e.g. &lt;value&gt;, &lt;valueCompared&gt;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Open		- allows impact from other resources</a:t>
            </a:r>
          </a:p>
          <a:p>
            <a:pPr marL="344487" lvl="1" indent="0">
              <a:buNone/>
            </a:pPr>
            <a:r>
              <a:rPr lang="de-DE" sz="20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   e.g. &lt;foxvalue&gt;, &lt;foxvalueVair&gt;, &lt;links&gt;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02291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 types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65" y="1700808"/>
            <a:ext cx="73723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0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Shapes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Shape is two things: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 of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</a:p>
          <a:p>
            <a:pPr lvl="1"/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Target declaration</a:t>
            </a: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Target declaration:</a:t>
            </a:r>
          </a:p>
          <a:p>
            <a:pPr marL="0" indent="0">
              <a:buNone/>
            </a:pPr>
            <a:r>
              <a:rPr lang="de-DE" sz="2400" i="1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„The constraints apply to these resources: (a selector)“ </a:t>
            </a: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Schema representation of a shape: </a:t>
            </a:r>
            <a:r>
              <a:rPr lang="de-DE" sz="240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&lt;file&gt;</a:t>
            </a:r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or </a:t>
            </a:r>
            <a:r>
              <a:rPr lang="de-DE" sz="240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&lt;folder&gt;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Element name: 	the kind of resources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Attributes: 	target declaration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Child elements: 	constraints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65" y="5373216"/>
            <a:ext cx="7877175" cy="12001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6365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4380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Target declaration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target declaration is a function: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Schema representation: attributes of the shape element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2276872"/>
            <a:ext cx="8820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Maps a </a:t>
            </a:r>
            <a:r>
              <a:rPr lang="de-DE" sz="2400" b="0" u="sng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</a:t>
            </a: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 a </a:t>
            </a:r>
            <a:r>
              <a:rPr lang="de-DE" sz="2400" b="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 of resources</a:t>
            </a:r>
          </a:p>
          <a:p>
            <a:pPr marL="0" indent="0">
              <a:buNone/>
            </a:pPr>
            <a:endParaRPr lang="de-DE" sz="2400" b="0" u="sng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400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* Input resource = </a:t>
            </a:r>
          </a:p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		a resource from the target of the parent shape</a:t>
            </a:r>
            <a:endParaRPr lang="de-DE" sz="2400" b="0" i="1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sz="2400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    * Output resources=</a:t>
            </a:r>
          </a:p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400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the target of this shape</a:t>
            </a:r>
            <a:endParaRPr lang="de-DE" sz="2400" b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5517232"/>
            <a:ext cx="6762750" cy="8572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1330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4380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definition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Link Definition is a function: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Schema representation: 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Either:	&lt;linkDef&gt; element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Or:	Attributes and child elements of a „link using element“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using elements: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Shapes			&lt;file&gt;, &lt;folder&gt;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Links constraint		&lt;links&gt;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Binary			&lt;valueCompared&gt;, &lt;docSimilar&gt;, … 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Hyperdoc constraints	&lt;hyperdocTree&gt;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2276872"/>
            <a:ext cx="8820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Maps a </a:t>
            </a:r>
            <a:r>
              <a:rPr lang="de-DE" sz="2400" b="0" u="sng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</a:t>
            </a: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 a </a:t>
            </a:r>
            <a:r>
              <a:rPr lang="de-DE" sz="2400" b="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 of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1683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4380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Definition: </a:t>
            </a:r>
            <a:r>
              <a:rPr lang="de-DE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connector types</a:t>
            </a:r>
            <a:endParaRPr lang="de-DE" i="1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479898"/>
            <a:ext cx="7343775" cy="3181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544" y="1988840"/>
            <a:ext cx="2553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Connecter: foxpath</a:t>
            </a:r>
            <a:endParaRPr lang="de-DE" sz="240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3303646"/>
            <a:ext cx="3518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Connecter: href-expression</a:t>
            </a:r>
            <a:endParaRPr lang="de-DE" sz="240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4551511"/>
            <a:ext cx="3661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Connecter: URI-expression</a:t>
            </a:r>
            <a:endParaRPr lang="de-DE" sz="240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36560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4380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Global Link Definitions &lt;linkDef&gt;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54" y="4407371"/>
            <a:ext cx="8667750" cy="1685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97" y="2414017"/>
            <a:ext cx="5867400" cy="942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544" y="1988840"/>
            <a:ext cx="243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Connecter: mirror</a:t>
            </a:r>
            <a:endParaRPr lang="de-DE" sz="240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4047455"/>
            <a:ext cx="3441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Connecter: URI-template</a:t>
            </a:r>
            <a:endParaRPr lang="de-DE" sz="240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5756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File system tree validation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7467" y="1771025"/>
            <a:ext cx="7893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File system tree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=</a:t>
            </a: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some folder +</a:t>
            </a: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all folders/files directly or indirectly contained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2900" y="2906282"/>
            <a:ext cx="8243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=</a:t>
            </a: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check: conformance to a set of constraints =</a:t>
            </a:r>
          </a:p>
          <a:p>
            <a:r>
              <a:rPr lang="de-DE" sz="20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a „schema“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8922" y="4049079"/>
            <a:ext cx="8243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 result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=</a:t>
            </a: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the outcome of one check:</a:t>
            </a: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</a:t>
            </a:r>
            <a:r>
              <a:rPr lang="de-DE" sz="2000" i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single resource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checked against a </a:t>
            </a:r>
            <a:r>
              <a:rPr lang="de-DE" sz="2000" i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single constraint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1562" y="5229200"/>
            <a:ext cx="8243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 report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=</a:t>
            </a: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collected validation results,</a:t>
            </a:r>
          </a:p>
          <a:p>
            <a:r>
              <a:rPr lang="de-DE" sz="20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mapped to something palatable</a:t>
            </a:r>
          </a:p>
        </p:txBody>
      </p:sp>
    </p:spTree>
    <p:extLst>
      <p:ext uri="{BB962C8B-B14F-4D97-AF65-F5344CB8AC3E}">
        <p14:creationId xmlns:p14="http://schemas.microsoft.com/office/powerpoint/2010/main" val="224199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20</a:t>
            </a:fld>
            <a:endParaRPr lang="de-DE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7524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Target Declaration </a:t>
            </a:r>
            <a:r>
              <a:rPr lang="de-DE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references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or</a:t>
            </a:r>
            <a:b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</a:t>
            </a:r>
            <a:r>
              <a:rPr lang="de-DE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contains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 Link Definition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439516"/>
            <a:ext cx="5915025" cy="2933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544" y="1988840"/>
            <a:ext cx="5623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Link Definition </a:t>
            </a:r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referenced   </a:t>
            </a:r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(@linkName)</a:t>
            </a:r>
            <a:endParaRPr lang="de-DE" sz="2400" b="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3973" y="3429000"/>
            <a:ext cx="7348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Link Definition </a:t>
            </a:r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local</a:t>
            </a:r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	   (@foxpath, @hrefXP, @uriXP, …)</a:t>
            </a:r>
            <a:endParaRPr lang="de-DE" sz="2400" b="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8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4380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constraints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420888"/>
            <a:ext cx="4638675" cy="2505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1988840"/>
            <a:ext cx="779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Links </a:t>
            </a:r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resolvable</a:t>
            </a:r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 and yield </a:t>
            </a:r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at least one</a:t>
            </a:r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 link target resource</a:t>
            </a:r>
            <a:endParaRPr lang="de-DE" sz="2400" b="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456" y="3831431"/>
            <a:ext cx="4413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Exactly one</a:t>
            </a:r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 link target resource</a:t>
            </a:r>
            <a:endParaRPr lang="de-DE" sz="2400" b="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73263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4380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using elements: </a:t>
            </a:r>
            <a:b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binary constraints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2353022"/>
            <a:ext cx="7429500" cy="3524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1988840"/>
            <a:ext cx="217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ValueCompared</a:t>
            </a:r>
            <a:endParaRPr lang="de-DE" sz="2400" b="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51511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DocSimilar</a:t>
            </a:r>
            <a:endParaRPr lang="de-DE" sz="2400" b="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3341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43800" cy="1295400"/>
          </a:xfrm>
        </p:spPr>
        <p:txBody>
          <a:bodyPr/>
          <a:lstStyle/>
          <a:p>
            <a:r>
              <a:rPr lang="de-DE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Intermezzo (interfoxo)</a:t>
            </a:r>
            <a:endParaRPr lang="de-DE" i="1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Please take note of </a:t>
            </a:r>
            <a:r>
              <a:rPr lang="de-DE" sz="2400" smtClean="0">
                <a:solidFill>
                  <a:srgbClr val="CC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amazing fox</a:t>
            </a:r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take a look at</a:t>
            </a:r>
          </a:p>
          <a:p>
            <a:pPr marL="0" indent="0">
              <a:buNone/>
            </a:pPr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$greenfox/declarative-amsterdam-2020/the-amazing-fox/the-amazing-fox.txt</a:t>
            </a:r>
            <a:endParaRPr lang="de-DE" sz="20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6583" y="3573016"/>
            <a:ext cx="845455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example, node tree and file system navigation can be freely mixed, e.g.</a:t>
            </a:r>
          </a:p>
          <a:p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1600" b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fox</a:t>
            </a:r>
            <a:r>
              <a:rPr lang="de-DE" sz="1600" b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"ancestor~::decl*</a:t>
            </a:r>
            <a:r>
              <a:rPr lang="de-DE" sz="1600" b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DE" sz="1600" b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*.gfox.xml[</a:t>
            </a:r>
            <a:r>
              <a:rPr lang="de-DE" sz="1600" b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de-DE" sz="1600" b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*:</a:t>
            </a:r>
            <a:r>
              <a:rPr lang="de-DE" sz="1600" b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docSimilar</a:t>
            </a:r>
            <a:r>
              <a:rPr lang="de-DE" sz="1600" b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]"</a:t>
            </a:r>
          </a:p>
          <a:p>
            <a:endParaRPr lang="de-DE" b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selects files based on their structured XML content. Or</a:t>
            </a:r>
          </a:p>
          <a:p>
            <a:endParaRPr lang="de-DE" b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1600" b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fox</a:t>
            </a:r>
            <a:r>
              <a:rPr lang="de-DE" sz="1600" b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"ancestor~::decl*</a:t>
            </a:r>
            <a:r>
              <a:rPr lang="de-DE" sz="1600" b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DE" sz="1600" b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airport-*.json</a:t>
            </a:r>
            <a:r>
              <a:rPr lang="de-DE" sz="1600" b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b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jdoc(.)[</a:t>
            </a:r>
            <a:r>
              <a:rPr lang="de-DE" sz="1600" b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de-DE" sz="1600" b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iata eq </a:t>
            </a:r>
            <a:r>
              <a:rPr lang="de-DE" sz="1600" b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'WAT</a:t>
            </a:r>
            <a:r>
              <a:rPr lang="de-DE" sz="1600" b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']"</a:t>
            </a:r>
          </a:p>
          <a:p>
            <a:endParaRPr lang="de-DE" b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selects files base on their structured JSON content.</a:t>
            </a:r>
            <a:endParaRPr lang="de-DE" b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b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-1332656" y="6309320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179512" y="6307723"/>
            <a:ext cx="8933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>
                <a:latin typeface="Calibri Light" panose="020F0302020204030204" pitchFamily="34" charset="0"/>
                <a:cs typeface="Calibri Light" panose="020F0302020204030204" pitchFamily="34" charset="0"/>
              </a:rPr>
              <a:t>NOTE: In Greenfox, the roles of / and \ are reversed. If you use fox with option </a:t>
            </a:r>
            <a:r>
              <a:rPr lang="de-DE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–b</a:t>
            </a:r>
            <a:r>
              <a:rPr lang="de-DE" sz="160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it behaves like Greenfox.</a:t>
            </a:r>
            <a:endParaRPr lang="de-DE" sz="16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63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Results &amp; Reports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 result =</a:t>
            </a:r>
          </a:p>
          <a:p>
            <a:pPr marL="0" indent="0">
              <a:buNone/>
            </a:pPr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Outcome of checking a single resource against a single constraint</a:t>
            </a: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XML element &lt;red&gt;, &lt;green&gt;</a:t>
            </a: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Attributes and child elements …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Identify the resource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Identify the constraint component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 location in the schema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Selected constraint parameters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Observations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3885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 result: example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25</a:t>
            </a:fld>
            <a:endParaRPr lang="de-DE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0676"/>
            <a:ext cx="9144000" cy="31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2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 report: example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26</a:t>
            </a:fld>
            <a:endParaRPr lang="de-DE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6" y="1916832"/>
            <a:ext cx="810072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6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 types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65" y="1700808"/>
            <a:ext cx="73723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1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Important, but only mentioned</a:t>
            </a:r>
            <a:b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i="1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(see paper for details)</a:t>
            </a:r>
            <a:endParaRPr lang="de-DE" i="1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r>
              <a:rPr lang="de-DE" sz="2400">
                <a:latin typeface="Courier New" panose="02070309020205020404" pitchFamily="49" charset="0"/>
                <a:cs typeface="Courier New" panose="02070309020205020404" pitchFamily="49" charset="0"/>
              </a:rPr>
              <a:t>&lt;focusNode&gt;</a:t>
            </a:r>
            <a:r>
              <a:rPr lang="de-DE" sz="2800">
                <a:latin typeface="Calibri Light" panose="020F0302020204030204" pitchFamily="34" charset="0"/>
                <a:cs typeface="Calibri Light" panose="020F0302020204030204" pitchFamily="34" charset="0"/>
              </a:rPr>
              <a:t> - changing evaluation context</a:t>
            </a:r>
          </a:p>
          <a:p>
            <a:r>
              <a:rPr lang="de-DE" sz="2800">
                <a:latin typeface="Calibri Light" panose="020F0302020204030204" pitchFamily="34" charset="0"/>
                <a:cs typeface="Calibri Light" panose="020F0302020204030204" pitchFamily="34" charset="0"/>
              </a:rPr>
              <a:t>Variable bindings in XPath and Foxpath (e.g. </a:t>
            </a:r>
            <a:r>
              <a:rPr lang="de-DE" sz="2400">
                <a:latin typeface="Courier New" panose="02070309020205020404" pitchFamily="49" charset="0"/>
                <a:cs typeface="Courier New" panose="02070309020205020404" pitchFamily="49" charset="0"/>
              </a:rPr>
              <a:t>$fileName</a:t>
            </a:r>
            <a:r>
              <a:rPr lang="de-DE" sz="280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r>
              <a:rPr lang="de-DE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Dealing with archives</a:t>
            </a:r>
          </a:p>
          <a:p>
            <a:r>
              <a:rPr lang="de-DE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JSON, CSV, HTML, .txt – see also </a:t>
            </a:r>
            <a:r>
              <a:rPr lang="de-DE" sz="2800" i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demo-mediatype</a:t>
            </a:r>
          </a:p>
          <a:p>
            <a:r>
              <a:rPr lang="de-DE" sz="2800">
                <a:latin typeface="Calibri Light" panose="020F0302020204030204" pitchFamily="34" charset="0"/>
                <a:cs typeface="Calibri Light" panose="020F0302020204030204" pitchFamily="34" charset="0"/>
              </a:rPr>
              <a:t>Context &amp; schema parameters</a:t>
            </a:r>
          </a:p>
          <a:p>
            <a:pPr marL="0" indent="0">
              <a:buNone/>
            </a:pPr>
            <a:endParaRPr lang="de-DE" sz="2800" i="1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69635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 have you missed?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>
                <a:latin typeface="Calibri Light" panose="020F0302020204030204" pitchFamily="34" charset="0"/>
                <a:cs typeface="Calibri Light" panose="020F0302020204030204" pitchFamily="34" charset="0"/>
              </a:rPr>
              <a:t>Composite schemas – no imports yet</a:t>
            </a:r>
          </a:p>
          <a:p>
            <a:r>
              <a:rPr lang="de-DE" smtClean="0">
                <a:latin typeface="Calibri Light" panose="020F0302020204030204" pitchFamily="34" charset="0"/>
                <a:cs typeface="Calibri Light" panose="020F0302020204030204" pitchFamily="34" charset="0"/>
              </a:rPr>
              <a:t>Variables declared within the schema</a:t>
            </a:r>
          </a:p>
          <a:p>
            <a:r>
              <a:rPr lang="de-DE" smtClean="0">
                <a:latin typeface="Calibri Light" panose="020F0302020204030204" pitchFamily="34" charset="0"/>
                <a:cs typeface="Calibri Light" panose="020F0302020204030204" pitchFamily="34" charset="0"/>
              </a:rPr>
              <a:t>Formated validation results </a:t>
            </a:r>
          </a:p>
          <a:p>
            <a:r>
              <a:rPr lang="de-DE" smtClean="0">
                <a:latin typeface="Calibri Light" panose="020F0302020204030204" pitchFamily="34" charset="0"/>
                <a:cs typeface="Calibri Light" panose="020F0302020204030204" pitchFamily="34" charset="0"/>
              </a:rPr>
              <a:t>Support for …</a:t>
            </a:r>
          </a:p>
          <a:p>
            <a:pPr marL="0" indent="0">
              <a:buNone/>
            </a:pPr>
            <a:r>
              <a:rPr lang="de-DE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mtClean="0">
                <a:latin typeface="Calibri Light" panose="020F0302020204030204" pitchFamily="34" charset="0"/>
                <a:cs typeface="Calibri Light" panose="020F0302020204030204" pitchFamily="34" charset="0"/>
              </a:rPr>
              <a:t>schematron, JSON Schema, SHACL</a:t>
            </a:r>
          </a:p>
          <a:p>
            <a:r>
              <a:rPr lang="de-DE" smtClean="0">
                <a:latin typeface="Calibri Light" panose="020F0302020204030204" pitchFamily="34" charset="0"/>
                <a:cs typeface="Calibri Light" panose="020F0302020204030204" pitchFamily="34" charset="0"/>
              </a:rPr>
              <a:t>Please fill in here: ______________________</a:t>
            </a:r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6240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Why might you care?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What we are used to:</a:t>
            </a:r>
          </a:p>
          <a:p>
            <a:pPr marL="0" indent="0">
              <a:buNone/>
            </a:pPr>
            <a:r>
              <a:rPr lang="de-DE" sz="200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declarative validation of </a:t>
            </a:r>
            <a:r>
              <a:rPr lang="de-DE" sz="2000" b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single files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against schemas </a:t>
            </a:r>
          </a:p>
          <a:p>
            <a:pPr marL="0" indent="0">
              <a:buNone/>
            </a:pP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           (XSD, RelaxNG, JSON Schema, SHACL, …)</a:t>
            </a:r>
          </a:p>
          <a:p>
            <a:endParaRPr lang="de-DE" sz="200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Real interest: validity of </a:t>
            </a:r>
            <a:r>
              <a:rPr lang="de-DE" sz="2000" b="1" smtClean="0">
                <a:solidFill>
                  <a:srgbClr val="CC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systems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not individual files</a:t>
            </a:r>
          </a:p>
          <a:p>
            <a:r>
              <a:rPr lang="de-DE" sz="2000" b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Single file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a tiny jigsaw piece in the picture of system validity</a:t>
            </a:r>
          </a:p>
          <a:p>
            <a:r>
              <a:rPr lang="de-DE" sz="2000" b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File system trees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are simply </a:t>
            </a:r>
            <a:r>
              <a:rPr lang="de-DE" sz="2000" b="1" i="1" smtClean="0">
                <a:solidFill>
                  <a:srgbClr val="CC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larger parts of the picture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; examples:</a:t>
            </a:r>
          </a:p>
          <a:p>
            <a:pPr marL="0" indent="0">
              <a:buNone/>
            </a:pPr>
            <a:endParaRPr lang="de-DE" sz="200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de-DE" sz="1600">
                <a:latin typeface="Calibri Light" panose="020F0302020204030204" pitchFamily="34" charset="0"/>
                <a:cs typeface="Calibri Light" panose="020F0302020204030204" pitchFamily="34" charset="0"/>
              </a:rPr>
              <a:t>A product to be shipped</a:t>
            </a:r>
          </a:p>
          <a:p>
            <a:pPr lvl="1"/>
            <a:r>
              <a:rPr lang="de-DE" sz="1600" smtClean="0">
                <a:latin typeface="Calibri Light" panose="020F0302020204030204" pitchFamily="34" charset="0"/>
                <a:cs typeface="Calibri Light" panose="020F0302020204030204" pitchFamily="34" charset="0"/>
              </a:rPr>
              <a:t>A set of applications in use</a:t>
            </a:r>
          </a:p>
          <a:p>
            <a:pPr lvl="1"/>
            <a:r>
              <a:rPr lang="de-DE" sz="1600" smtClean="0">
                <a:latin typeface="Calibri Light" panose="020F0302020204030204" pitchFamily="34" charset="0"/>
                <a:cs typeface="Calibri Light" panose="020F0302020204030204" pitchFamily="34" charset="0"/>
              </a:rPr>
              <a:t>Critical components of infrastructure</a:t>
            </a:r>
          </a:p>
          <a:p>
            <a:pPr lvl="1"/>
            <a:r>
              <a:rPr lang="de-DE" sz="1600" smtClean="0">
                <a:latin typeface="Calibri Light" panose="020F0302020204030204" pitchFamily="34" charset="0"/>
                <a:cs typeface="Calibri Light" panose="020F0302020204030204" pitchFamily="34" charset="0"/>
              </a:rPr>
              <a:t>Data sources and assets</a:t>
            </a:r>
          </a:p>
          <a:p>
            <a:pPr lvl="1"/>
            <a:r>
              <a:rPr lang="de-DE" sz="160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Complex test results, logs, monitoring results</a:t>
            </a:r>
          </a:p>
          <a:p>
            <a:pPr lvl="1"/>
            <a:endParaRPr lang="de-DE" sz="1600" smtClean="0"/>
          </a:p>
          <a:p>
            <a:pPr lvl="1"/>
            <a:endParaRPr lang="de-DE" sz="1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376259" y="4365104"/>
            <a:ext cx="3746646" cy="2492896"/>
          </a:xfrm>
          <a:prstGeom prst="wedgeRoundRectCallout">
            <a:avLst>
              <a:gd name="adj1" fmla="val -100974"/>
              <a:gd name="adj2" fmla="val -305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CC6600"/>
                </a:solidFill>
                <a:effectLst/>
              </a:rPr>
              <a:t>SAMPLE WORRIES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i="1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006600"/>
                </a:solidFill>
                <a:effectLst/>
              </a:rPr>
              <a:t>No file forgotten?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006600"/>
                </a:solidFill>
                <a:effectLst/>
              </a:rPr>
              <a:t>File versions correct?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i="1" baseline="0" smtClean="0">
                <a:solidFill>
                  <a:srgbClr val="006600"/>
                </a:solidFill>
              </a:rPr>
              <a:t>Log files </a:t>
            </a:r>
            <a:r>
              <a:rPr lang="de-DE" i="1" smtClean="0">
                <a:solidFill>
                  <a:srgbClr val="006600"/>
                </a:solidFill>
              </a:rPr>
              <a:t>removed?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1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</a:rPr>
              <a:t>Documentation</a:t>
            </a: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006600"/>
                </a:solidFill>
                <a:effectLst/>
              </a:rPr>
              <a:t> complete?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i="1" baseline="0" smtClean="0">
                <a:solidFill>
                  <a:srgbClr val="006600"/>
                </a:solidFill>
              </a:rPr>
              <a:t>All translations included?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i="1" smtClean="0">
                <a:solidFill>
                  <a:srgbClr val="006600"/>
                </a:solidFill>
              </a:rPr>
              <a:t>All links updated? </a:t>
            </a: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006600"/>
                </a:solidFill>
                <a:effectLst/>
              </a:rPr>
              <a:t>Etc. etc.</a:t>
            </a:r>
            <a:endParaRPr kumimoji="0" lang="de-DE" sz="1800" b="1" i="1" u="none" strike="noStrike" cap="none" normalizeH="0" baseline="0" smtClean="0">
              <a:ln>
                <a:noFill/>
              </a:ln>
              <a:solidFill>
                <a:srgbClr val="0066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65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5408"/>
            <a:ext cx="7543800" cy="1295400"/>
          </a:xfrm>
        </p:spPr>
        <p:txBody>
          <a:bodyPr/>
          <a:lstStyle/>
          <a:p>
            <a:pPr algn="ctr"/>
            <a:r>
              <a:rPr lang="de-DE" smtClean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Thank you, Jodle and all others,</a:t>
            </a:r>
            <a:br>
              <a:rPr lang="de-DE" smtClean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</a:br>
            <a:r>
              <a:rPr lang="de-DE" smtClean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for your kind attention!</a:t>
            </a:r>
            <a:endParaRPr lang="de-DE">
              <a:solidFill>
                <a:schemeClr val="bg1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30</a:t>
            </a:fld>
            <a:endParaRPr lang="de-DE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795462"/>
            <a:ext cx="5610225" cy="3267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58763" y="5663914"/>
            <a:ext cx="6672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mtClean="0">
                <a:latin typeface="Bradley Hand ITC" panose="03070402050302030203" pitchFamily="66" charset="0"/>
              </a:rPr>
              <a:t>(Jodle returning to Prague, straight to the pencil of Cédric Philippe)</a:t>
            </a:r>
          </a:p>
          <a:p>
            <a:pPr algn="ctr"/>
            <a:r>
              <a:rPr lang="de-DE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http://cedricphilippe.com/section_me.html</a:t>
            </a:r>
          </a:p>
        </p:txBody>
      </p:sp>
    </p:spTree>
    <p:extLst>
      <p:ext uri="{BB962C8B-B14F-4D97-AF65-F5344CB8AC3E}">
        <p14:creationId xmlns:p14="http://schemas.microsoft.com/office/powerpoint/2010/main" val="28220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Outline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Guided tour – hands-on impressions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Big Picture – concepts and major features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Overview of available constraint types</a:t>
            </a:r>
          </a:p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4679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Getting started …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2060848"/>
            <a:ext cx="6734536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guided tour:</a:t>
            </a:r>
          </a:p>
          <a:p>
            <a:endParaRPr lang="de-DE" sz="2800" i="1" smtClean="0">
              <a:solidFill>
                <a:srgbClr val="006600"/>
              </a:solidFill>
              <a:latin typeface="Castellar" panose="020A0402060406010301" pitchFamily="18" charset="0"/>
            </a:endParaRPr>
          </a:p>
          <a:p>
            <a:r>
              <a:rPr lang="de-DE" sz="2800" i="1" smtClean="0">
                <a:solidFill>
                  <a:srgbClr val="006600"/>
                </a:solidFill>
                <a:latin typeface="Castellar" panose="020A0402060406010301" pitchFamily="18" charset="0"/>
              </a:rPr>
              <a:t>„A trivial file system tree</a:t>
            </a:r>
          </a:p>
          <a:p>
            <a:r>
              <a:rPr lang="de-DE" sz="2800" i="1" smtClean="0">
                <a:solidFill>
                  <a:srgbClr val="006600"/>
                </a:solidFill>
                <a:latin typeface="Castellar" panose="020A0402060406010301" pitchFamily="18" charset="0"/>
              </a:rPr>
              <a:t>   Validated against a </a:t>
            </a:r>
          </a:p>
          <a:p>
            <a:r>
              <a:rPr lang="de-DE" sz="2800" i="1">
                <a:solidFill>
                  <a:srgbClr val="006600"/>
                </a:solidFill>
                <a:latin typeface="Castellar" panose="020A0402060406010301" pitchFamily="18" charset="0"/>
              </a:rPr>
              <a:t> </a:t>
            </a:r>
            <a:r>
              <a:rPr lang="de-DE" sz="2800" i="1" smtClean="0">
                <a:solidFill>
                  <a:srgbClr val="006600"/>
                </a:solidFill>
                <a:latin typeface="Castellar" panose="020A0402060406010301" pitchFamily="18" charset="0"/>
              </a:rPr>
              <a:t>     non-trivial schema</a:t>
            </a:r>
          </a:p>
          <a:p>
            <a:r>
              <a:rPr lang="de-DE" sz="2800" i="1" smtClean="0">
                <a:solidFill>
                  <a:srgbClr val="006600"/>
                </a:solidFill>
                <a:latin typeface="Castellar" panose="020A0402060406010301" pitchFamily="18" charset="0"/>
              </a:rPr>
              <a:t>         Developed in seven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8924" y="5589240"/>
            <a:ext cx="696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 Source </a:t>
            </a:r>
            <a:r>
              <a:rPr lang="de-DE" i="1"/>
              <a:t>of all airport data:</a:t>
            </a:r>
            <a:r>
              <a:rPr lang="de-DE"/>
              <a:t> </a:t>
            </a:r>
            <a:r>
              <a:rPr lang="de-DE" smtClean="0"/>
              <a:t>     https</a:t>
            </a:r>
            <a:r>
              <a:rPr lang="de-DE"/>
              <a:t>://openflights.org/data.html</a:t>
            </a:r>
          </a:p>
        </p:txBody>
      </p:sp>
    </p:spTree>
    <p:extLst>
      <p:ext uri="{BB962C8B-B14F-4D97-AF65-F5344CB8AC3E}">
        <p14:creationId xmlns:p14="http://schemas.microsoft.com/office/powerpoint/2010/main" val="44980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016" y="116632"/>
            <a:ext cx="4315968" cy="58704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1769" y="2492896"/>
            <a:ext cx="5955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latin typeface="Bradley Hand ITC" panose="03070402050302030203" pitchFamily="66" charset="0"/>
              </a:rPr>
              <a:t>(having made up his mind to participate</a:t>
            </a:r>
          </a:p>
          <a:p>
            <a:r>
              <a:rPr lang="de-DE" sz="2400" smtClean="0">
                <a:latin typeface="Bradley Hand ITC" panose="03070402050302030203" pitchFamily="66" charset="0"/>
              </a:rPr>
              <a:t>In the </a:t>
            </a:r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Greenfox</a:t>
            </a:r>
            <a:r>
              <a:rPr lang="de-DE" sz="2400" smtClean="0">
                <a:latin typeface="Bradley Hand ITC" panose="03070402050302030203" pitchFamily="66" charset="0"/>
              </a:rPr>
              <a:t> </a:t>
            </a:r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tutorial</a:t>
            </a:r>
            <a:r>
              <a:rPr lang="de-DE" sz="2400" smtClean="0">
                <a:latin typeface="Bradley Hand ITC" panose="03070402050302030203" pitchFamily="66" charset="0"/>
              </a:rPr>
              <a:t> at Decl. Amst. 2020)</a:t>
            </a:r>
            <a:endParaRPr lang="de-DE" sz="2400">
              <a:latin typeface="Bradley Hand ITC" panose="03070402050302030203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4638" y="5663914"/>
            <a:ext cx="6800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mtClean="0">
                <a:latin typeface="Bradley Hand ITC" panose="03070402050302030203" pitchFamily="66" charset="0"/>
              </a:rPr>
              <a:t>(Jodle will join us, coming straight from the pencil of Cédric Philippe)</a:t>
            </a:r>
          </a:p>
          <a:p>
            <a:pPr algn="ctr"/>
            <a:r>
              <a:rPr lang="de-DE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http://cedricphilippe.com/section_me.html</a:t>
            </a:r>
          </a:p>
        </p:txBody>
      </p:sp>
    </p:spTree>
    <p:extLst>
      <p:ext uri="{BB962C8B-B14F-4D97-AF65-F5344CB8AC3E}">
        <p14:creationId xmlns:p14="http://schemas.microsoft.com/office/powerpoint/2010/main" val="295660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Part 2: Big picture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2348880"/>
            <a:ext cx="831641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key to understanding Greenfox is knowing</a:t>
            </a:r>
          </a:p>
          <a:p>
            <a:endParaRPr lang="de-DE" sz="32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4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 </a:t>
            </a:r>
            <a:r>
              <a:rPr lang="de-DE" sz="4000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SEVEN THINGS</a:t>
            </a:r>
            <a:endParaRPr lang="de-DE" sz="4000" i="1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39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SEVEN THINGS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Shapes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Target declarations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definitions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Results &amp; Reports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05082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Resources = files &amp; folders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9</a:t>
            </a:fld>
            <a:endParaRPr lang="de-DE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56176" y="5291916"/>
            <a:ext cx="2572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Now that was easy!</a:t>
            </a:r>
            <a:endParaRPr lang="de-DE" sz="2400" i="1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14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ть">
  <a:themeElements>
    <a:clrScheme name="Сеть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Сеть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Сеть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821</Words>
  <Application>Microsoft Office PowerPoint</Application>
  <PresentationFormat>On-screen Show (4:3)</PresentationFormat>
  <Paragraphs>294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Bradley Hand ITC</vt:lpstr>
      <vt:lpstr>Calibri Light</vt:lpstr>
      <vt:lpstr>Castellar</vt:lpstr>
      <vt:lpstr>Courier New</vt:lpstr>
      <vt:lpstr>Wingdings</vt:lpstr>
      <vt:lpstr>Сеть</vt:lpstr>
      <vt:lpstr>An introduction to Greenfox</vt:lpstr>
      <vt:lpstr>File system tree validation</vt:lpstr>
      <vt:lpstr>Why might you care?</vt:lpstr>
      <vt:lpstr>Outline</vt:lpstr>
      <vt:lpstr>Getting started …</vt:lpstr>
      <vt:lpstr>PowerPoint Presentation</vt:lpstr>
      <vt:lpstr>Part 2: Big picture</vt:lpstr>
      <vt:lpstr>SEVEN THINGS</vt:lpstr>
      <vt:lpstr>RESOURCES</vt:lpstr>
      <vt:lpstr>Constraints</vt:lpstr>
      <vt:lpstr>Constraints II</vt:lpstr>
      <vt:lpstr>Constraints III</vt:lpstr>
      <vt:lpstr>Constraints IV</vt:lpstr>
      <vt:lpstr>Constraint types</vt:lpstr>
      <vt:lpstr>Shapes</vt:lpstr>
      <vt:lpstr>Target declaration</vt:lpstr>
      <vt:lpstr>Link definition</vt:lpstr>
      <vt:lpstr>Link Definition: connector types</vt:lpstr>
      <vt:lpstr>Global Link Definitions &lt;linkDef&gt;</vt:lpstr>
      <vt:lpstr>Target Declaration references or    contains a Link Definition</vt:lpstr>
      <vt:lpstr>Link constraints</vt:lpstr>
      <vt:lpstr>Link using elements:     binary constraints</vt:lpstr>
      <vt:lpstr>Intermezzo (interfoxo)</vt:lpstr>
      <vt:lpstr>Results &amp; Reports</vt:lpstr>
      <vt:lpstr>Validation result: example</vt:lpstr>
      <vt:lpstr>Validation report: example</vt:lpstr>
      <vt:lpstr>Constraint types</vt:lpstr>
      <vt:lpstr>Important, but only mentioned     (see paper for details)</vt:lpstr>
      <vt:lpstr>What have you missed?</vt:lpstr>
      <vt:lpstr>Thank you, Jodle and all others, for your kind attention!</vt:lpstr>
    </vt:vector>
  </TitlesOfParts>
  <Company>bits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SHOULD Java integrate XQuery?</dc:title>
  <dc:creator>Hans-Juergen Rennau</dc:creator>
  <cp:lastModifiedBy>Hans-Juergen Rennau</cp:lastModifiedBy>
  <cp:revision>18169</cp:revision>
  <cp:lastPrinted>2020-02-11T20:09:32Z</cp:lastPrinted>
  <dcterms:created xsi:type="dcterms:W3CDTF">2010-07-11T14:21:59Z</dcterms:created>
  <dcterms:modified xsi:type="dcterms:W3CDTF">2020-10-08T06:56:46Z</dcterms:modified>
</cp:coreProperties>
</file>