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1"/>
  </p:notesMasterIdLst>
  <p:handoutMasterIdLst>
    <p:handoutMasterId r:id="rId32"/>
  </p:handoutMasterIdLst>
  <p:sldIdLst>
    <p:sldId id="925" r:id="rId2"/>
    <p:sldId id="1167" r:id="rId3"/>
    <p:sldId id="1153" r:id="rId4"/>
    <p:sldId id="1194" r:id="rId5"/>
    <p:sldId id="1155" r:id="rId6"/>
    <p:sldId id="1176" r:id="rId7"/>
    <p:sldId id="1178" r:id="rId8"/>
    <p:sldId id="1196" r:id="rId9"/>
    <p:sldId id="1199" r:id="rId10"/>
    <p:sldId id="1205" r:id="rId11"/>
    <p:sldId id="1201" r:id="rId12"/>
    <p:sldId id="1156" r:id="rId13"/>
    <p:sldId id="1193" r:id="rId14"/>
    <p:sldId id="1157" r:id="rId15"/>
    <p:sldId id="1158" r:id="rId16"/>
    <p:sldId id="1208" r:id="rId17"/>
    <p:sldId id="1181" r:id="rId18"/>
    <p:sldId id="1190" r:id="rId19"/>
    <p:sldId id="1188" r:id="rId20"/>
    <p:sldId id="1179" r:id="rId21"/>
    <p:sldId id="1182" r:id="rId22"/>
    <p:sldId id="1183" r:id="rId23"/>
    <p:sldId id="1184" r:id="rId24"/>
    <p:sldId id="1165" r:id="rId25"/>
    <p:sldId id="1180" r:id="rId26"/>
    <p:sldId id="1212" r:id="rId27"/>
    <p:sldId id="1210" r:id="rId28"/>
    <p:sldId id="1211" r:id="rId29"/>
    <p:sldId id="1177" r:id="rId30"/>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979"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4"/>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declaration in the first row selects</a:t>
            </a:r>
            <a:r>
              <a:rPr lang="de-DE" baseline="0" smtClean="0"/>
              <a:t> a child resource. In the second row, descendant resources are selected. In the third row, navigation into a sibling folder is followed by downward navigation. In the last two rows conditions are added, referring to the containing folder name and even file contents.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412618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a:t>
            </a:r>
            <a:r>
              <a:rPr lang="de-DE" baseline="0" smtClean="0"/>
              <a:t>using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which means it is a sequence of zero or more items, which may be atomic values, nodes, maps or arrays.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a:t>
            </a:r>
            <a:r>
              <a:rPr lang="de-DE" baseline="0" smtClean="0"/>
              <a:t>. In order to describe a file system tree, you may navigate between resources (using foxpath), within resources (using XPath or foxpath), in non-XML resources (using XPath extensions) and across resource boundaries (using foxpath).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for 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last modification date, file size or child resource names. These constraints apply to a target, a set of resources selected by the target declaration. Do we already have everything we need? What about constraints which </a:t>
            </a:r>
            <a:r>
              <a:rPr lang="de-DE" baseline="0" smtClean="0"/>
              <a:t>must </a:t>
            </a:r>
            <a:r>
              <a:rPr lang="de-DE" baseline="0" smtClean="0"/>
              <a:t>be applied to the value of an XPath </a:t>
            </a:r>
            <a:r>
              <a:rPr lang="de-DE" baseline="0" smtClean="0"/>
              <a:t>expression? The expression value is not a predefined resource property. We </a:t>
            </a:r>
            <a:r>
              <a:rPr lang="de-DE" baseline="0" smtClean="0"/>
              <a:t>introduce a second kind of shape, called a value shape. A value shape combines an expression with a set of constraints against which to check the expression value. The expression is evaluated in the context of the resource, thus maps it to a value which is called a resource value. Now we are complete: any constraint applies either to a predefined resource property, or to a 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either satisfies or violates. Every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what does it mean that</a:t>
            </a:r>
            <a:r>
              <a:rPr lang="de-DE" baseline="0" smtClean="0"/>
              <a:t> a resource is validated against a constraint? What is really checked is always a </a:t>
            </a:r>
            <a:r>
              <a:rPr lang="de-DE" b="1" baseline="0" smtClean="0"/>
              <a:t>value</a:t>
            </a:r>
            <a:r>
              <a:rPr lang="de-DE" baseline="0" smtClean="0"/>
              <a:t>. It is either the value of a predefined </a:t>
            </a:r>
            <a:r>
              <a:rPr lang="de-DE" b="1" baseline="0" smtClean="0"/>
              <a:t>resource property</a:t>
            </a:r>
            <a:r>
              <a:rPr lang="de-DE" baseline="0" smtClean="0"/>
              <a:t>, or a </a:t>
            </a:r>
            <a:r>
              <a:rPr lang="de-DE" b="1" baseline="0" smtClean="0"/>
              <a:t>resource value</a:t>
            </a:r>
            <a:r>
              <a:rPr lang="de-DE" baseline="0" smtClean="0"/>
              <a:t>, </a:t>
            </a:r>
            <a:r>
              <a:rPr lang="de-DE" baseline="0" smtClean="0"/>
              <a:t>created </a:t>
            </a:r>
            <a:r>
              <a:rPr lang="de-DE" baseline="0" smtClean="0"/>
              <a:t>by an expession. A resource value can be </a:t>
            </a:r>
            <a:r>
              <a:rPr lang="de-DE" b="1" baseline="0" smtClean="0"/>
              <a:t>anything expressable</a:t>
            </a:r>
            <a:r>
              <a:rPr lang="de-DE" baseline="0" smtClean="0"/>
              <a:t> in XDM. Usually it captures some kind of content, something found within the resource. But it may as well reflect something found in the surroundings of the resource, for example a file in a sibling folder, or content in a distant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the sequence of all &lt;airport&gt; elements with an @href attribute </a:t>
            </a:r>
            <a:r>
              <a:rPr lang="de-DE" i="1" baseline="0" smtClean="0"/>
              <a:t>and</a:t>
            </a:r>
            <a:r>
              <a:rPr lang="de-DE" baseline="0" smtClean="0"/>
              <a:t> also child elements. The @empty attribute declares an </a:t>
            </a:r>
            <a:r>
              <a:rPr lang="de-DE" b="1" baseline="0" smtClean="0"/>
              <a:t>ExpressionValueEmpty</a:t>
            </a:r>
            <a:r>
              <a:rPr lang="de-DE" baseline="0" smtClean="0"/>
              <a:t> constraint. This means that the resource value must be the empty sequence. If the value is non-empty, a red validation result is created., otherwise a green one. The validation result is a standardized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be created by </a:t>
            </a:r>
            <a:r>
              <a:rPr lang="de-DE" smtClean="0"/>
              <a:t>an XPath </a:t>
            </a:r>
            <a:r>
              <a:rPr lang="de-DE" smtClean="0"/>
              <a:t>or foxpath expression. </a:t>
            </a:r>
            <a:r>
              <a:rPr lang="de-DE" baseline="0" smtClean="0"/>
              <a:t>Let us look at a few expressions creating resource values.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the environment of the resource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By default, the</a:t>
            </a:r>
            <a:r>
              <a:rPr lang="de-DE" baseline="0" smtClean="0"/>
              <a:t> resource value expression is evaluated in the context of the target resource. This may be inconvenient, for example if you would like to check several attributes on an element selected by a non-trivial selection. This selection would have to be repeated as part of the expressions returning those attributes. You can avoid this by using &lt;focusNode&gt;s, which select the context nodes to be used by the value shapes which they contain. As focus nodes may be nested, value shapes can be arranged in a tree of &lt;focusNode&gt;s describing a traversal of the target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which can be used like built-in components. The component is </a:t>
            </a:r>
            <a:r>
              <a:rPr lang="de-DE" b="1" baseline="0" smtClean="0"/>
              <a:t>defined</a:t>
            </a:r>
            <a:r>
              <a:rPr lang="de-DE" baseline="0" smtClean="0"/>
              <a:t> by a &lt;constraintComponent&gt; element with attributes and child elements specifying the component name and the </a:t>
            </a:r>
            <a:r>
              <a:rPr lang="de-DE" baseline="0" smtClean="0"/>
              <a:t>parameter names and types. </a:t>
            </a:r>
          </a:p>
          <a:p>
            <a:r>
              <a:rPr lang="de-DE" baseline="0" smtClean="0"/>
              <a:t>The </a:t>
            </a:r>
            <a:r>
              <a:rPr lang="de-DE" baseline="0" smtClean="0"/>
              <a:t>definition </a:t>
            </a:r>
            <a:r>
              <a:rPr lang="de-DE" baseline="0" smtClean="0"/>
              <a:t>includes </a:t>
            </a:r>
            <a:r>
              <a:rPr lang="de-DE" baseline="0" smtClean="0"/>
              <a:t>a validator, which is an XPath or foxpath expression performing the validation of a resource or resource value against the constraint. The </a:t>
            </a:r>
            <a:r>
              <a:rPr lang="de-DE" baseline="0" smtClean="0"/>
              <a:t>expression references the parameter values via </a:t>
            </a:r>
            <a:r>
              <a:rPr lang="de-DE" baseline="0" smtClean="0"/>
              <a:t>pre-bound variables. How is the component then used? As you remember, constraints are </a:t>
            </a:r>
            <a:r>
              <a:rPr lang="de-DE" b="1" baseline="0" smtClean="0"/>
              <a:t>declared</a:t>
            </a:r>
            <a:r>
              <a:rPr lang="de-DE" baseline="0" smtClean="0"/>
              <a:t>, and constraint declarations resemble function calls – they identify the constraint component and provide the parameter values. This is accomplished following simple syntax rules. User-defined components thus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Consequently, the </a:t>
            </a:r>
            <a:r>
              <a:rPr lang="de-DE" b="1" baseline="0" smtClean="0"/>
              <a:t>result</a:t>
            </a:r>
            <a:r>
              <a:rPr lang="de-DE" baseline="0" smtClean="0"/>
              <a:t> of any validation is a collection of elementary building blocks, describing the 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2047415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2263527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target resources, and checking did not require knowledge about the surrounding world. This is not necessarily so - constraints may relate to information outside of the resource under investigation.  In this example, the resource value is given by the fooValue elements found in the document. They are checked against a codelist defined in a file found by a navigation across the file system. The constraint is expressed by a foxpath.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Why 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trees.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example. This schema describes the</a:t>
            </a:r>
            <a:r>
              <a:rPr lang="de-DE" baseline="0" smtClean="0"/>
              <a:t> contents of a single folder. A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A folder shape declares </a:t>
            </a:r>
            <a:r>
              <a:rPr lang="de-DE" b="1" baseline="0" smtClean="0"/>
              <a:t>constraints</a:t>
            </a:r>
            <a:r>
              <a:rPr lang="de-DE" baseline="0" smtClean="0"/>
              <a:t> which apply to every folder selected by the target declaration. Look at the &lt;folderContent&gt; element, which describes the folder contents. Folder contents can be constrained in a flexible way. For example, you can use wildcards and cardinality constraints, specify an expected hash 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 combined with </a:t>
            </a:r>
            <a:r>
              <a:rPr lang="de-DE" baseline="0" smtClean="0"/>
              <a:t>a </a:t>
            </a:r>
            <a:r>
              <a:rPr lang="de-DE" b="1" baseline="0" smtClean="0"/>
              <a:t>target declaration</a:t>
            </a:r>
            <a:r>
              <a:rPr lang="de-DE" baseline="0" smtClean="0"/>
              <a:t>. Here, we have a </a:t>
            </a:r>
            <a:r>
              <a:rPr lang="de-DE" b="1" baseline="0" smtClean="0"/>
              <a:t>LastModifiedLessThan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element namespaces.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a:t>
            </a:r>
            <a:r>
              <a:rPr lang="de-DE" baseline="0" smtClean="0"/>
              <a:t>@</a:t>
            </a:r>
            <a:r>
              <a:rPr lang="de-DE" baseline="0" smtClean="0"/>
              <a:t>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a:t>
            </a:r>
            <a:r>
              <a:rPr lang="de-DE" baseline="0" smtClean="0"/>
              <a:t>But don‘t be deceived – a target declaration does not necessarily select children or descendants. It can move sideways or upward, too.</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a:t>
            </a:r>
            <a:r>
              <a:rPr lang="de-DE" i="1" smtClean="0"/>
              <a:t>foxpath expressions)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graphicFrame>
        <p:nvGraphicFramePr>
          <p:cNvPr id="8" name="Table 7"/>
          <p:cNvGraphicFramePr>
            <a:graphicFrameLocks noGrp="1"/>
          </p:cNvGraphicFramePr>
          <p:nvPr>
            <p:extLst>
              <p:ext uri="{D42A27DB-BD31-4B8C-83A1-F6EECF244321}">
                <p14:modId xmlns:p14="http://schemas.microsoft.com/office/powerpoint/2010/main" val="3727182175"/>
              </p:ext>
            </p:extLst>
          </p:nvPr>
        </p:nvGraphicFramePr>
        <p:xfrm>
          <a:off x="35496" y="2052424"/>
          <a:ext cx="9073008" cy="330708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a:t>
                      </a:r>
                      <a:r>
                        <a:rPr lang="de-DE" i="1" baseline="0" smtClean="0"/>
                        <a:t>in</a:t>
                      </a:r>
                      <a:r>
                        <a:rPr lang="de-DE" baseline="0"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a:t>
                      </a:r>
                      <a:r>
                        <a:rPr lang="de-DE" i="1" smtClean="0"/>
                        <a:t>under</a:t>
                      </a:r>
                      <a:r>
                        <a:rPr lang="de-DE"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    [parent~::xsd]</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filtering</a:t>
                      </a:r>
                      <a:r>
                        <a:rPr lang="de-DE" baseline="0" smtClean="0"/>
                        <a:t> by name of containing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    [parent~::xsd]</a:t>
                      </a:r>
                    </a:p>
                    <a:p>
                      <a:r>
                        <a:rPr lang="de-DE" smtClean="0">
                          <a:latin typeface="Courier New" panose="02070309020205020404" pitchFamily="49" charset="0"/>
                          <a:cs typeface="Courier New" panose="02070309020205020404" pitchFamily="49" charset="0"/>
                        </a:rPr>
                        <a:t>    [//@rewritePrefix]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filtering also by file content</a:t>
                      </a:r>
                      <a:endParaRPr lang="de-DE"/>
                    </a:p>
                  </a:txBody>
                  <a:tcPr/>
                </a:tc>
              </a:tr>
            </a:tbl>
          </a:graphicData>
        </a:graphic>
      </p:graphicFrame>
    </p:spTree>
    <p:extLst>
      <p:ext uri="{BB962C8B-B14F-4D97-AF65-F5344CB8AC3E}">
        <p14:creationId xmlns:p14="http://schemas.microsoft.com/office/powerpoint/2010/main" val="21022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 to be checked</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values</a:t>
            </a:r>
          </a:p>
          <a:p>
            <a:r>
              <a:rPr lang="de-DE" smtClean="0"/>
              <a:t>Validation:</a:t>
            </a:r>
          </a:p>
          <a:p>
            <a:pPr lvl="1"/>
            <a:r>
              <a:rPr lang="de-DE" smtClean="0"/>
              <a:t>Input: </a:t>
            </a:r>
          </a:p>
          <a:p>
            <a:pPr lvl="2"/>
            <a:r>
              <a:rPr lang="de-DE" smtClean="0"/>
              <a:t>parameter values</a:t>
            </a:r>
          </a:p>
          <a:p>
            <a:pPr lvl="2"/>
            <a:r>
              <a:rPr lang="de-DE" smtClean="0"/>
              <a:t>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18</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77601976"/>
              </p:ext>
            </p:extLst>
          </p:nvPr>
        </p:nvGraphicFramePr>
        <p:xfrm>
          <a:off x="38209" y="2060416"/>
          <a:ext cx="9070295" cy="367284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under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..\config\\*.json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308324"/>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endParaRPr lang="de-DE" sz="2000" b="0" i="1" smtClean="0"/>
          </a:p>
          <a:p>
            <a:r>
              <a:rPr lang="de-DE" sz="2000" b="0" i="1"/>
              <a:t> </a:t>
            </a:r>
            <a:r>
              <a:rPr lang="de-DE" sz="2000" b="0" i="1" smtClean="0"/>
              <a:t>                                *file system tree =  </a:t>
            </a:r>
          </a:p>
          <a:p>
            <a:r>
              <a:rPr lang="de-DE" sz="2000" b="0" i="1" smtClean="0"/>
              <a:t>   a folder + all folders and files directly or indirectly contained</a:t>
            </a:r>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8" name="Picture 7"/>
          <p:cNvPicPr>
            <a:picLocks noChangeAspect="1"/>
          </p:cNvPicPr>
          <p:nvPr/>
        </p:nvPicPr>
        <p:blipFill>
          <a:blip r:embed="rId3"/>
          <a:stretch>
            <a:fillRect/>
          </a:stretch>
        </p:blipFill>
        <p:spPr>
          <a:xfrm>
            <a:off x="15643" y="2036241"/>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 </a:t>
            </a:r>
            <a:r>
              <a:rPr lang="el-GR" smtClean="0"/>
              <a:t>Σ</a:t>
            </a:r>
            <a:r>
              <a:rPr lang="de-DE" smtClean="0"/>
              <a:t> Validation results</a:t>
            </a:r>
          </a:p>
          <a:p>
            <a:r>
              <a:rPr lang="de-DE" smtClean="0"/>
              <a:t>Validation </a:t>
            </a:r>
            <a:r>
              <a:rPr lang="de-DE" b="1" smtClean="0"/>
              <a:t>result</a:t>
            </a:r>
            <a:r>
              <a:rPr lang="de-DE" smtClean="0"/>
              <a: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Implementation</a:t>
            </a:r>
            <a:endParaRPr lang="de-DE">
              <a:solidFill>
                <a:srgbClr val="006600"/>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7" name="TextBox 6"/>
          <p:cNvSpPr txBox="1"/>
          <p:nvPr/>
        </p:nvSpPr>
        <p:spPr>
          <a:xfrm>
            <a:off x="457200" y="2636912"/>
            <a:ext cx="8238153" cy="646331"/>
          </a:xfrm>
          <a:prstGeom prst="rect">
            <a:avLst/>
          </a:prstGeom>
          <a:noFill/>
        </p:spPr>
        <p:txBody>
          <a:bodyPr wrap="none" rtlCol="0">
            <a:spAutoFit/>
          </a:bodyPr>
          <a:lstStyle/>
          <a:p>
            <a:r>
              <a:rPr lang="de-DE" sz="3600" smtClean="0">
                <a:solidFill>
                  <a:srgbClr val="006600"/>
                </a:solidFill>
              </a:rPr>
              <a:t>https://github.com/hrennau/greenfox</a:t>
            </a:r>
            <a:endParaRPr lang="de-DE" sz="3600">
              <a:solidFill>
                <a:srgbClr val="006600"/>
              </a:solidFill>
            </a:endParaRPr>
          </a:p>
        </p:txBody>
      </p:sp>
      <p:sp>
        <p:nvSpPr>
          <p:cNvPr id="8" name="TextBox 7"/>
          <p:cNvSpPr txBox="1"/>
          <p:nvPr/>
        </p:nvSpPr>
        <p:spPr>
          <a:xfrm>
            <a:off x="539552" y="5229200"/>
            <a:ext cx="6066917" cy="646331"/>
          </a:xfrm>
          <a:prstGeom prst="rect">
            <a:avLst/>
          </a:prstGeom>
          <a:noFill/>
        </p:spPr>
        <p:txBody>
          <a:bodyPr wrap="none" rtlCol="0">
            <a:spAutoFit/>
          </a:bodyPr>
          <a:lstStyle/>
          <a:p>
            <a:r>
              <a:rPr lang="de-DE" smtClean="0">
                <a:latin typeface="Arial Black" panose="020B0A04020102020204" pitchFamily="34" charset="0"/>
              </a:rPr>
              <a:t>Apologies for the incomplete documentation – </a:t>
            </a:r>
          </a:p>
          <a:p>
            <a:r>
              <a:rPr lang="de-DE" smtClean="0">
                <a:latin typeface="Arial Black" panose="020B0A04020102020204" pitchFamily="34" charset="0"/>
              </a:rPr>
              <a:t>extension under construction.</a:t>
            </a:r>
            <a:endParaRPr lang="de-DE">
              <a:latin typeface="Arial Black" panose="020B0A04020102020204" pitchFamily="34" charset="0"/>
            </a:endParaRPr>
          </a:p>
        </p:txBody>
      </p:sp>
    </p:spTree>
    <p:extLst>
      <p:ext uri="{BB962C8B-B14F-4D97-AF65-F5344CB8AC3E}">
        <p14:creationId xmlns:p14="http://schemas.microsoft.com/office/powerpoint/2010/main" val="1291537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pic>
        <p:nvPicPr>
          <p:cNvPr id="9" name="Picture 8"/>
          <p:cNvPicPr>
            <a:picLocks noChangeAspect="1"/>
          </p:cNvPicPr>
          <p:nvPr/>
        </p:nvPicPr>
        <p:blipFill>
          <a:blip r:embed="rId3"/>
          <a:stretch>
            <a:fillRect/>
          </a:stretch>
        </p:blipFill>
        <p:spPr>
          <a:xfrm>
            <a:off x="126429" y="1628800"/>
            <a:ext cx="8982075" cy="3590925"/>
          </a:xfrm>
          <a:prstGeom prst="rect">
            <a:avLst/>
          </a:prstGeom>
          <a:ln>
            <a:solidFill>
              <a:srgbClr val="006600"/>
            </a:solidFill>
          </a:ln>
        </p:spPr>
      </p:pic>
      <p:sp>
        <p:nvSpPr>
          <p:cNvPr id="10" name="Rounded Rectangle 9"/>
          <p:cNvSpPr/>
          <p:nvPr/>
        </p:nvSpPr>
        <p:spPr bwMode="auto">
          <a:xfrm>
            <a:off x="1331784" y="4170346"/>
            <a:ext cx="122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126429" y="1628800"/>
            <a:ext cx="8352507" cy="186695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331640" y="3861048"/>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&lt;=&gt; file B exists</a:t>
            </a:r>
          </a:p>
          <a:p>
            <a:pPr lvl="1"/>
            <a:r>
              <a:rPr lang="de-DE" smtClean="0"/>
              <a:t>File A exists &lt;=&gt; file B contains </a:t>
            </a:r>
            <a:r>
              <a:rPr lang="de-DE" smtClean="0">
                <a:latin typeface="Courier New" panose="02070309020205020404" pitchFamily="49" charset="0"/>
                <a:cs typeface="Courier New" panose="02070309020205020404" pitchFamily="49" charset="0"/>
              </a:rPr>
              <a:t>&lt;Bar&gt;</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&lt;=&gt; 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2866</Words>
  <Application>Microsoft Office PowerPoint</Application>
  <PresentationFormat>On-screen Show (4:3)</PresentationFormat>
  <Paragraphs>308</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Target declarations    (foxpath expressions)</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Example resource values</vt:lpstr>
      <vt:lpstr>Example:     folder resource values</vt:lpstr>
      <vt:lpstr>Example:     external resource value</vt:lpstr>
      <vt:lpstr>Exploring files with     shifting focus nodes</vt:lpstr>
      <vt:lpstr>User-defined constraints</vt:lpstr>
      <vt:lpstr>Validation chemistry</vt:lpstr>
      <vt:lpstr>Pouring waters of validity</vt:lpstr>
      <vt:lpstr>Implementation</vt:lpstr>
      <vt:lpstr>Greenfox – a summary</vt:lpstr>
      <vt:lpstr>+</vt:lpstr>
      <vt:lpstr>Cross-boundary navigation</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17893</cp:revision>
  <cp:lastPrinted>2020-02-11T20:09:32Z</cp:lastPrinted>
  <dcterms:created xsi:type="dcterms:W3CDTF">2010-07-11T14:21:59Z</dcterms:created>
  <dcterms:modified xsi:type="dcterms:W3CDTF">2020-02-12T21:07:51Z</dcterms:modified>
</cp:coreProperties>
</file>