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7"/>
  </p:notesMasterIdLst>
  <p:handoutMasterIdLst>
    <p:handoutMasterId r:id="rId8"/>
  </p:handoutMasterIdLst>
  <p:sldIdLst>
    <p:sldId id="925" r:id="rId2"/>
    <p:sldId id="1167" r:id="rId3"/>
    <p:sldId id="1220" r:id="rId4"/>
    <p:sldId id="1221" r:id="rId5"/>
    <p:sldId id="1222" r:id="rId6"/>
  </p:sldIdLst>
  <p:sldSz cx="9144000" cy="6858000" type="screen4x3"/>
  <p:notesSz cx="6858000" cy="99456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6600"/>
    <a:srgbClr val="CC0000"/>
    <a:srgbClr val="0000FF"/>
    <a:srgbClr val="008000"/>
    <a:srgbClr val="0066CC"/>
    <a:srgbClr val="3366CC"/>
    <a:srgbClr val="054695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7" autoAdjust="0"/>
    <p:restoredTop sz="81567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795"/>
        <p:guide pos="5738"/>
      </p:guideLst>
    </p:cSldViewPr>
  </p:slideViewPr>
  <p:outlineViewPr>
    <p:cViewPr>
      <p:scale>
        <a:sx n="33" d="100"/>
        <a:sy n="33" d="100"/>
      </p:scale>
      <p:origin x="0" y="-8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54" y="78"/>
      </p:cViewPr>
      <p:guideLst>
        <p:guide orient="horz" pos="3087"/>
        <p:guide pos="22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4C28B9B-BEA5-4608-B95A-552E95E15CEC}" type="slidenum">
              <a:rPr lang="en-US" altLang="de-DE"/>
              <a:pPr>
                <a:defRPr/>
              </a:pPr>
              <a:t>‹#›</a:t>
            </a:fld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583334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004"/>
            <a:ext cx="5486400" cy="447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Образец текста</a:t>
            </a:r>
          </a:p>
          <a:p>
            <a:pPr lvl="1"/>
            <a:r>
              <a:rPr lang="de-DE" altLang="de-DE" noProof="0" smtClean="0"/>
              <a:t>Второй уровень</a:t>
            </a:r>
          </a:p>
          <a:p>
            <a:pPr lvl="2"/>
            <a:r>
              <a:rPr lang="de-DE" altLang="de-DE" noProof="0" smtClean="0"/>
              <a:t>Третий уровень</a:t>
            </a:r>
          </a:p>
          <a:p>
            <a:pPr lvl="3"/>
            <a:r>
              <a:rPr lang="de-DE" altLang="de-DE" noProof="0" smtClean="0"/>
              <a:t>Четвертый уровень</a:t>
            </a:r>
          </a:p>
          <a:p>
            <a:pPr lvl="4"/>
            <a:r>
              <a:rPr lang="de-DE" altLang="de-DE" noProof="0" smtClean="0"/>
              <a:t>Пятый уровень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6807"/>
            <a:ext cx="297180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808F741-F631-4E00-8D1F-D4687A83915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987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4A8C4-43B9-4EB2-BE68-DD99B9327F2C}" type="slidenum">
              <a:rPr lang="de-DE" altLang="de-DE" b="0" smtClean="0"/>
              <a:pPr/>
              <a:t>1</a:t>
            </a:fld>
            <a:endParaRPr lang="de-DE" altLang="de-DE" b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is an introduction to greenfox, a schema language for validating file systems.</a:t>
            </a:r>
            <a:endParaRPr lang="de-DE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80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Upfront, it is important to understand that the</a:t>
            </a:r>
            <a:r>
              <a:rPr lang="de-DE" baseline="0" smtClean="0"/>
              <a:t> scope is not the file system as a whole – as investigated by an anti-virus program. No – the scope is a file system tree, consisting of an arbitrarily selected root folder and all folders and files directly or indirectly contained.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8F741-F631-4E00-8D1F-D4687A839150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336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de-DE" altLang="en-US" noProof="0" smtClean="0"/>
              <a:t>Образец заголовка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de-DE" altLang="en-US" noProof="0" smtClean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4509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48400"/>
            <a:ext cx="468153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08850" y="6248400"/>
            <a:ext cx="13779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799D1-CAAF-4EC1-B314-4C298673ABC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8132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40C3-4892-4E9B-9B26-A03653B027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06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939C-AD82-4F19-9467-F542494E766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096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1B2F4-27D1-4E53-97CF-1947CD75B1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86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DA6F-A562-418F-91F7-37689A66E25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05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63F9-EE55-45B1-826D-0CE241F393B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02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E032-9D67-40EE-B91A-61958156B97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45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7B0E-CA48-45E6-87FD-63229FE531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490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F7B4-F2CF-40C1-AE02-B8C6985AD9C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9777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458A-1504-4FC4-81A8-D645FA8A0160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28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B3A3-49D0-49A4-99CF-187DDA283A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083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Образец текста</a:t>
            </a:r>
          </a:p>
          <a:p>
            <a:pPr lvl="1"/>
            <a:r>
              <a:rPr lang="de-DE" altLang="en-US" smtClean="0"/>
              <a:t>Второй уровень</a:t>
            </a:r>
          </a:p>
          <a:p>
            <a:pPr lvl="2"/>
            <a:r>
              <a:rPr lang="de-DE" altLang="en-US" smtClean="0"/>
              <a:t>Третий уровень</a:t>
            </a:r>
          </a:p>
          <a:p>
            <a:pPr lvl="3"/>
            <a:r>
              <a:rPr lang="de-DE" altLang="en-US" smtClean="0"/>
              <a:t>Четвертый уровень</a:t>
            </a:r>
          </a:p>
          <a:p>
            <a:pPr lvl="4"/>
            <a:r>
              <a:rPr lang="de-DE" altLang="en-US" smtClean="0"/>
              <a:t>Пятый уровень</a:t>
            </a: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/>
            </a:lvl1pPr>
          </a:lstStyle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248400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pPr>
              <a:defRPr/>
            </a:pPr>
            <a:fld id="{5E7F18BF-B63C-409F-B22E-4B9B40FE44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2" y="466725"/>
            <a:ext cx="6992391" cy="2133600"/>
          </a:xfrm>
        </p:spPr>
        <p:txBody>
          <a:bodyPr/>
          <a:lstStyle/>
          <a:p>
            <a:pPr algn="l" eaLnBrk="1" hangingPunct="1"/>
            <a:r>
              <a:rPr lang="en-US" altLang="de-DE" sz="4000" i="1" smtClean="0">
                <a:solidFill>
                  <a:srgbClr val="002060"/>
                </a:solidFill>
              </a:rPr>
              <a:t>An introduction to Greenfox</a:t>
            </a:r>
            <a:endParaRPr lang="en-US" altLang="de-DE" sz="4000" i="1" dirty="0" smtClean="0">
              <a:solidFill>
                <a:srgbClr val="00206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722984"/>
            <a:ext cx="6248400" cy="2362200"/>
          </a:xfrm>
        </p:spPr>
        <p:txBody>
          <a:bodyPr/>
          <a:lstStyle/>
          <a:p>
            <a:pPr algn="l" eaLnBrk="1" hangingPunct="1"/>
            <a:endParaRPr lang="en-US" altLang="de-DE" i="1" dirty="0" smtClean="0"/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A schema language describing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file system contents -</a:t>
            </a:r>
          </a:p>
          <a:p>
            <a:pPr algn="l" eaLnBrk="1" hangingPunct="1"/>
            <a:r>
              <a:rPr lang="en-US" altLang="de-DE" i="1" smtClean="0">
                <a:solidFill>
                  <a:srgbClr val="006600"/>
                </a:solidFill>
              </a:rPr>
              <a:t>       </a:t>
            </a:r>
            <a:r>
              <a:rPr lang="en-US" altLang="de-DE" i="1" smtClean="0">
                <a:solidFill>
                  <a:srgbClr val="CC6600"/>
                </a:solidFill>
              </a:rPr>
              <a:t>hands-on tutorial</a:t>
            </a:r>
            <a:endParaRPr lang="en-US" altLang="de-DE" i="1" dirty="0" smtClean="0">
              <a:solidFill>
                <a:srgbClr val="CC6600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87624" y="5304110"/>
            <a:ext cx="5760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Hans-Jürgen </a:t>
            </a:r>
            <a:r>
              <a:rPr lang="de-DE" altLang="de-DE" sz="16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Rennau, </a:t>
            </a: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parsQube GmbH</a:t>
            </a:r>
          </a:p>
          <a:p>
            <a:pPr eaLnBrk="1" hangingPunct="1">
              <a:defRPr/>
            </a:pPr>
            <a:r>
              <a:rPr lang="de-DE" altLang="de-DE" sz="1600" b="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Presented </a:t>
            </a:r>
            <a:r>
              <a:rPr lang="de-DE" altLang="de-DE" sz="1600" b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at Declarative Amsterdam 2020, October 8, 2020</a:t>
            </a:r>
            <a:endParaRPr lang="de-DE" altLang="de-DE" sz="1600" b="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de-DE" altLang="de-DE" sz="16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33" y="298662"/>
            <a:ext cx="2267744" cy="16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File system validation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7467" y="1771025"/>
            <a:ext cx="7893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File system tree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selected root folder +</a:t>
            </a:r>
          </a:p>
          <a:p>
            <a:r>
              <a:rPr lang="de-DE" sz="2000" smtClean="0"/>
              <a:t>   folders/files directly or indirectly contained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900" y="2906282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Validation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check of conformance to a set of constraints</a:t>
            </a:r>
          </a:p>
          <a:p>
            <a:r>
              <a:rPr lang="de-DE" sz="2000"/>
              <a:t> </a:t>
            </a:r>
            <a:r>
              <a:rPr lang="de-DE" sz="2000" smtClean="0"/>
              <a:t>  (a „schema“)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22" y="4049079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Validation result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the outcome of a </a:t>
            </a:r>
            <a:r>
              <a:rPr lang="de-DE" sz="2000" i="1" smtClean="0"/>
              <a:t>single</a:t>
            </a:r>
            <a:r>
              <a:rPr lang="de-DE" sz="2000" smtClean="0"/>
              <a:t> check:</a:t>
            </a:r>
          </a:p>
          <a:p>
            <a:r>
              <a:rPr lang="de-DE" sz="2000"/>
              <a:t> </a:t>
            </a:r>
            <a:r>
              <a:rPr lang="de-DE" sz="2000" smtClean="0"/>
              <a:t>  single resource checked against a single constraint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562" y="5229200"/>
            <a:ext cx="8243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rgbClr val="006600"/>
                </a:solidFill>
              </a:rPr>
              <a:t>Validation report</a:t>
            </a:r>
            <a:r>
              <a:rPr lang="de-DE" sz="2000" smtClean="0"/>
              <a:t> =</a:t>
            </a:r>
          </a:p>
          <a:p>
            <a:r>
              <a:rPr lang="de-DE" sz="2000" smtClean="0"/>
              <a:t>   a representation of the collected results -</a:t>
            </a:r>
          </a:p>
          <a:p>
            <a:r>
              <a:rPr lang="de-DE" sz="2000"/>
              <a:t> </a:t>
            </a:r>
            <a:r>
              <a:rPr lang="de-DE" sz="2000" smtClean="0"/>
              <a:t>  e.g. listing filtered results or presenting statistics</a:t>
            </a:r>
          </a:p>
        </p:txBody>
      </p:sp>
    </p:spTree>
    <p:extLst>
      <p:ext uri="{BB962C8B-B14F-4D97-AF65-F5344CB8AC3E}">
        <p14:creationId xmlns:p14="http://schemas.microsoft.com/office/powerpoint/2010/main" val="22419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Why might you care?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de-DE" sz="2000" smtClean="0"/>
              <a:t>What we are used to:</a:t>
            </a:r>
          </a:p>
          <a:p>
            <a:pPr marL="0" indent="0">
              <a:buNone/>
            </a:pPr>
            <a:r>
              <a:rPr lang="de-DE" sz="2000"/>
              <a:t>	</a:t>
            </a:r>
            <a:r>
              <a:rPr lang="de-DE" sz="2000" smtClean="0"/>
              <a:t>declarative validation of </a:t>
            </a:r>
            <a:r>
              <a:rPr lang="de-DE" sz="2000" b="1" smtClean="0">
                <a:solidFill>
                  <a:srgbClr val="006600"/>
                </a:solidFill>
              </a:rPr>
              <a:t>single files</a:t>
            </a:r>
            <a:r>
              <a:rPr lang="de-DE" sz="2000" smtClean="0"/>
              <a:t> against schemas </a:t>
            </a:r>
          </a:p>
          <a:p>
            <a:pPr marL="0" indent="0">
              <a:buNone/>
            </a:pPr>
            <a:r>
              <a:rPr lang="de-DE" sz="2000" smtClean="0"/>
              <a:t>             (XSD, RelaxNG, JSON Schema, SHACL, …)</a:t>
            </a:r>
          </a:p>
          <a:p>
            <a:endParaRPr lang="de-DE" sz="2000" smtClean="0"/>
          </a:p>
          <a:p>
            <a:r>
              <a:rPr lang="de-DE" sz="2000" smtClean="0"/>
              <a:t>Real interest: validity of </a:t>
            </a:r>
            <a:r>
              <a:rPr lang="de-DE" sz="2000" b="1" smtClean="0">
                <a:solidFill>
                  <a:srgbClr val="006600"/>
                </a:solidFill>
              </a:rPr>
              <a:t>systems</a:t>
            </a:r>
            <a:r>
              <a:rPr lang="de-DE" sz="2000" smtClean="0"/>
              <a:t>, not individual files</a:t>
            </a:r>
          </a:p>
          <a:p>
            <a:r>
              <a:rPr lang="de-DE" sz="2000" smtClean="0"/>
              <a:t>Individual file: a tiny jigsaw piece in the picture of system validity</a:t>
            </a:r>
          </a:p>
          <a:p>
            <a:r>
              <a:rPr lang="de-DE" sz="2000" b="1" smtClean="0">
                <a:solidFill>
                  <a:srgbClr val="006600"/>
                </a:solidFill>
              </a:rPr>
              <a:t>File system trees</a:t>
            </a:r>
            <a:r>
              <a:rPr lang="de-DE" sz="2000" smtClean="0"/>
              <a:t> are many pieces fitting together; content examples:</a:t>
            </a:r>
          </a:p>
          <a:p>
            <a:pPr lvl="1"/>
            <a:r>
              <a:rPr lang="de-DE" sz="1600" smtClean="0"/>
              <a:t>A set of applications in use</a:t>
            </a:r>
          </a:p>
          <a:p>
            <a:pPr lvl="1"/>
            <a:r>
              <a:rPr lang="de-DE" sz="1600" smtClean="0"/>
              <a:t>A product to be shipped</a:t>
            </a:r>
          </a:p>
          <a:p>
            <a:pPr lvl="1"/>
            <a:r>
              <a:rPr lang="de-DE" sz="1600" smtClean="0"/>
              <a:t>Critical components of infrastructure</a:t>
            </a:r>
          </a:p>
          <a:p>
            <a:pPr lvl="1"/>
            <a:r>
              <a:rPr lang="de-DE" sz="1600" smtClean="0"/>
              <a:t>Data sources and assets</a:t>
            </a:r>
          </a:p>
          <a:p>
            <a:pPr lvl="1"/>
            <a:r>
              <a:rPr lang="de-DE" sz="1600" smtClean="0"/>
              <a:t>Complex test results, logs, monitoring results</a:t>
            </a:r>
          </a:p>
          <a:p>
            <a:pPr lvl="1"/>
            <a:endParaRPr lang="de-DE" sz="1600" smtClean="0"/>
          </a:p>
          <a:p>
            <a:pPr lvl="1"/>
            <a:endParaRPr lang="de-DE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68143" y="4365104"/>
            <a:ext cx="3275857" cy="2232248"/>
          </a:xfrm>
          <a:prstGeom prst="wedgeRoundRectCallout">
            <a:avLst>
              <a:gd name="adj1" fmla="val -123387"/>
              <a:gd name="adj2" fmla="val -346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No file forgotten?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File versions correct?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/>
              <a:t>Log files </a:t>
            </a:r>
            <a:r>
              <a:rPr lang="de-DE" i="1" smtClean="0"/>
              <a:t>removed?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Documentation</a:t>
            </a: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 complete?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baseline="0" smtClean="0"/>
              <a:t>All translations included?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i="1" smtClean="0"/>
              <a:t>All links updated?</a:t>
            </a:r>
            <a:endParaRPr lang="de-DE" i="1" baseline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Etc. etc. etc.</a:t>
            </a:r>
            <a:endParaRPr kumimoji="0" 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54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Guided tour – hands-on impressions</a:t>
            </a:r>
          </a:p>
          <a:p>
            <a:r>
              <a:rPr lang="de-DE" smtClean="0"/>
              <a:t>Big Picture – concepts and major features</a:t>
            </a:r>
          </a:p>
          <a:p>
            <a:r>
              <a:rPr lang="de-DE" smtClean="0"/>
              <a:t>Overview of available constraint types</a:t>
            </a:r>
          </a:p>
          <a:p>
            <a:r>
              <a:rPr lang="de-DE" smtClean="0"/>
              <a:t>Closer look at a few constraint types</a:t>
            </a:r>
          </a:p>
          <a:p>
            <a:r>
              <a:rPr lang="de-DE" smtClean="0"/>
              <a:t>What now – an outlook</a:t>
            </a:r>
          </a:p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467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Getting started …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2020-10-08</a:t>
            </a:r>
            <a:endParaRPr lang="de-D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Greenfox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1B2F4-27D1-4E53-97CF-1947CD75B185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2555746"/>
            <a:ext cx="75119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smtClean="0">
                <a:solidFill>
                  <a:srgbClr val="006600"/>
                </a:solidFill>
              </a:rPr>
              <a:t>A guided tour –</a:t>
            </a:r>
          </a:p>
          <a:p>
            <a:endParaRPr lang="de-DE" sz="3200" smtClean="0">
              <a:solidFill>
                <a:srgbClr val="006600"/>
              </a:solidFill>
            </a:endParaRPr>
          </a:p>
          <a:p>
            <a:r>
              <a:rPr lang="de-DE" sz="3200" smtClean="0">
                <a:solidFill>
                  <a:srgbClr val="006600"/>
                </a:solidFill>
              </a:rPr>
              <a:t>   together building a schema in steps</a:t>
            </a:r>
          </a:p>
          <a:p>
            <a:endParaRPr lang="de-DE" sz="3200" smtClean="0">
              <a:solidFill>
                <a:srgbClr val="006600"/>
              </a:solidFill>
            </a:endParaRPr>
          </a:p>
          <a:p>
            <a:r>
              <a:rPr lang="de-DE" sz="3200" smtClean="0">
                <a:solidFill>
                  <a:srgbClr val="006600"/>
                </a:solidFill>
              </a:rPr>
              <a:t>      &amp; explaining each addition</a:t>
            </a:r>
            <a:endParaRPr lang="de-DE" sz="32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07477"/>
      </p:ext>
    </p:extLst>
  </p:cSld>
  <p:clrMapOvr>
    <a:masterClrMapping/>
  </p:clrMapOvr>
</p:sld>
</file>

<file path=ppt/theme/theme1.xml><?xml version="1.0" encoding="utf-8"?>
<a:theme xmlns:a="http://schemas.openxmlformats.org/drawingml/2006/main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Office PowerPoint</Application>
  <PresentationFormat>On-screen Show (4:3)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Bradley Hand ITC</vt:lpstr>
      <vt:lpstr>Wingdings</vt:lpstr>
      <vt:lpstr>Сеть</vt:lpstr>
      <vt:lpstr>An introduction to Greenfox</vt:lpstr>
      <vt:lpstr>File system validation</vt:lpstr>
      <vt:lpstr>Why might you care?</vt:lpstr>
      <vt:lpstr>Outline</vt:lpstr>
      <vt:lpstr>Getting started …</vt:lpstr>
    </vt:vector>
  </TitlesOfParts>
  <Company>bits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Java integrate XQuery?</dc:title>
  <dc:creator>Hans-Juergen Rennau</dc:creator>
  <cp:lastModifiedBy>Hans-Juergen Rennau</cp:lastModifiedBy>
  <cp:revision>17993</cp:revision>
  <cp:lastPrinted>2020-02-11T20:09:32Z</cp:lastPrinted>
  <dcterms:created xsi:type="dcterms:W3CDTF">2010-07-11T14:21:59Z</dcterms:created>
  <dcterms:modified xsi:type="dcterms:W3CDTF">2020-10-06T06:08:30Z</dcterms:modified>
</cp:coreProperties>
</file>