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48"/>
  </p:notesMasterIdLst>
  <p:handoutMasterIdLst>
    <p:handoutMasterId r:id="rId49"/>
  </p:handoutMasterIdLst>
  <p:sldIdLst>
    <p:sldId id="925" r:id="rId2"/>
    <p:sldId id="1167" r:id="rId3"/>
    <p:sldId id="1153" r:id="rId4"/>
    <p:sldId id="1194" r:id="rId5"/>
    <p:sldId id="1155" r:id="rId6"/>
    <p:sldId id="1176" r:id="rId7"/>
    <p:sldId id="1178" r:id="rId8"/>
    <p:sldId id="1196" r:id="rId9"/>
    <p:sldId id="1199" r:id="rId10"/>
    <p:sldId id="1205" r:id="rId11"/>
    <p:sldId id="1177" r:id="rId12"/>
    <p:sldId id="1201" r:id="rId13"/>
    <p:sldId id="1156" r:id="rId14"/>
    <p:sldId id="1193" r:id="rId15"/>
    <p:sldId id="1157" r:id="rId16"/>
    <p:sldId id="1158" r:id="rId17"/>
    <p:sldId id="1208" r:id="rId18"/>
    <p:sldId id="1181" r:id="rId19"/>
    <p:sldId id="1190" r:id="rId20"/>
    <p:sldId id="1188" r:id="rId21"/>
    <p:sldId id="1165" r:id="rId22"/>
    <p:sldId id="1180" r:id="rId23"/>
    <p:sldId id="1179" r:id="rId24"/>
    <p:sldId id="1182" r:id="rId25"/>
    <p:sldId id="1183" r:id="rId26"/>
    <p:sldId id="1184" r:id="rId27"/>
    <p:sldId id="1210" r:id="rId28"/>
    <p:sldId id="1211" r:id="rId29"/>
    <p:sldId id="1080" r:id="rId30"/>
    <p:sldId id="1202" r:id="rId31"/>
    <p:sldId id="1206" r:id="rId32"/>
    <p:sldId id="1166" r:id="rId33"/>
    <p:sldId id="1203" r:id="rId34"/>
    <p:sldId id="1204" r:id="rId35"/>
    <p:sldId id="1186" r:id="rId36"/>
    <p:sldId id="1164" r:id="rId37"/>
    <p:sldId id="1161" r:id="rId38"/>
    <p:sldId id="1185" r:id="rId39"/>
    <p:sldId id="1197" r:id="rId40"/>
    <p:sldId id="1198" r:id="rId41"/>
    <p:sldId id="1187" r:id="rId42"/>
    <p:sldId id="1154" r:id="rId43"/>
    <p:sldId id="1162" r:id="rId44"/>
    <p:sldId id="1163" r:id="rId45"/>
    <p:sldId id="1160" r:id="rId46"/>
    <p:sldId id="1172" r:id="rId47"/>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declaration in the first row selects</a:t>
            </a:r>
            <a:r>
              <a:rPr lang="de-DE" baseline="0" smtClean="0"/>
              <a:t> a child resource. In the second row, descendant resources are selected. In the third row, navigation into a sibling folder is followed by downward navigation. The last row illustrates that the selection of file system resources may involve predicates with XPath expressions.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412618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folder or file in question, and checking did not require knowledge about the surrounding world. This is not necessarily so - constraints may relate to information outside of the resource under investigation.  In this example, the resource value is given by the fooValue elements found in the document. They are checked against a codelist defined in a file found by a navigation across the file system</a:t>
            </a:r>
            <a:r>
              <a:rPr lang="de-DE" baseline="0" smtClean="0"/>
              <a:t>. The constraint is expressed by a foxpath.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by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Reminder: according to the model, a value is a sequence of items, and an item is either an atomic value, or an XDM node, or a map, or an array</a:t>
            </a:r>
            <a:r>
              <a:rPr lang="de-DE" baseline="0" smtClean="0"/>
              <a: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of RDF. Some additional abstraction allowed me to detach the SHACL concepts from RDF and </a:t>
            </a:r>
            <a:r>
              <a:rPr lang="de-DE" baseline="0" smtClean="0"/>
              <a:t>re-attach them to </a:t>
            </a:r>
            <a:r>
              <a:rPr lang="de-DE" baseline="0" smtClean="0"/>
              <a:t>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resource, shape, constraint. A resource shape checks predefined properties of a resource, like file size or last modification date. </a:t>
            </a:r>
            <a:r>
              <a:rPr lang="de-DE" baseline="0" smtClean="0"/>
              <a:t>A resource shape is a package, associating </a:t>
            </a:r>
            <a:r>
              <a:rPr lang="de-DE" baseline="0" smtClean="0"/>
              <a:t>a set of constraints with a target. Do we already have everything we need? What about constraints which must be applied to the value of an XPath expression? We introduce a second kind of shape, called a value shape. A value shape packages an expression with a set of constraints against which to check the expression value. The expression </a:t>
            </a:r>
            <a:r>
              <a:rPr lang="de-DE" baseline="0" smtClean="0"/>
              <a:t>is evaluated in the context of the resource, and its value </a:t>
            </a:r>
            <a:r>
              <a:rPr lang="de-DE" baseline="0" smtClean="0"/>
              <a:t>is called a resource value. Now we are complete: any constraint targets either a predefined resource property, or a resource value created by an expression</a:t>
            </a:r>
            <a:r>
              <a:rPr lang="de-DE" baseline="0" smtClean="0"/>
              <a: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may satisfy or violate. </a:t>
            </a:r>
            <a:r>
              <a:rPr lang="de-DE" smtClean="0"/>
              <a:t>A </a:t>
            </a:r>
            <a:r>
              <a:rPr lang="de-DE" smtClean="0"/>
              <a:t>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Constraint Component. The </a:t>
            </a:r>
            <a:r>
              <a:rPr lang="de-DE" baseline="0" smtClean="0"/>
              <a:t>check operation </a:t>
            </a:r>
            <a:r>
              <a:rPr lang="de-DE" baseline="0" smtClean="0"/>
              <a:t>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 it mean that</a:t>
            </a:r>
            <a:r>
              <a:rPr lang="de-DE" baseline="0" smtClean="0"/>
              <a:t> a resource is checked against a constraint? What is really checked is always a </a:t>
            </a:r>
            <a:r>
              <a:rPr lang="de-DE" b="1" baseline="0" smtClean="0"/>
              <a:t>value</a:t>
            </a:r>
            <a:r>
              <a:rPr lang="de-DE" baseline="0" smtClean="0"/>
              <a:t>. It is either the value of a predefined resource property, or a </a:t>
            </a:r>
            <a:r>
              <a:rPr lang="de-DE" b="1" baseline="0" smtClean="0"/>
              <a:t>resource value</a:t>
            </a:r>
            <a:r>
              <a:rPr lang="de-DE" baseline="0" smtClean="0"/>
              <a:t>, which is a value created by an expession. A </a:t>
            </a:r>
            <a:r>
              <a:rPr lang="de-DE" baseline="0" smtClean="0"/>
              <a:t>resource value </a:t>
            </a:r>
            <a:r>
              <a:rPr lang="de-DE" baseline="0" smtClean="0"/>
              <a:t>can be anything expressable in XDM. Usually it captures </a:t>
            </a:r>
            <a:r>
              <a:rPr lang="de-DE" baseline="0" smtClean="0"/>
              <a:t>some kind of content, something found within the resource. But it may as well reflect something found in the surroundings of the resource, for example a file in a sibling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t>
            </a:r>
            <a:r>
              <a:rPr lang="de-DE" baseline="0" smtClean="0"/>
              <a:t>a value shape creates and constrains a resource value. In this example, the value is defined to be the list of all &lt;airport&gt; elements with an @href attribute </a:t>
            </a:r>
            <a:r>
              <a:rPr lang="de-DE" i="1" baseline="0" smtClean="0"/>
              <a:t>and</a:t>
            </a:r>
            <a:r>
              <a:rPr lang="de-DE" baseline="0" smtClean="0"/>
              <a:t> also child elements. The constraint disallows such elements. The @empty attribute declares an </a:t>
            </a:r>
            <a:r>
              <a:rPr lang="de-DE" b="1" baseline="0" smtClean="0"/>
              <a:t>ExpressionValueEmpty</a:t>
            </a:r>
            <a:r>
              <a:rPr lang="de-DE" baseline="0" smtClean="0"/>
              <a:t> constraint. The validation result is a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be created by XPath or foxpath expression. </a:t>
            </a:r>
            <a:r>
              <a:rPr lang="de-DE" baseline="0" smtClean="0"/>
              <a:t>Let </a:t>
            </a:r>
            <a:r>
              <a:rPr lang="de-DE" baseline="0" smtClean="0"/>
              <a:t>us look at a few expressions creating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a:t>
            </a:r>
            <a:r>
              <a:rPr lang="de-DE" smtClean="0"/>
              <a:t>operations </a:t>
            </a:r>
            <a:r>
              <a:rPr lang="de-DE" smtClean="0"/>
              <a:t>– the validation</a:t>
            </a:r>
            <a:r>
              <a:rPr lang="de-DE" baseline="0" smtClean="0"/>
              <a:t> of a single resource against a single constraint. </a:t>
            </a:r>
            <a:r>
              <a:rPr lang="de-DE" baseline="0" smtClean="0"/>
              <a:t>Similarly, the </a:t>
            </a:r>
            <a:r>
              <a:rPr lang="de-DE" b="1" baseline="0" smtClean="0"/>
              <a:t>result</a:t>
            </a:r>
            <a:r>
              <a:rPr lang="de-DE" baseline="0" smtClean="0"/>
              <a:t> of any validation can be decomposed into elementary building blocks, which describe the validation of a single resource against a single constraint. These building blocks are uniform, as they use </a:t>
            </a:r>
            <a:r>
              <a:rPr lang="de-DE" baseline="0" smtClean="0"/>
              <a:t>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t>
            </a:r>
            <a:r>
              <a:rPr lang="de-DE" baseline="0" smtClean="0"/>
              <a:t>a formal definition of file system validation is trivial. Remember: a schema is a collection of shapes. A shape is applied to a target which is a collection of resources. A shape is a collection of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a distant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definition</a:t>
            </a:r>
            <a:r>
              <a:rPr lang="de-DE" baseline="0" smtClean="0"/>
              <a:t> of focus nodes enables a nicely structured validation of XDM contents – alternate steps of navigation and validation. Each &lt;focusNode&gt; element defines a new validation context, which is the set of items selected by its XPath or foxpath expression. The value shapes are re-evaluated for each item selected by the parent focus node, using this item as context item.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As this slide illustrates, the definition of a component is not difficult: you specify a constraint name and the names and types of constraint parameters. The validator is provided by an XPath or foxpath expression, which references the parameter values via prebound variables. Simple rules guide the mapping of the expression value to a validation result. User-defined components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Greenfox is based</a:t>
            </a:r>
            <a:r>
              <a:rPr lang="de-DE" baseline="0" smtClean="0"/>
              <a:t> on XML technology and in parts inspired by RDF technology.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These concepts allow a decomposition of validation in steps, arriving at a smallest unit which is the validation of a single resource</a:t>
            </a:r>
            <a:r>
              <a:rPr lang="de-DE" baseline="0" smtClean="0"/>
              <a:t> against a single constraint.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473128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In this table, the term „current folder“ means a folder in the target of the shape containing the shape with</a:t>
            </a:r>
            <a:r>
              <a:rPr lang="de-DE" baseline="0" smtClean="0"/>
              <a:t> the target declarations shown. The examples show that foxpath enables target declarations which are highly specific.</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204384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said – a constraint is applied to a resource property or a resource</a:t>
            </a:r>
            <a:r>
              <a:rPr lang="de-DE" baseline="0" smtClean="0"/>
              <a:t> value. But what is it, a constraint? A constraint is like a function call. A function call presupposes a function with a name and a signature, and it provides parameter values to be passed to the parameters defined by the function. The function call is called a constraint declaration. The function name is called a constraint component. The function call parameter values are the constraint parameter values.</a:t>
            </a:r>
          </a:p>
          <a:p>
            <a:endParaRPr lang="de-DE" baseline="0" smtClean="0"/>
          </a:p>
          <a:p>
            <a:r>
              <a:rPr lang="de-DE" smtClean="0"/>
              <a:t>Understanding the basic idea</a:t>
            </a:r>
            <a:r>
              <a:rPr lang="de-DE" baseline="0" smtClean="0"/>
              <a:t> of greenfox requires a clear understanding what is checked, if a resource is checked. The abstract model of greenfox validation distinguishes </a:t>
            </a:r>
            <a:r>
              <a:rPr lang="de-DE" b="1" baseline="0" smtClean="0"/>
              <a:t>resource properties</a:t>
            </a:r>
            <a:r>
              <a:rPr lang="de-DE" baseline="0" smtClean="0"/>
              <a:t> and </a:t>
            </a:r>
            <a:r>
              <a:rPr lang="de-DE" b="1" baseline="0" smtClean="0"/>
              <a:t>resource values</a:t>
            </a:r>
            <a:r>
              <a:rPr lang="de-DE" baseline="0" smtClean="0"/>
              <a:t>. Properties are obvious – aspects like file size or last modification date. Resource values, on the other hand, are not predefined – they are obtained from an </a:t>
            </a:r>
            <a:r>
              <a:rPr lang="de-DE" b="1" baseline="0" smtClean="0"/>
              <a:t>expression</a:t>
            </a:r>
            <a:r>
              <a:rPr lang="de-DE" baseline="0" smtClean="0"/>
              <a:t> applied to the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Looking in</a:t>
            </a:r>
            <a:r>
              <a:rPr lang="de-DE" baseline="0" smtClean="0"/>
              <a:t> the opposite direction, validation of a file system tree is a composition of such smallest units.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915419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After these first impressions,</a:t>
            </a:r>
            <a:r>
              <a:rPr lang="de-DE" baseline="0" smtClean="0"/>
              <a:t> let me emphasize key features of greenfox. As a starting point, consider this summary of first impressions.</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641140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3000565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are used to validation of an individual file against a schema, like XSD, JSON</a:t>
            </a:r>
            <a:r>
              <a:rPr lang="de-DE" baseline="0" smtClean="0"/>
              <a:t> Schema or Schematron. And w</a:t>
            </a:r>
            <a:r>
              <a:rPr lang="de-DE" smtClean="0"/>
              <a:t>e know how such validation can be crucial for ensuring quality, reliability, interoperability,</a:t>
            </a:r>
            <a:r>
              <a:rPr lang="de-DE" baseline="0" smtClean="0"/>
              <a:t> etc. But any non-trivial project is represented by many file system resources – files and folders. In this context, the validation of single files is a piece from a jigsaw puzzle. I think we should be able to validate large and heterogeneous groups of resources in an integrated way, obtaining a single, comprehensive report. And we should be able to do so declaratively. That‘s what greenfox is intended to support. And also note that a file system tree may already exist, but it may also be deliberately produced as a representation of an arbitrary real-world system, receiving the output of numerous applications somehow investigating the system. The ability to validate such a file system representation means the ability of validating the real world system itself – if only in a limited way. Remember – before there is file system validation, the border of declarativeness is a single schema targeting a single document type. File system schemas overcome this limitation.</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t>
            </a:r>
            <a:r>
              <a:rPr lang="de-DE" baseline="0" smtClean="0"/>
              <a:t>A key advantage is its declarative nature. The </a:t>
            </a:r>
            <a:r>
              <a:rPr lang="de-DE" baseline="0" smtClean="0"/>
              <a:t>file is part of a system, </a:t>
            </a:r>
            <a:r>
              <a:rPr lang="de-DE" baseline="0" smtClean="0"/>
              <a:t>and </a:t>
            </a:r>
            <a:r>
              <a:rPr lang="de-DE" baseline="0" smtClean="0"/>
              <a:t>what we are ultimately interested in is the validity of the </a:t>
            </a:r>
            <a:r>
              <a:rPr lang="de-DE" baseline="0" smtClean="0"/>
              <a:t>system. Most systems are large and heterogeneous sets of resources. Why can‘t we use schemas at a larger scale, validating complex sets of resources? This question highlights </a:t>
            </a:r>
            <a:r>
              <a:rPr lang="de-DE" baseline="0" smtClean="0"/>
              <a:t>a few basic limitations of conventional schema validation… (read slide). I feel that overcoming such limitations, being able to describe whole systems with schemas, is a very desirable goal. Hence my interest in validating file system trees, as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yet</a:t>
            </a:r>
            <a:r>
              <a:rPr lang="de-DE" baseline="0" smtClean="0"/>
              <a:t> complete,</a:t>
            </a:r>
            <a:r>
              <a:rPr lang="de-DE" smtClean="0"/>
              <a:t> example. This schema describes the</a:t>
            </a:r>
            <a:r>
              <a:rPr lang="de-DE" baseline="0" smtClean="0"/>
              <a:t> contents of a single folder. A greenfox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assigning to the schema a URI for identification and reference.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 The target is defined by a </a:t>
            </a:r>
            <a:r>
              <a:rPr lang="de-DE" b="1" baseline="0" smtClean="0"/>
              <a:t>target declaration</a:t>
            </a:r>
            <a:r>
              <a:rPr lang="de-DE" baseline="0" smtClean="0"/>
              <a:t>, an expression selecting the appropriate folders. Let‘s take a closer look.</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 </a:t>
            </a:r>
            <a:r>
              <a:rPr lang="de-DE" b="1" smtClean="0"/>
              <a:t>target declaration</a:t>
            </a:r>
            <a:r>
              <a:rPr lang="de-DE" smtClean="0"/>
              <a:t> 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A folder shape declares </a:t>
            </a:r>
            <a:r>
              <a:rPr lang="de-DE" b="1" baseline="0" smtClean="0"/>
              <a:t>constraints</a:t>
            </a:r>
            <a:r>
              <a:rPr lang="de-DE" baseline="0" smtClean="0"/>
              <a:t> which are applied to every folder selected by the target declaration. Look at the &lt;folderContent&gt; element, which describes the folder contents. </a:t>
            </a:r>
            <a:r>
              <a:rPr lang="de-DE" baseline="0" smtClean="0"/>
              <a:t>A quick glance tells you that the folder </a:t>
            </a:r>
            <a:r>
              <a:rPr lang="de-DE" baseline="0" smtClean="0"/>
              <a:t>contents can be constrained in a </a:t>
            </a:r>
            <a:r>
              <a:rPr lang="de-DE" baseline="0" smtClean="0"/>
              <a:t>flexible </a:t>
            </a:r>
            <a:r>
              <a:rPr lang="de-DE" baseline="0" smtClean="0"/>
              <a:t>way. Note for example the wildcards, combined with cardinality constraints. Also note that a file may be associated with an expected hash key.  The „closed“ attribute declares the folder to be closed - only folders and files as </a:t>
            </a:r>
            <a:r>
              <a:rPr lang="de-DE" baseline="0" smtClean="0"/>
              <a:t>described explicitly may </a:t>
            </a:r>
            <a:r>
              <a:rPr lang="de-DE" baseline="0" smtClean="0"/>
              <a:t>appear in the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t>
            </a:r>
            <a:r>
              <a:rPr lang="de-DE" smtClean="0"/>
              <a:t>a folder shape, a </a:t>
            </a:r>
            <a:r>
              <a:rPr lang="de-DE" b="1" smtClean="0"/>
              <a:t>file shape</a:t>
            </a:r>
            <a:r>
              <a:rPr lang="de-DE" smtClean="0"/>
              <a:t> is a collection of </a:t>
            </a:r>
            <a:r>
              <a:rPr lang="de-DE" smtClean="0"/>
              <a:t>constraints,combined with </a:t>
            </a:r>
            <a:r>
              <a:rPr lang="de-DE" baseline="0" smtClean="0"/>
              <a:t>a </a:t>
            </a:r>
            <a:r>
              <a:rPr lang="de-DE" b="1" baseline="0" smtClean="0"/>
              <a:t>target declaration</a:t>
            </a:r>
            <a:r>
              <a:rPr lang="de-DE" baseline="0" smtClean="0"/>
              <a:t>. Here, we have a </a:t>
            </a:r>
            <a:r>
              <a:rPr lang="de-DE" b="1" baseline="0" smtClean="0"/>
              <a:t>LastModified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all namespace URIs used.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all URIs found in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Note that target declarations do not necessarily select a child </a:t>
            </a:r>
            <a:r>
              <a:rPr lang="de-DE" baseline="0" smtClean="0"/>
              <a:t>or </a:t>
            </a:r>
            <a:r>
              <a:rPr lang="de-DE" baseline="0" smtClean="0"/>
              <a:t>descendant of the current resource. The following slide illustrates the flexibility of target declarations.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a:t>
            </a:r>
            <a:r>
              <a:rPr lang="de-DE" i="1" smtClean="0"/>
              <a:t>foxpath expressions)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graphicFrame>
        <p:nvGraphicFramePr>
          <p:cNvPr id="8" name="Table 7"/>
          <p:cNvGraphicFramePr>
            <a:graphicFrameLocks noGrp="1"/>
          </p:cNvGraphicFramePr>
          <p:nvPr>
            <p:extLst/>
          </p:nvPr>
        </p:nvGraphicFramePr>
        <p:xfrm>
          <a:off x="35496" y="2052424"/>
          <a:ext cx="9073008" cy="30327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bl>
          </a:graphicData>
        </a:graphic>
      </p:graphicFrame>
    </p:spTree>
    <p:extLst>
      <p:ext uri="{BB962C8B-B14F-4D97-AF65-F5344CB8AC3E}">
        <p14:creationId xmlns:p14="http://schemas.microsoft.com/office/powerpoint/2010/main" val="21022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126429" y="1628800"/>
            <a:ext cx="8982075" cy="3590925"/>
          </a:xfrm>
          <a:prstGeom prst="rect">
            <a:avLst/>
          </a:prstGeom>
          <a:ln>
            <a:solidFill>
              <a:srgbClr val="006600"/>
            </a:solidFill>
          </a:ln>
        </p:spPr>
      </p:pic>
      <p:sp>
        <p:nvSpPr>
          <p:cNvPr id="10" name="Rounded Rectangle 9"/>
          <p:cNvSpPr/>
          <p:nvPr/>
        </p:nvSpPr>
        <p:spPr bwMode="auto">
          <a:xfrm>
            <a:off x="1331784" y="4170346"/>
            <a:ext cx="122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126429" y="1628800"/>
            <a:ext cx="8352507" cy="186695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331640" y="3861048"/>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
        <p:nvSpPr>
          <p:cNvPr id="3" name="TextBox 2"/>
          <p:cNvSpPr txBox="1"/>
          <p:nvPr/>
        </p:nvSpPr>
        <p:spPr>
          <a:xfrm>
            <a:off x="4784017" y="3068960"/>
            <a:ext cx="2092239" cy="1938992"/>
          </a:xfrm>
          <a:prstGeom prst="rect">
            <a:avLst/>
          </a:prstGeom>
          <a:solidFill>
            <a:srgbClr val="0070C0"/>
          </a:solidFill>
        </p:spPr>
        <p:txBody>
          <a:bodyPr wrap="none" rtlCol="0">
            <a:spAutoFit/>
          </a:bodyPr>
          <a:lstStyle/>
          <a:p>
            <a:pPr algn="ctr"/>
            <a:r>
              <a:rPr lang="de-DE" sz="4000" smtClean="0">
                <a:solidFill>
                  <a:schemeClr val="bg1"/>
                </a:solidFill>
              </a:rPr>
              <a:t>Guided </a:t>
            </a:r>
          </a:p>
          <a:p>
            <a:pPr algn="ctr"/>
            <a:r>
              <a:rPr lang="de-DE" sz="4000" smtClean="0">
                <a:solidFill>
                  <a:schemeClr val="bg1"/>
                </a:solidFill>
              </a:rPr>
              <a:t>by </a:t>
            </a:r>
          </a:p>
          <a:p>
            <a:pPr algn="ctr"/>
            <a:r>
              <a:rPr lang="de-DE" sz="4000" smtClean="0">
                <a:solidFill>
                  <a:schemeClr val="bg1"/>
                </a:solidFill>
              </a:rPr>
              <a:t>SHACL</a:t>
            </a:r>
            <a:endParaRPr lang="de-DE" sz="4000">
              <a:solidFill>
                <a:schemeClr val="bg1"/>
              </a:solidFill>
            </a:endParaRPr>
          </a:p>
        </p:txBody>
      </p:sp>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cxnSp>
        <p:nvCxnSpPr>
          <p:cNvPr id="11" name="Straight Connector 10"/>
          <p:cNvCxnSpPr/>
          <p:nvPr/>
        </p:nvCxnSpPr>
        <p:spPr bwMode="auto">
          <a:xfrm>
            <a:off x="-4613" y="3530484"/>
            <a:ext cx="9144000" cy="0"/>
          </a:xfrm>
          <a:prstGeom prst="line">
            <a:avLst/>
          </a:prstGeom>
          <a:solidFill>
            <a:schemeClr val="accent1"/>
          </a:solidFill>
          <a:ln w="381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t>Identifies a kind of checking = </a:t>
            </a:r>
          </a:p>
          <a:p>
            <a:pPr marL="344487" lvl="1" indent="0">
              <a:buNone/>
            </a:pPr>
            <a:r>
              <a:rPr lang="de-DE"/>
              <a:t>	</a:t>
            </a:r>
            <a:r>
              <a:rPr lang="de-DE" smtClean="0">
                <a:solidFill>
                  <a:srgbClr val="0070C0"/>
                </a:solidFill>
              </a:rPr>
              <a:t>Constraint Component</a:t>
            </a:r>
            <a:r>
              <a:rPr lang="de-DE" smtClean="0"/>
              <a:t> IRI</a:t>
            </a:r>
          </a:p>
          <a:p>
            <a:pPr lvl="1"/>
            <a:r>
              <a:rPr lang="de-DE" smtClean="0"/>
              <a:t>Provides </a:t>
            </a:r>
            <a:r>
              <a:rPr lang="de-DE" smtClean="0">
                <a:solidFill>
                  <a:srgbClr val="0070C0"/>
                </a:solidFill>
              </a:rPr>
              <a:t>constraint parameter values</a:t>
            </a:r>
          </a:p>
          <a:p>
            <a:r>
              <a:rPr lang="de-DE" smtClean="0"/>
              <a:t>Validation against a constraint:</a:t>
            </a:r>
          </a:p>
          <a:p>
            <a:pPr lvl="1"/>
            <a:r>
              <a:rPr lang="de-DE" smtClean="0"/>
              <a:t>Input: parameter values + 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131790"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31901463"/>
              </p:ext>
            </p:extLst>
          </p:nvPr>
        </p:nvGraphicFramePr>
        <p:xfrm>
          <a:off x="38209" y="2060416"/>
          <a:ext cx="9070295" cy="367284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t>
                      </a:r>
                      <a:r>
                        <a:rPr lang="de-DE" smtClean="0">
                          <a:latin typeface="Courier New" panose="02070309020205020404" pitchFamily="49" charset="0"/>
                          <a:cs typeface="Courier New" panose="02070309020205020404" pitchFamily="49" charset="0"/>
                        </a:rPr>
                        <a:t>(//airport</a:t>
                      </a:r>
                      <a:r>
                        <a:rPr lang="de-DE" smtClean="0">
                          <a:latin typeface="Courier New" panose="02070309020205020404" pitchFamily="49" charset="0"/>
                          <a:cs typeface="Courier New" panose="02070309020205020404" pitchFamily="49" charset="0"/>
                        </a:rPr>
                        <a: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a:t>
                      </a:r>
                      <a:r>
                        <a:rPr lang="de-DE" smtClean="0"/>
                        <a:t>under </a:t>
                      </a:r>
                      <a:r>
                        <a:rPr lang="de-DE" smtClean="0"/>
                        <a:t>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Folder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8" name="Picture 7"/>
          <p:cNvPicPr>
            <a:picLocks noChangeAspect="1"/>
          </p:cNvPicPr>
          <p:nvPr/>
        </p:nvPicPr>
        <p:blipFill>
          <a:blip r:embed="rId3"/>
          <a:stretch>
            <a:fillRect/>
          </a:stretch>
        </p:blipFill>
        <p:spPr>
          <a:xfrm>
            <a:off x="15643" y="2068300"/>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decomposed</a:t>
            </a:r>
            <a:endParaRPr lang="de-DE"/>
          </a:p>
        </p:txBody>
      </p:sp>
      <p:sp>
        <p:nvSpPr>
          <p:cNvPr id="3" name="Content Placeholder 2"/>
          <p:cNvSpPr>
            <a:spLocks noGrp="1"/>
          </p:cNvSpPr>
          <p:nvPr>
            <p:ph idx="1"/>
          </p:nvPr>
        </p:nvSpPr>
        <p:spPr/>
        <p:txBody>
          <a:bodyPr/>
          <a:lstStyle/>
          <a:p>
            <a:pPr marL="0" indent="0">
              <a:buNone/>
            </a:pPr>
            <a:r>
              <a:rPr lang="de-DE" smtClean="0"/>
              <a:t>A decomposition in steps:</a:t>
            </a:r>
          </a:p>
          <a:p>
            <a:endParaRPr lang="de-DE" smtClean="0"/>
          </a:p>
          <a:p>
            <a:r>
              <a:rPr lang="de-DE" smtClean="0"/>
              <a:t>File system against schema</a:t>
            </a:r>
          </a:p>
          <a:p>
            <a:pPr lvl="1"/>
            <a:r>
              <a:rPr lang="de-DE" smtClean="0"/>
              <a:t>File system against single shape</a:t>
            </a:r>
          </a:p>
          <a:p>
            <a:pPr lvl="2"/>
            <a:r>
              <a:rPr lang="de-DE" smtClean="0"/>
              <a:t>Focus resources against a single shape</a:t>
            </a:r>
          </a:p>
          <a:p>
            <a:pPr lvl="3"/>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Rounded Rectangle 6"/>
          <p:cNvSpPr/>
          <p:nvPr/>
        </p:nvSpPr>
        <p:spPr bwMode="auto">
          <a:xfrm>
            <a:off x="1718932" y="4221088"/>
            <a:ext cx="4983832"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074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(foxpath expressions)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graphicFrame>
        <p:nvGraphicFramePr>
          <p:cNvPr id="8" name="Table 7"/>
          <p:cNvGraphicFramePr>
            <a:graphicFrameLocks noGrp="1"/>
          </p:cNvGraphicFramePr>
          <p:nvPr>
            <p:extLst/>
          </p:nvPr>
        </p:nvGraphicFramePr>
        <p:xfrm>
          <a:off x="35496" y="1879808"/>
          <a:ext cx="9073008" cy="486156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under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.\\*[xsd[is-dir()]]\catalog.xml</a:t>
                      </a:r>
                      <a:br>
                        <a:rPr lang="de-DE" smtClean="0">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only files in a folder containing an </a:t>
                      </a:r>
                      <a:r>
                        <a:rPr lang="de-DE" smtClean="0">
                          <a:latin typeface="Courier New" panose="02070309020205020404" pitchFamily="49" charset="0"/>
                          <a:cs typeface="Courier New" panose="02070309020205020404" pitchFamily="49" charset="0"/>
                        </a:rPr>
                        <a:t>xsd</a:t>
                      </a:r>
                      <a:r>
                        <a:rPr lang="de-DE" smtClean="0"/>
                        <a:t> folder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only files with a document containing @rewritePrefix considered</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[//@rewritePrefix]\..\VERSION</a:t>
                      </a:r>
                      <a:endParaRPr lang="de-DE">
                        <a:latin typeface="Courier New" panose="02070309020205020404" pitchFamily="49" charset="0"/>
                        <a:cs typeface="Courier New" panose="02070309020205020404" pitchFamily="49" charset="0"/>
                      </a:endParaRPr>
                    </a:p>
                  </a:txBody>
                  <a:tcPr/>
                </a:tc>
                <a:tc>
                  <a:txBody>
                    <a:bodyPr/>
                    <a:lstStyle/>
                    <a:p>
                      <a:r>
                        <a:rPr lang="de-DE" smtClean="0"/>
                        <a:t>First find files as</a:t>
                      </a:r>
                      <a:r>
                        <a:rPr lang="de-DE" baseline="0" smtClean="0"/>
                        <a:t> described in the prece- ding row, then select the VERSION sibling</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ancestor~::resources[1]</a:t>
                      </a:r>
                    </a:p>
                    <a:p>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[string(file-date(.))] &lt; '2020']</a:t>
                      </a:r>
                      <a:endParaRPr lang="de-DE">
                        <a:latin typeface="Courier New" panose="02070309020205020404" pitchFamily="49" charset="0"/>
                        <a:cs typeface="Courier New" panose="02070309020205020404" pitchFamily="49" charset="0"/>
                      </a:endParaRPr>
                    </a:p>
                  </a:txBody>
                  <a:tcPr/>
                </a:tc>
                <a:tc>
                  <a:txBody>
                    <a:bodyPr/>
                    <a:lstStyle/>
                    <a:p>
                      <a:r>
                        <a:rPr lang="de-DE" smtClean="0"/>
                        <a:t>Files</a:t>
                      </a:r>
                      <a:r>
                        <a:rPr lang="de-DE" baseline="0" smtClean="0"/>
                        <a:t> found by first navigating up to the first </a:t>
                      </a:r>
                      <a:r>
                        <a:rPr lang="de-DE" baseline="0" smtClean="0">
                          <a:latin typeface="Courier New" panose="02070309020205020404" pitchFamily="49" charset="0"/>
                          <a:cs typeface="Courier New" panose="02070309020205020404" pitchFamily="49" charset="0"/>
                        </a:rPr>
                        <a:t>resources</a:t>
                      </a:r>
                      <a:r>
                        <a:rPr lang="de-DE" baseline="0" smtClean="0"/>
                        <a:t> ancestor, into its </a:t>
                      </a:r>
                      <a:r>
                        <a:rPr lang="de-DE" baseline="0" smtClean="0">
                          <a:latin typeface="Courier New" panose="02070309020205020404" pitchFamily="49" charset="0"/>
                          <a:cs typeface="Courier New" panose="02070309020205020404" pitchFamily="49" charset="0"/>
                        </a:rPr>
                        <a:t>projects</a:t>
                      </a:r>
                      <a:r>
                        <a:rPr lang="de-DE" baseline="0" smtClean="0"/>
                        <a:t> sibling, then down into all catalog.xml files, ignoring older files</a:t>
                      </a:r>
                      <a:endParaRPr lang="de-DE"/>
                    </a:p>
                  </a:txBody>
                  <a:tcPr/>
                </a:tc>
              </a:tr>
            </a:tbl>
          </a:graphicData>
        </a:graphic>
      </p:graphicFrame>
    </p:spTree>
    <p:extLst>
      <p:ext uri="{BB962C8B-B14F-4D97-AF65-F5344CB8AC3E}">
        <p14:creationId xmlns:p14="http://schemas.microsoft.com/office/powerpoint/2010/main" val="559288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p>
          <a:p>
            <a:pPr lvl="1"/>
            <a:r>
              <a:rPr lang="de-DE" smtClean="0"/>
              <a:t>Supplies parameter values</a:t>
            </a:r>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p>
          <a:p>
            <a:pPr marL="344487" lvl="1" indent="0">
              <a:buNone/>
            </a:pPr>
            <a:r>
              <a:rPr lang="de-DE"/>
              <a:t>	</a:t>
            </a:r>
            <a:r>
              <a:rPr lang="de-DE" sz="2400" smtClean="0"/>
              <a:t>extrinsic – 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Validation, re-composed</a:t>
            </a:r>
            <a:endParaRPr lang="de-DE"/>
          </a:p>
        </p:txBody>
      </p:sp>
      <p:sp>
        <p:nvSpPr>
          <p:cNvPr id="3" name="Content Placeholder 2"/>
          <p:cNvSpPr>
            <a:spLocks noGrp="1"/>
          </p:cNvSpPr>
          <p:nvPr>
            <p:ph idx="1"/>
          </p:nvPr>
        </p:nvSpPr>
        <p:spPr/>
        <p:txBody>
          <a:bodyPr/>
          <a:lstStyle/>
          <a:p>
            <a:pPr marL="0" indent="0">
              <a:buNone/>
            </a:pPr>
            <a:r>
              <a:rPr lang="de-DE" smtClean="0"/>
              <a:t>An aggregation in steps:	</a:t>
            </a:r>
          </a:p>
          <a:p>
            <a:pPr marL="0" indent="0">
              <a:buNone/>
            </a:pPr>
            <a:endParaRPr lang="de-DE" smtClean="0"/>
          </a:p>
          <a:p>
            <a:pPr lvl="3"/>
            <a:r>
              <a:rPr lang="de-DE" smtClean="0"/>
              <a:t>File system against schema</a:t>
            </a:r>
          </a:p>
          <a:p>
            <a:pPr lvl="2"/>
            <a:r>
              <a:rPr lang="de-DE" smtClean="0"/>
              <a:t>File system against single shape</a:t>
            </a:r>
          </a:p>
          <a:p>
            <a:pPr lvl="1"/>
            <a:r>
              <a:rPr lang="de-DE" smtClean="0"/>
              <a:t>Focus resources against a single shape</a:t>
            </a:r>
          </a:p>
          <a:p>
            <a:r>
              <a:rPr lang="de-DE" smtClean="0"/>
              <a:t>Focus resource against a single constraint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
        <p:nvSpPr>
          <p:cNvPr id="7" name="Rounded Rectangle 6"/>
          <p:cNvSpPr/>
          <p:nvPr/>
        </p:nvSpPr>
        <p:spPr bwMode="auto">
          <a:xfrm>
            <a:off x="827584" y="4157290"/>
            <a:ext cx="7272000" cy="432048"/>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178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smtClean="0"/>
              <a:t>First impressions - summarized</a:t>
            </a:r>
            <a:endParaRPr lang="de-DE" sz="3600"/>
          </a:p>
        </p:txBody>
      </p:sp>
      <p:sp>
        <p:nvSpPr>
          <p:cNvPr id="3" name="Content Placeholder 2"/>
          <p:cNvSpPr>
            <a:spLocks noGrp="1"/>
          </p:cNvSpPr>
          <p:nvPr>
            <p:ph idx="1"/>
          </p:nvPr>
        </p:nvSpPr>
        <p:spPr/>
        <p:txBody>
          <a:bodyPr/>
          <a:lstStyle/>
          <a:p>
            <a:pPr marL="0" indent="0">
              <a:buNone/>
            </a:pPr>
            <a:r>
              <a:rPr lang="de-DE" smtClean="0"/>
              <a:t>File system validation can be described as:</a:t>
            </a:r>
          </a:p>
          <a:p>
            <a:pPr lvl="1"/>
            <a:endParaRPr lang="de-DE" smtClean="0"/>
          </a:p>
          <a:p>
            <a:pPr lvl="1"/>
            <a:r>
              <a:rPr lang="de-DE" smtClean="0"/>
              <a:t>Moving around …</a:t>
            </a:r>
          </a:p>
          <a:p>
            <a:pPr lvl="2"/>
            <a:r>
              <a:rPr lang="de-DE" smtClean="0"/>
              <a:t>Between the file system resources</a:t>
            </a:r>
          </a:p>
          <a:p>
            <a:pPr lvl="2"/>
            <a:r>
              <a:rPr lang="de-DE" smtClean="0"/>
              <a:t>within file contents</a:t>
            </a:r>
          </a:p>
          <a:p>
            <a:pPr lvl="1"/>
            <a:r>
              <a:rPr lang="de-DE" smtClean="0"/>
              <a:t>Comparing what is found to some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Tree>
    <p:extLst>
      <p:ext uri="{BB962C8B-B14F-4D97-AF65-F5344CB8AC3E}">
        <p14:creationId xmlns:p14="http://schemas.microsoft.com/office/powerpoint/2010/main" val="171396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CSV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
        <p:nvSpPr>
          <p:cNvPr id="8" name="Rounded Rectangle 7"/>
          <p:cNvSpPr/>
          <p:nvPr/>
        </p:nvSpPr>
        <p:spPr bwMode="auto">
          <a:xfrm>
            <a:off x="944611" y="2658178"/>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1549724" y="2952841"/>
            <a:ext cx="1908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3563888" y="2952841"/>
            <a:ext cx="266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155627" y="3507639"/>
            <a:ext cx="223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948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Tree>
    <p:extLst>
      <p:ext uri="{BB962C8B-B14F-4D97-AF65-F5344CB8AC3E}">
        <p14:creationId xmlns:p14="http://schemas.microsoft.com/office/powerpoint/2010/main" val="634193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r>
              <a:rPr lang="de-DE" smtClean="0"/>
              <a:t>XDM node trees supported for </a:t>
            </a:r>
          </a:p>
          <a:p>
            <a:pPr lvl="1"/>
            <a:r>
              <a:rPr lang="de-DE" smtClean="0"/>
              <a:t>XML</a:t>
            </a:r>
          </a:p>
          <a:p>
            <a:pPr lvl="1"/>
            <a:r>
              <a:rPr lang="de-DE" smtClean="0"/>
              <a:t>JSON		foxpath function: json-doc()</a:t>
            </a:r>
          </a:p>
          <a:p>
            <a:pPr lvl="1"/>
            <a:r>
              <a:rPr lang="de-DE" smtClean="0"/>
              <a:t>HTML		foxpath function: html-doc()</a:t>
            </a:r>
          </a:p>
          <a:p>
            <a:pPr lvl="1"/>
            <a:r>
              <a:rPr lang="de-DE" smtClean="0"/>
              <a:t>CSV		foxpath function: csvdoc()</a:t>
            </a:r>
          </a:p>
          <a:p>
            <a:r>
              <a:rPr lang="de-DE" smtClean="0"/>
              <a:t>File shape attributes inform the processor</a:t>
            </a:r>
          </a:p>
          <a:p>
            <a:pPr lvl="1"/>
            <a:r>
              <a:rPr lang="de-DE" smtClean="0"/>
              <a:t>mediatype="json|html|csv|xml-or-json„</a:t>
            </a:r>
          </a:p>
          <a:p>
            <a:pPr lvl="1"/>
            <a:r>
              <a:rPr lang="de-DE" smtClean="0"/>
              <a:t>csv.separator="|"</a:t>
            </a:r>
          </a:p>
          <a:p>
            <a:pPr lvl="1"/>
            <a:r>
              <a:rPr lang="de-DE" smtClean="0"/>
              <a:t>csv.withHeader= "yes"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Tree>
    <p:extLst>
      <p:ext uri="{BB962C8B-B14F-4D97-AF65-F5344CB8AC3E}">
        <p14:creationId xmlns:p14="http://schemas.microsoft.com/office/powerpoint/2010/main" val="1513058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4675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pic>
        <p:nvPicPr>
          <p:cNvPr id="7" name="Picture 6"/>
          <p:cNvPicPr>
            <a:picLocks noChangeAspect="1"/>
          </p:cNvPicPr>
          <p:nvPr/>
        </p:nvPicPr>
        <p:blipFill>
          <a:blip r:embed="rId3"/>
          <a:stretch>
            <a:fillRect/>
          </a:stretch>
        </p:blipFill>
        <p:spPr>
          <a:xfrm>
            <a:off x="419100" y="2383507"/>
            <a:ext cx="8305800" cy="3133725"/>
          </a:xfrm>
          <a:prstGeom prst="rect">
            <a:avLst/>
          </a:prstGeom>
        </p:spPr>
      </p:pic>
      <p:sp>
        <p:nvSpPr>
          <p:cNvPr id="8" name="Rounded Rectangle 7"/>
          <p:cNvSpPr/>
          <p:nvPr/>
        </p:nvSpPr>
        <p:spPr bwMode="auto">
          <a:xfrm>
            <a:off x="1274806" y="2672952"/>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27584" y="3356992"/>
            <a:ext cx="7632848" cy="18002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3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pic>
        <p:nvPicPr>
          <p:cNvPr id="7" name="Picture 6"/>
          <p:cNvPicPr>
            <a:picLocks noChangeAspect="1"/>
          </p:cNvPicPr>
          <p:nvPr/>
        </p:nvPicPr>
        <p:blipFill>
          <a:blip r:embed="rId2"/>
          <a:stretch>
            <a:fillRect/>
          </a:stretch>
        </p:blipFill>
        <p:spPr>
          <a:xfrm>
            <a:off x="361950" y="2073746"/>
            <a:ext cx="8420100" cy="4019550"/>
          </a:xfrm>
          <a:prstGeom prst="rect">
            <a:avLst/>
          </a:prstGeom>
        </p:spPr>
      </p:pic>
      <p:sp>
        <p:nvSpPr>
          <p:cNvPr id="8" name="Rounded Rectangle 7"/>
          <p:cNvSpPr/>
          <p:nvPr/>
        </p:nvSpPr>
        <p:spPr bwMode="auto">
          <a:xfrm>
            <a:off x="807094" y="2965053"/>
            <a:ext cx="7524000" cy="28083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579661" y="2380779"/>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85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HTML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
        <p:nvSpPr>
          <p:cNvPr id="7" name="Rounded Rectangle 6"/>
          <p:cNvSpPr/>
          <p:nvPr/>
        </p:nvSpPr>
        <p:spPr bwMode="auto">
          <a:xfrm>
            <a:off x="611624" y="2884835"/>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497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
        <p:nvSpPr>
          <p:cNvPr id="7" name="TextBox 6"/>
          <p:cNvSpPr txBox="1"/>
          <p:nvPr/>
        </p:nvSpPr>
        <p:spPr>
          <a:xfrm>
            <a:off x="1331640" y="4005064"/>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Tree>
    <p:extLst>
      <p:ext uri="{BB962C8B-B14F-4D97-AF65-F5344CB8AC3E}">
        <p14:creationId xmlns:p14="http://schemas.microsoft.com/office/powerpoint/2010/main" val="1882554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Tree>
    <p:extLst>
      <p:ext uri="{BB962C8B-B14F-4D97-AF65-F5344CB8AC3E}">
        <p14:creationId xmlns:p14="http://schemas.microsoft.com/office/powerpoint/2010/main" val="16235030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=&gt; file B exists</a:t>
            </a:r>
          </a:p>
          <a:p>
            <a:pPr lvl="1"/>
            <a:r>
              <a:rPr lang="de-DE" smtClean="0"/>
              <a:t>File A exists =&gt; file B contains </a:t>
            </a:r>
            <a:r>
              <a:rPr lang="de-DE" smtClean="0">
                <a:latin typeface="Courier New" panose="02070309020205020404" pitchFamily="49" charset="0"/>
                <a:cs typeface="Courier New" panose="02070309020205020404" pitchFamily="49" charset="0"/>
              </a:rPr>
              <a:t>&lt;Bar&gt;</a:t>
            </a:r>
            <a:endParaRPr lang="de-DE" smtClean="0">
              <a:latin typeface="Courier New" panose="02070309020205020404" pitchFamily="49" charset="0"/>
              <a:cs typeface="Courier New" panose="02070309020205020404" pitchFamily="49" charset="0"/>
            </a:endParaRP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a:t>
            </a:r>
            <a:r>
              <a:rPr lang="de-DE" smtClean="0"/>
              <a:t>=&gt; file B exists</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=&gt; </a:t>
            </a:r>
            <a:r>
              <a:rPr lang="de-DE" smtClean="0"/>
              <a:t>file B contains </a:t>
            </a:r>
            <a:r>
              <a:rPr lang="de-DE" smtClean="0">
                <a:latin typeface="Courier New" panose="02070309020205020404" pitchFamily="49" charset="0"/>
                <a:cs typeface="Courier New" panose="02070309020205020404" pitchFamily="49" charset="0"/>
              </a:rPr>
              <a:t>&lt;Bar&gt;</a:t>
            </a:r>
            <a:endParaRPr lang="de-DE" smtClean="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7" name="Rounded Rectangle 6"/>
          <p:cNvSpPr/>
          <p:nvPr/>
        </p:nvSpPr>
        <p:spPr bwMode="auto">
          <a:xfrm>
            <a:off x="1640916" y="3861048"/>
            <a:ext cx="6675500" cy="208823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873436" y="3407733"/>
            <a:ext cx="3570772" cy="216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ular Callout 17"/>
          <p:cNvSpPr/>
          <p:nvPr/>
        </p:nvSpPr>
        <p:spPr bwMode="auto">
          <a:xfrm>
            <a:off x="3707904" y="6173514"/>
            <a:ext cx="3168352" cy="360040"/>
          </a:xfrm>
          <a:prstGeom prst="wedgeRoundRectCallout">
            <a:avLst>
              <a:gd name="adj1" fmla="val -67964"/>
              <a:gd name="adj2" fmla="val -112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rgbClr val="0070C0"/>
                </a:solidFill>
                <a:effectLst/>
                <a:latin typeface="Arial" panose="020B0604020202020204" pitchFamily="34" charset="0"/>
              </a:rPr>
              <a:t>Folder content constraints</a:t>
            </a: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267744" y="2514162"/>
            <a:ext cx="460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6"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54322"/>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3701</Words>
  <Application>Microsoft Office PowerPoint</Application>
  <PresentationFormat>On-screen Show (4:3)</PresentationFormat>
  <Paragraphs>476</Paragraphs>
  <Slides>46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Bradley Hand ITC</vt:lpstr>
      <vt:lpstr>Courier New</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Target declarations    (foxpath expressions)</vt:lpstr>
      <vt:lpstr>Cross-boundary navigation</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Example resource values</vt:lpstr>
      <vt:lpstr>Validation chemistry</vt:lpstr>
      <vt:lpstr>Pouring waters of validity</vt:lpstr>
      <vt:lpstr>Folder resource values     using foxpath</vt:lpstr>
      <vt:lpstr>File resource values     using foxpath</vt:lpstr>
      <vt:lpstr>Exploring files with     shifting focus nodes</vt:lpstr>
      <vt:lpstr>User-defined constraints</vt:lpstr>
      <vt:lpstr>Greenfox – a summary</vt:lpstr>
      <vt:lpstr>PowerPoint Presentation</vt:lpstr>
      <vt:lpstr>...</vt:lpstr>
      <vt:lpstr>Validation, decomposed</vt:lpstr>
      <vt:lpstr>Target declarations    (foxpath expressions)</vt:lpstr>
      <vt:lpstr>A check is always      a check against a constraint !</vt:lpstr>
      <vt:lpstr>Validation, re-composed</vt:lpstr>
      <vt:lpstr>First impressions - summarized</vt:lpstr>
      <vt:lpstr>Validating CSV contents</vt:lpstr>
      <vt:lpstr>Extensibility</vt:lpstr>
      <vt:lpstr>Unification of mediatypes –              XDM node trees</vt:lpstr>
      <vt:lpstr>Validating JSON contents</vt:lpstr>
      <vt:lpstr>A file shape</vt:lpstr>
      <vt:lpstr>A file shape</vt:lpstr>
      <vt:lpstr>Validating HTML contents</vt:lpstr>
      <vt:lpstr>File system validation – WHY?</vt:lpstr>
      <vt:lpstr>Unification of navigation –              f o x p a t h</vt:lpstr>
      <vt:lpstr>ABCDEFGreenfox</vt:lpstr>
      <vt:lpstr>PowerPoint Presentation</vt:lpstr>
      <vt:lpstr>Example:    constraining folder content</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17752</cp:revision>
  <cp:lastPrinted>2018-02-04T22:36:04Z</cp:lastPrinted>
  <dcterms:created xsi:type="dcterms:W3CDTF">2010-07-11T14:21:59Z</dcterms:created>
  <dcterms:modified xsi:type="dcterms:W3CDTF">2020-02-11T17:16:24Z</dcterms:modified>
</cp:coreProperties>
</file>