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4"/>
  </p:notesMasterIdLst>
  <p:handoutMasterIdLst>
    <p:handoutMasterId r:id="rId35"/>
  </p:handoutMasterIdLst>
  <p:sldIdLst>
    <p:sldId id="925" r:id="rId2"/>
    <p:sldId id="1167" r:id="rId3"/>
    <p:sldId id="1153" r:id="rId4"/>
    <p:sldId id="1194" r:id="rId5"/>
    <p:sldId id="1155" r:id="rId6"/>
    <p:sldId id="1176" r:id="rId7"/>
    <p:sldId id="1178" r:id="rId8"/>
    <p:sldId id="1196" r:id="rId9"/>
    <p:sldId id="1199" r:id="rId10"/>
    <p:sldId id="1214" r:id="rId11"/>
    <p:sldId id="1213" r:id="rId12"/>
    <p:sldId id="1201" r:id="rId13"/>
    <p:sldId id="1156" r:id="rId14"/>
    <p:sldId id="1193" r:id="rId15"/>
    <p:sldId id="1157" r:id="rId16"/>
    <p:sldId id="1158" r:id="rId17"/>
    <p:sldId id="1208" r:id="rId18"/>
    <p:sldId id="1181" r:id="rId19"/>
    <p:sldId id="1190" r:id="rId20"/>
    <p:sldId id="1215" r:id="rId21"/>
    <p:sldId id="1188" r:id="rId22"/>
    <p:sldId id="1179" r:id="rId23"/>
    <p:sldId id="1182" r:id="rId24"/>
    <p:sldId id="1183" r:id="rId25"/>
    <p:sldId id="1184" r:id="rId26"/>
    <p:sldId id="1165" r:id="rId27"/>
    <p:sldId id="1180" r:id="rId28"/>
    <p:sldId id="1212" r:id="rId29"/>
    <p:sldId id="1210" r:id="rId30"/>
    <p:sldId id="1211" r:id="rId31"/>
    <p:sldId id="1177" r:id="rId32"/>
    <p:sldId id="1205" r:id="rId33"/>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Yo</a:t>
            </a:r>
            <a:r>
              <a:rPr lang="de-DE" baseline="0" smtClean="0"/>
              <a:t>u may be tempted to think that shape nesting is only for describing the hierarchy of folders and files. But it can be used for describing other relationships, too: subsetting, and conditional occurrence. Subsetting: the nested file shape is only evaluated for each docbook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95906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nested file shape in turn contains a nested folder shape. The nested folder</a:t>
            </a:r>
            <a:r>
              <a:rPr lang="de-DE" baseline="0" smtClean="0"/>
              <a:t> shape describes a mandatory image folder. It is evaluated for each docbook with images – and only for them.</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2645424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must be applied to the value of an XPath expression? The expression value is not a predefined resource property. We 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be created by an XPath or foxpath expression. </a:t>
            </a:r>
            <a:r>
              <a:rPr lang="de-DE" baseline="0" smtClean="0"/>
              <a:t>Let us look at a few expressions creating resource values.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parameter names and types. </a:t>
            </a:r>
          </a:p>
          <a:p>
            <a:r>
              <a:rPr lang="de-DE" baseline="0" smtClean="0"/>
              <a:t>The definition includes a validator, which is an XPath or foxpath expression performing the validation of a resource or resource value against the constraint. The expression references the parameter values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folder and file</a:t>
            </a:r>
            <a:r>
              <a:rPr lang="de-DE" baseline="0" smtClean="0"/>
              <a:t> shapes which we saw so far described the </a:t>
            </a:r>
            <a:r>
              <a:rPr lang="de-DE" i="1" baseline="0" smtClean="0"/>
              <a:t>contents</a:t>
            </a:r>
            <a:r>
              <a:rPr lang="de-DE" baseline="0" smtClean="0"/>
              <a:t> of the target resources, and checking did not require knowledge about the surrounding world. This is not necessarily so - constraints may relate to information outside of the resource under investigation.  In this example, the resource value is given by the fooValue elements found in the document. They are checked against a codelist defined in a file found by a navigation across the file system. The constraint is expressed by a foxpath.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17034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declaration in the first row selects</a:t>
            </a:r>
            <a:r>
              <a:rPr lang="de-DE" baseline="0" smtClean="0"/>
              <a:t> a child resource. In the second row, descendant resources are selected. In the third row, navigation into a sibling folder is followed by downward navigation. In the last two rows conditions are added, referring to the containing folder name and even file contents.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412618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11" name="Picture 10"/>
          <p:cNvPicPr>
            <a:picLocks noChangeAspect="1"/>
          </p:cNvPicPr>
          <p:nvPr/>
        </p:nvPicPr>
        <p:blipFill>
          <a:blip r:embed="rId3"/>
          <a:stretch>
            <a:fillRect/>
          </a:stretch>
        </p:blipFill>
        <p:spPr>
          <a:xfrm>
            <a:off x="14230" y="1524642"/>
            <a:ext cx="9144000" cy="5320632"/>
          </a:xfrm>
          <a:prstGeom prst="rect">
            <a:avLst/>
          </a:prstGeom>
        </p:spPr>
      </p:pic>
      <p:sp>
        <p:nvSpPr>
          <p:cNvPr id="3" name="Rectangle 2"/>
          <p:cNvSpPr/>
          <p:nvPr/>
        </p:nvSpPr>
        <p:spPr bwMode="auto">
          <a:xfrm>
            <a:off x="28460" y="4077071"/>
            <a:ext cx="9129770" cy="27682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15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11" name="Picture 10"/>
          <p:cNvPicPr>
            <a:picLocks noChangeAspect="1"/>
          </p:cNvPicPr>
          <p:nvPr/>
        </p:nvPicPr>
        <p:blipFill>
          <a:blip r:embed="rId3"/>
          <a:stretch>
            <a:fillRect/>
          </a:stretch>
        </p:blipFill>
        <p:spPr>
          <a:xfrm>
            <a:off x="0" y="1524643"/>
            <a:ext cx="9144000" cy="5320632"/>
          </a:xfrm>
          <a:prstGeom prst="rect">
            <a:avLst/>
          </a:prstGeom>
        </p:spPr>
      </p:pic>
    </p:spTree>
    <p:extLst>
      <p:ext uri="{BB962C8B-B14F-4D97-AF65-F5344CB8AC3E}">
        <p14:creationId xmlns:p14="http://schemas.microsoft.com/office/powerpoint/2010/main" val="1329057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 componets</a:t>
            </a:r>
            <a:br>
              <a:rPr lang="de-DE" smtClean="0"/>
            </a:br>
            <a:r>
              <a:rPr lang="de-DE"/>
              <a:t> </a:t>
            </a:r>
            <a:r>
              <a:rPr lang="de-DE" smtClean="0"/>
              <a:t>  usable in value shapes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57200" y="1556792"/>
            <a:ext cx="8180445" cy="4708981"/>
          </a:xfrm>
          <a:prstGeom prst="rect">
            <a:avLst/>
          </a:prstGeom>
          <a:noFill/>
        </p:spPr>
        <p:txBody>
          <a:bodyPr wrap="none" rtlCol="0">
            <a:spAutoFit/>
          </a:bodyPr>
          <a:lstStyle/>
          <a:p>
            <a:r>
              <a:rPr lang="de-DE" sz="2000" smtClean="0">
                <a:solidFill>
                  <a:srgbClr val="0070C0"/>
                </a:solidFill>
              </a:rPr>
              <a:t>No parameters</a:t>
            </a:r>
          </a:p>
          <a:p>
            <a:r>
              <a:rPr lang="de-DE" sz="2000" smtClean="0"/>
              <a:t>  empty exists itemsUnitue</a:t>
            </a:r>
          </a:p>
          <a:p>
            <a:endParaRPr lang="de-DE" sz="2000" smtClean="0"/>
          </a:p>
          <a:p>
            <a:r>
              <a:rPr lang="de-DE" sz="2000" smtClean="0">
                <a:solidFill>
                  <a:srgbClr val="0070C0"/>
                </a:solidFill>
              </a:rPr>
              <a:t>Literal parameters</a:t>
            </a:r>
          </a:p>
          <a:p>
            <a:r>
              <a:rPr lang="de-DE" sz="2000" smtClean="0"/>
              <a:t>  count minCount maxCount</a:t>
            </a:r>
          </a:p>
          <a:p>
            <a:r>
              <a:rPr lang="de-DE" sz="2000" smtClean="0"/>
              <a:t>  datatype</a:t>
            </a:r>
            <a:endParaRPr lang="de-DE" sz="2000"/>
          </a:p>
          <a:p>
            <a:r>
              <a:rPr lang="de-DE" sz="2000" smtClean="0"/>
              <a:t>  eq ne gt ge lt le</a:t>
            </a:r>
          </a:p>
          <a:p>
            <a:r>
              <a:rPr lang="de-DE" sz="2000" smtClean="0"/>
              <a:t>  matches notMatches</a:t>
            </a:r>
          </a:p>
          <a:p>
            <a:r>
              <a:rPr lang="de-DE" sz="2000" smtClean="0"/>
              <a:t>  like notLike</a:t>
            </a:r>
          </a:p>
          <a:p>
            <a:endParaRPr lang="de-DE" sz="2000"/>
          </a:p>
          <a:p>
            <a:r>
              <a:rPr lang="de-DE" sz="2000" smtClean="0">
                <a:solidFill>
                  <a:srgbClr val="0070C0"/>
                </a:solidFill>
              </a:rPr>
              <a:t>Expression valued parameters</a:t>
            </a:r>
          </a:p>
          <a:p>
            <a:r>
              <a:rPr lang="de-DE" sz="2000" smtClean="0"/>
              <a:t>  eqFoxpath neFoxpath ltFoxpath leFoxpath gtFoxpath geFoxpath</a:t>
            </a:r>
          </a:p>
          <a:p>
            <a:r>
              <a:rPr lang="de-DE" sz="2000" smtClean="0"/>
              <a:t>  eqXPath </a:t>
            </a:r>
            <a:r>
              <a:rPr lang="de-DE" sz="2000"/>
              <a:t>neXPath ltXPath leXPath gtXPath geXPath</a:t>
            </a:r>
          </a:p>
          <a:p>
            <a:r>
              <a:rPr lang="de-DE" sz="2000" smtClean="0"/>
              <a:t>  inFoxpath containsFoxpath</a:t>
            </a:r>
          </a:p>
          <a:p>
            <a:r>
              <a:rPr lang="de-DE" sz="2000" smtClean="0"/>
              <a:t>  inXPath containsXPath</a:t>
            </a:r>
            <a:endParaRPr lang="de-DE" sz="2000"/>
          </a:p>
        </p:txBody>
      </p:sp>
    </p:spTree>
    <p:extLst>
      <p:ext uri="{BB962C8B-B14F-4D97-AF65-F5344CB8AC3E}">
        <p14:creationId xmlns:p14="http://schemas.microsoft.com/office/powerpoint/2010/main" val="2675809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7601976"/>
              </p:ext>
            </p:extLst>
          </p:nvPr>
        </p:nvGraphicFramePr>
        <p:xfrm>
          <a:off x="38209" y="2060416"/>
          <a:ext cx="9070295" cy="367284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under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..\config\\*.json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Implementation</a:t>
            </a:r>
            <a:endParaRPr lang="de-DE">
              <a:solidFill>
                <a:srgbClr val="006600"/>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pic>
        <p:nvPicPr>
          <p:cNvPr id="9" name="Picture 8"/>
          <p:cNvPicPr>
            <a:picLocks noChangeAspect="1"/>
          </p:cNvPicPr>
          <p:nvPr/>
        </p:nvPicPr>
        <p:blipFill>
          <a:blip r:embed="rId3"/>
          <a:stretch>
            <a:fillRect/>
          </a:stretch>
        </p:blipFill>
        <p:spPr>
          <a:xfrm>
            <a:off x="126429" y="1628800"/>
            <a:ext cx="8982075" cy="3590925"/>
          </a:xfrm>
          <a:prstGeom prst="rect">
            <a:avLst/>
          </a:prstGeom>
          <a:ln>
            <a:solidFill>
              <a:srgbClr val="006600"/>
            </a:solidFill>
          </a:ln>
        </p:spPr>
      </p:pic>
      <p:sp>
        <p:nvSpPr>
          <p:cNvPr id="10" name="Rounded Rectangle 9"/>
          <p:cNvSpPr/>
          <p:nvPr/>
        </p:nvSpPr>
        <p:spPr bwMode="auto">
          <a:xfrm>
            <a:off x="1331784" y="4170346"/>
            <a:ext cx="122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126429" y="1628800"/>
            <a:ext cx="8352507" cy="186695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331640" y="3861048"/>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Target declarations</a:t>
            </a:r>
            <a:br>
              <a:rPr lang="de-DE" smtClean="0"/>
            </a:br>
            <a:r>
              <a:rPr lang="de-DE"/>
              <a:t> </a:t>
            </a:r>
            <a:r>
              <a:rPr lang="de-DE" smtClean="0"/>
              <a:t>  (</a:t>
            </a:r>
            <a:r>
              <a:rPr lang="de-DE" i="1" smtClean="0"/>
              <a:t>foxpath expressions)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graphicFrame>
        <p:nvGraphicFramePr>
          <p:cNvPr id="8" name="Table 7"/>
          <p:cNvGraphicFramePr>
            <a:graphicFrameLocks noGrp="1"/>
          </p:cNvGraphicFramePr>
          <p:nvPr>
            <p:extLst>
              <p:ext uri="{D42A27DB-BD31-4B8C-83A1-F6EECF244321}">
                <p14:modId xmlns:p14="http://schemas.microsoft.com/office/powerpoint/2010/main" val="3727182175"/>
              </p:ext>
            </p:extLst>
          </p:nvPr>
        </p:nvGraphicFramePr>
        <p:xfrm>
          <a:off x="35496" y="2052424"/>
          <a:ext cx="9073008" cy="3307080"/>
        </p:xfrm>
        <a:graphic>
          <a:graphicData uri="http://schemas.openxmlformats.org/drawingml/2006/table">
            <a:tbl>
              <a:tblPr firstRow="1" bandRow="1">
                <a:tableStyleId>{5C22544A-7EE6-4342-B048-85BDC9FD1C3A}</a:tableStyleId>
              </a:tblPr>
              <a:tblGrid>
                <a:gridCol w="4608512"/>
                <a:gridCol w="4464496"/>
              </a:tblGrid>
              <a:tr h="370840">
                <a:tc>
                  <a:txBody>
                    <a:bodyPr/>
                    <a:lstStyle/>
                    <a:p>
                      <a:r>
                        <a:rPr lang="de-DE" smtClean="0"/>
                        <a:t>Target declaration</a:t>
                      </a:r>
                      <a:endParaRPr lang="de-DE"/>
                    </a:p>
                  </a:txBody>
                  <a:tcPr>
                    <a:solidFill>
                      <a:srgbClr val="006600"/>
                    </a:solidFill>
                  </a:tcPr>
                </a:tc>
                <a:tc>
                  <a:txBody>
                    <a:bodyPr/>
                    <a:lstStyle/>
                    <a:p>
                      <a:r>
                        <a:rPr lang="de-DE" smtClean="0"/>
                        <a:t>Selection</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The catalog.xml file</a:t>
                      </a:r>
                      <a:r>
                        <a:rPr lang="de-DE" baseline="0" smtClean="0"/>
                        <a:t> </a:t>
                      </a:r>
                      <a:r>
                        <a:rPr lang="de-DE" i="1" baseline="0" smtClean="0"/>
                        <a:t>in</a:t>
                      </a:r>
                      <a:r>
                        <a:rPr lang="de-DE" baseline="0"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catalog.xml files </a:t>
                      </a:r>
                      <a:r>
                        <a:rPr lang="de-DE" i="1" smtClean="0"/>
                        <a:t>under</a:t>
                      </a:r>
                      <a:r>
                        <a:rPr lang="de-DE" smtClean="0"/>
                        <a:t>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endParaRPr lang="de-DE">
                        <a:latin typeface="Courier New" panose="02070309020205020404" pitchFamily="49" charset="0"/>
                        <a:cs typeface="Courier New" panose="02070309020205020404" pitchFamily="49" charset="0"/>
                      </a:endParaRPr>
                    </a:p>
                  </a:txBody>
                  <a:tcPr/>
                </a:tc>
                <a:tc>
                  <a:txBody>
                    <a:bodyPr/>
                    <a:lstStyle/>
                    <a:p>
                      <a:r>
                        <a:rPr lang="de-DE" smtClean="0"/>
                        <a:t>All catalog.xml files in or</a:t>
                      </a:r>
                      <a:r>
                        <a:rPr lang="de-DE" baseline="0" smtClean="0"/>
                        <a:t> under the </a:t>
                      </a:r>
                      <a:r>
                        <a:rPr lang="de-DE" baseline="0" smtClean="0">
                          <a:latin typeface="Courier New" panose="02070309020205020404" pitchFamily="49" charset="0"/>
                          <a:cs typeface="Courier New" panose="02070309020205020404" pitchFamily="49" charset="0"/>
                        </a:rPr>
                        <a:t>projects</a:t>
                      </a:r>
                      <a:r>
                        <a:rPr lang="de-DE" baseline="0" smtClean="0"/>
                        <a:t> sibling of the current folder</a:t>
                      </a:r>
                      <a:endParaRPr lang="de-DE"/>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..\projects\\catalog.xml</a:t>
                      </a:r>
                    </a:p>
                    <a:p>
                      <a:r>
                        <a:rPr lang="de-DE" smtClean="0">
                          <a:latin typeface="Courier New" panose="02070309020205020404" pitchFamily="49" charset="0"/>
                          <a:cs typeface="Courier New" panose="02070309020205020404" pitchFamily="49" charset="0"/>
                        </a:rPr>
                        <a:t>    [parent~::xsd]</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 filtering</a:t>
                      </a:r>
                      <a:r>
                        <a:rPr lang="de-DE" baseline="0" smtClean="0"/>
                        <a:t> by name of containing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..\projects\\catalog.xml</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mtClean="0">
                          <a:latin typeface="Courier New" panose="02070309020205020404" pitchFamily="49" charset="0"/>
                          <a:cs typeface="Courier New" panose="02070309020205020404" pitchFamily="49" charset="0"/>
                        </a:rPr>
                        <a:t>    [parent~::xsd]</a:t>
                      </a:r>
                    </a:p>
                    <a:p>
                      <a:r>
                        <a:rPr lang="de-DE" smtClean="0">
                          <a:latin typeface="Courier New" panose="02070309020205020404" pitchFamily="49" charset="0"/>
                          <a:cs typeface="Courier New" panose="02070309020205020404" pitchFamily="49" charset="0"/>
                        </a:rPr>
                        <a:t>    [//@rewritePrefix]</a:t>
                      </a:r>
                      <a:endParaRPr lang="de-DE">
                        <a:latin typeface="Courier New" panose="02070309020205020404" pitchFamily="49" charset="0"/>
                        <a:cs typeface="Courier New" panose="02070309020205020404" pitchFamily="49" charset="0"/>
                      </a:endParaRPr>
                    </a:p>
                  </a:txBody>
                  <a:tcPr/>
                </a:tc>
                <a:tc>
                  <a:txBody>
                    <a:bodyPr/>
                    <a:lstStyle/>
                    <a:p>
                      <a:r>
                        <a:rPr lang="de-DE" smtClean="0"/>
                        <a:t>As before, but</a:t>
                      </a:r>
                      <a:r>
                        <a:rPr lang="de-DE" baseline="0" smtClean="0"/>
                        <a:t> filtering also by file content</a:t>
                      </a:r>
                      <a:endParaRPr lang="de-DE"/>
                    </a:p>
                  </a:txBody>
                  <a:tcPr/>
                </a:tc>
              </a:tr>
            </a:tbl>
          </a:graphicData>
        </a:graphic>
      </p:graphicFrame>
    </p:spTree>
    <p:extLst>
      <p:ext uri="{BB962C8B-B14F-4D97-AF65-F5344CB8AC3E}">
        <p14:creationId xmlns:p14="http://schemas.microsoft.com/office/powerpoint/2010/main" val="210222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3021</Words>
  <Application>Microsoft Office PowerPoint</Application>
  <PresentationFormat>On-screen Show (4:3)</PresentationFormat>
  <Paragraphs>339</Paragraphs>
  <Slides>32</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Nesting shapes</vt:lpstr>
      <vt:lpstr>Nesting shapes</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Constraint componets    usable in value shapes</vt:lpstr>
      <vt:lpstr>Example resource values</vt:lpstr>
      <vt:lpstr>Example:     folder resource values</vt:lpstr>
      <vt:lpstr>Example:     external resource value</vt:lpstr>
      <vt:lpstr>Exploring files with     shifting focus nodes</vt:lpstr>
      <vt:lpstr>User-defined constraints</vt:lpstr>
      <vt:lpstr>Validation chemistry</vt:lpstr>
      <vt:lpstr>Pouring waters of validity</vt:lpstr>
      <vt:lpstr>Implementation</vt:lpstr>
      <vt:lpstr>Greenfox – a summary</vt:lpstr>
      <vt:lpstr>+</vt:lpstr>
      <vt:lpstr>Cross-boundary navigation</vt:lpstr>
      <vt:lpstr>Target declarations    (foxpath expressions)</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17911</cp:revision>
  <cp:lastPrinted>2020-02-11T20:09:32Z</cp:lastPrinted>
  <dcterms:created xsi:type="dcterms:W3CDTF">2010-07-11T14:21:59Z</dcterms:created>
  <dcterms:modified xsi:type="dcterms:W3CDTF">2020-02-13T19:02:49Z</dcterms:modified>
</cp:coreProperties>
</file>