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1"/>
  </p:sldMasterIdLst>
  <p:notesMasterIdLst>
    <p:notesMasterId r:id="rId49"/>
  </p:notesMasterIdLst>
  <p:handoutMasterIdLst>
    <p:handoutMasterId r:id="rId50"/>
  </p:handoutMasterIdLst>
  <p:sldIdLst>
    <p:sldId id="925" r:id="rId2"/>
    <p:sldId id="1167" r:id="rId3"/>
    <p:sldId id="1153" r:id="rId4"/>
    <p:sldId id="1194" r:id="rId5"/>
    <p:sldId id="1155" r:id="rId6"/>
    <p:sldId id="1176" r:id="rId7"/>
    <p:sldId id="1178" r:id="rId8"/>
    <p:sldId id="1196" r:id="rId9"/>
    <p:sldId id="1199" r:id="rId10"/>
    <p:sldId id="1205" r:id="rId11"/>
    <p:sldId id="1177" r:id="rId12"/>
    <p:sldId id="1201" r:id="rId13"/>
    <p:sldId id="1156" r:id="rId14"/>
    <p:sldId id="1193" r:id="rId15"/>
    <p:sldId id="1157" r:id="rId16"/>
    <p:sldId id="1158" r:id="rId17"/>
    <p:sldId id="1208" r:id="rId18"/>
    <p:sldId id="1181" r:id="rId19"/>
    <p:sldId id="1190" r:id="rId20"/>
    <p:sldId id="1209" r:id="rId21"/>
    <p:sldId id="1188" r:id="rId22"/>
    <p:sldId id="1165" r:id="rId23"/>
    <p:sldId id="1180" r:id="rId24"/>
    <p:sldId id="1179" r:id="rId25"/>
    <p:sldId id="1182" r:id="rId26"/>
    <p:sldId id="1183" r:id="rId27"/>
    <p:sldId id="1184" r:id="rId28"/>
    <p:sldId id="1210" r:id="rId29"/>
    <p:sldId id="1211" r:id="rId30"/>
    <p:sldId id="1080" r:id="rId31"/>
    <p:sldId id="1202" r:id="rId32"/>
    <p:sldId id="1206" r:id="rId33"/>
    <p:sldId id="1166" r:id="rId34"/>
    <p:sldId id="1203" r:id="rId35"/>
    <p:sldId id="1204" r:id="rId36"/>
    <p:sldId id="1186" r:id="rId37"/>
    <p:sldId id="1164" r:id="rId38"/>
    <p:sldId id="1161" r:id="rId39"/>
    <p:sldId id="1185" r:id="rId40"/>
    <p:sldId id="1197" r:id="rId41"/>
    <p:sldId id="1198" r:id="rId42"/>
    <p:sldId id="1187" r:id="rId43"/>
    <p:sldId id="1154" r:id="rId44"/>
    <p:sldId id="1162" r:id="rId45"/>
    <p:sldId id="1163" r:id="rId46"/>
    <p:sldId id="1160" r:id="rId47"/>
    <p:sldId id="1172" r:id="rId48"/>
  </p:sldIdLst>
  <p:sldSz cx="9144000" cy="6858000" type="screen4x3"/>
  <p:notesSz cx="6858000" cy="9874250"/>
  <p:defaultTextStyle>
    <a:defPPr>
      <a:defRPr lang="de-DE"/>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795">
          <p15:clr>
            <a:srgbClr val="A4A3A4"/>
          </p15:clr>
        </p15:guide>
        <p15:guide id="2" pos="5738">
          <p15:clr>
            <a:srgbClr val="A4A3A4"/>
          </p15:clr>
        </p15:guide>
      </p15:sldGuideLst>
    </p:ext>
    <p:ext uri="{2D200454-40CA-4A62-9FC3-DE9A4176ACB9}">
      <p15:notesGuideLst xmlns:p15="http://schemas.microsoft.com/office/powerpoint/2012/main">
        <p15:guide id="1" orient="horz" pos="3065" userDrawn="1">
          <p15:clr>
            <a:srgbClr val="A4A3A4"/>
          </p15:clr>
        </p15:guide>
        <p15:guide id="2" pos="225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CC6600"/>
    <a:srgbClr val="0000FF"/>
    <a:srgbClr val="008000"/>
    <a:srgbClr val="0066CC"/>
    <a:srgbClr val="3366CC"/>
    <a:srgbClr val="054695"/>
    <a:srgbClr val="006699"/>
    <a:srgbClr val="FF33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87" autoAdjust="0"/>
    <p:restoredTop sz="81567" autoAdjust="0"/>
  </p:normalViewPr>
  <p:slideViewPr>
    <p:cSldViewPr>
      <p:cViewPr varScale="1">
        <p:scale>
          <a:sx n="72" d="100"/>
          <a:sy n="72" d="100"/>
        </p:scale>
        <p:origin x="1565" y="67"/>
      </p:cViewPr>
      <p:guideLst>
        <p:guide orient="horz" pos="2795"/>
        <p:guide pos="5738"/>
      </p:guideLst>
    </p:cSldViewPr>
  </p:slideViewPr>
  <p:outlineViewPr>
    <p:cViewPr>
      <p:scale>
        <a:sx n="33" d="100"/>
        <a:sy n="33" d="100"/>
      </p:scale>
      <p:origin x="0" y="-8244"/>
    </p:cViewPr>
  </p:outlineViewPr>
  <p:notesTextViewPr>
    <p:cViewPr>
      <p:scale>
        <a:sx n="100" d="100"/>
        <a:sy n="100" d="100"/>
      </p:scale>
      <p:origin x="0" y="0"/>
    </p:cViewPr>
  </p:notesTextViewPr>
  <p:sorterViewPr>
    <p:cViewPr varScale="1">
      <p:scale>
        <a:sx n="1" d="1"/>
        <a:sy n="1" d="1"/>
      </p:scale>
      <p:origin x="0" y="-12732"/>
    </p:cViewPr>
  </p:sorterViewPr>
  <p:notesViewPr>
    <p:cSldViewPr>
      <p:cViewPr varScale="1">
        <p:scale>
          <a:sx n="65" d="100"/>
          <a:sy n="65" d="100"/>
        </p:scale>
        <p:origin x="3354" y="78"/>
      </p:cViewPr>
      <p:guideLst>
        <p:guide orient="horz" pos="3065"/>
        <p:guide pos="225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082" name="Rectangle 2"/>
          <p:cNvSpPr>
            <a:spLocks noGrp="1" noChangeArrowheads="1"/>
          </p:cNvSpPr>
          <p:nvPr>
            <p:ph type="hdr" sz="quarter"/>
          </p:nvPr>
        </p:nvSpPr>
        <p:spPr bwMode="auto">
          <a:xfrm>
            <a:off x="0"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ltLang="de-DE"/>
          </a:p>
        </p:txBody>
      </p:sp>
      <p:sp>
        <p:nvSpPr>
          <p:cNvPr id="430083" name="Rectangle 3"/>
          <p:cNvSpPr>
            <a:spLocks noGrp="1" noChangeArrowheads="1"/>
          </p:cNvSpPr>
          <p:nvPr>
            <p:ph type="dt" sz="quarter" idx="1"/>
          </p:nvPr>
        </p:nvSpPr>
        <p:spPr bwMode="auto">
          <a:xfrm>
            <a:off x="3884613"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de-DE"/>
          </a:p>
        </p:txBody>
      </p:sp>
      <p:sp>
        <p:nvSpPr>
          <p:cNvPr id="430084" name="Rectangle 4"/>
          <p:cNvSpPr>
            <a:spLocks noGrp="1" noChangeArrowheads="1"/>
          </p:cNvSpPr>
          <p:nvPr>
            <p:ph type="ftr" sz="quarter" idx="2"/>
          </p:nvPr>
        </p:nvSpPr>
        <p:spPr bwMode="auto">
          <a:xfrm>
            <a:off x="0"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ltLang="de-DE"/>
          </a:p>
        </p:txBody>
      </p:sp>
      <p:sp>
        <p:nvSpPr>
          <p:cNvPr id="430085" name="Rectangle 5"/>
          <p:cNvSpPr>
            <a:spLocks noGrp="1" noChangeArrowheads="1"/>
          </p:cNvSpPr>
          <p:nvPr>
            <p:ph type="sldNum" sz="quarter" idx="3"/>
          </p:nvPr>
        </p:nvSpPr>
        <p:spPr bwMode="auto">
          <a:xfrm>
            <a:off x="3884613"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24C28B9B-BEA5-4608-B95A-552E95E15CEC}" type="slidenum">
              <a:rPr lang="en-US" altLang="de-DE"/>
              <a:pPr>
                <a:defRPr/>
              </a:pPr>
              <a:t>‹#›</a:t>
            </a:fld>
            <a:endParaRPr lang="en-US" altLang="de-DE" dirty="0"/>
          </a:p>
        </p:txBody>
      </p:sp>
    </p:spTree>
    <p:extLst>
      <p:ext uri="{BB962C8B-B14F-4D97-AF65-F5344CB8AC3E}">
        <p14:creationId xmlns:p14="http://schemas.microsoft.com/office/powerpoint/2010/main" val="15833344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bwMode="auto">
          <a:xfrm>
            <a:off x="0"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de-DE" altLang="de-DE"/>
          </a:p>
        </p:txBody>
      </p:sp>
      <p:sp>
        <p:nvSpPr>
          <p:cNvPr id="223235" name="Rectangle 3"/>
          <p:cNvSpPr>
            <a:spLocks noGrp="1" noChangeArrowheads="1"/>
          </p:cNvSpPr>
          <p:nvPr>
            <p:ph type="dt" idx="1"/>
          </p:nvPr>
        </p:nvSpPr>
        <p:spPr bwMode="auto">
          <a:xfrm>
            <a:off x="3884613"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de-DE" altLang="de-DE"/>
          </a:p>
        </p:txBody>
      </p:sp>
      <p:sp>
        <p:nvSpPr>
          <p:cNvPr id="3076" name="Rectangle 4"/>
          <p:cNvSpPr>
            <a:spLocks noGrp="1" noRot="1" noChangeAspect="1" noChangeArrowheads="1" noTextEdit="1"/>
          </p:cNvSpPr>
          <p:nvPr>
            <p:ph type="sldImg" idx="2"/>
          </p:nvPr>
        </p:nvSpPr>
        <p:spPr bwMode="auto">
          <a:xfrm>
            <a:off x="963613" y="741363"/>
            <a:ext cx="4937125" cy="37020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3237" name="Rectangle 5"/>
          <p:cNvSpPr>
            <a:spLocks noGrp="1" noChangeArrowheads="1"/>
          </p:cNvSpPr>
          <p:nvPr>
            <p:ph type="body" sz="quarter" idx="3"/>
          </p:nvPr>
        </p:nvSpPr>
        <p:spPr bwMode="auto">
          <a:xfrm>
            <a:off x="685800" y="4691065"/>
            <a:ext cx="5486400" cy="444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noProof="0" smtClean="0"/>
              <a:t>Образец текста</a:t>
            </a:r>
          </a:p>
          <a:p>
            <a:pPr lvl="1"/>
            <a:r>
              <a:rPr lang="de-DE" altLang="de-DE" noProof="0" smtClean="0"/>
              <a:t>Второй уровень</a:t>
            </a:r>
          </a:p>
          <a:p>
            <a:pPr lvl="2"/>
            <a:r>
              <a:rPr lang="de-DE" altLang="de-DE" noProof="0" smtClean="0"/>
              <a:t>Третий уровень</a:t>
            </a:r>
          </a:p>
          <a:p>
            <a:pPr lvl="3"/>
            <a:r>
              <a:rPr lang="de-DE" altLang="de-DE" noProof="0" smtClean="0"/>
              <a:t>Четвертый уровень</a:t>
            </a:r>
          </a:p>
          <a:p>
            <a:pPr lvl="4"/>
            <a:r>
              <a:rPr lang="de-DE" altLang="de-DE" noProof="0" smtClean="0"/>
              <a:t>Пятый уровень</a:t>
            </a:r>
          </a:p>
        </p:txBody>
      </p:sp>
      <p:sp>
        <p:nvSpPr>
          <p:cNvPr id="223238" name="Rectangle 6"/>
          <p:cNvSpPr>
            <a:spLocks noGrp="1" noChangeArrowheads="1"/>
          </p:cNvSpPr>
          <p:nvPr>
            <p:ph type="ftr" sz="quarter" idx="4"/>
          </p:nvPr>
        </p:nvSpPr>
        <p:spPr bwMode="auto">
          <a:xfrm>
            <a:off x="0"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de-DE" altLang="de-DE"/>
          </a:p>
        </p:txBody>
      </p:sp>
      <p:sp>
        <p:nvSpPr>
          <p:cNvPr id="223239" name="Rectangle 7"/>
          <p:cNvSpPr>
            <a:spLocks noGrp="1" noChangeArrowheads="1"/>
          </p:cNvSpPr>
          <p:nvPr>
            <p:ph type="sldNum" sz="quarter" idx="5"/>
          </p:nvPr>
        </p:nvSpPr>
        <p:spPr bwMode="auto">
          <a:xfrm>
            <a:off x="3884613"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C808F741-F631-4E00-8D1F-D4687A839150}" type="slidenum">
              <a:rPr lang="de-DE" altLang="de-DE"/>
              <a:pPr>
                <a:defRPr/>
              </a:pPr>
              <a:t>‹#›</a:t>
            </a:fld>
            <a:endParaRPr lang="de-DE" altLang="de-DE"/>
          </a:p>
        </p:txBody>
      </p:sp>
    </p:spTree>
    <p:extLst>
      <p:ext uri="{BB962C8B-B14F-4D97-AF65-F5344CB8AC3E}">
        <p14:creationId xmlns:p14="http://schemas.microsoft.com/office/powerpoint/2010/main" val="15699877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5C4A8C4-43B9-4EB2-BE68-DD99B9327F2C}" type="slidenum">
              <a:rPr lang="de-DE" altLang="de-DE" b="0" smtClean="0"/>
              <a:pPr/>
              <a:t>1</a:t>
            </a:fld>
            <a:endParaRPr lang="de-DE" altLang="de-DE" b="0"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This is an introduction to greenfox, a schema language for validating file systems.</a:t>
            </a:r>
            <a:endParaRPr lang="de-DE" sz="1200" kern="1200" dirty="0" smtClean="0">
              <a:solidFill>
                <a:schemeClr val="tx1"/>
              </a:solidFill>
              <a:effectLst/>
              <a:latin typeface="Arial" panose="020B0604020202020204" pitchFamily="34" charset="0"/>
              <a:ea typeface="+mn-ea"/>
              <a:cs typeface="+mn-cs"/>
            </a:endParaRPr>
          </a:p>
        </p:txBody>
      </p:sp>
    </p:spTree>
    <p:extLst>
      <p:ext uri="{BB962C8B-B14F-4D97-AF65-F5344CB8AC3E}">
        <p14:creationId xmlns:p14="http://schemas.microsoft.com/office/powerpoint/2010/main" val="3904802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target declaration in the first row selects</a:t>
            </a:r>
            <a:r>
              <a:rPr lang="de-DE" baseline="0" smtClean="0"/>
              <a:t> a child resource. In the second row, descendant resources are selected. In the third row, navigation into a sibling folder is followed by downward navigation. The last row illustrates that the selection of file system resources may involve predicates with XPath expressions.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10</a:t>
            </a:fld>
            <a:endParaRPr lang="de-DE" altLang="de-DE"/>
          </a:p>
        </p:txBody>
      </p:sp>
    </p:spTree>
    <p:extLst>
      <p:ext uri="{BB962C8B-B14F-4D97-AF65-F5344CB8AC3E}">
        <p14:creationId xmlns:p14="http://schemas.microsoft.com/office/powerpoint/2010/main" val="4126180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folder and file</a:t>
            </a:r>
            <a:r>
              <a:rPr lang="de-DE" baseline="0" smtClean="0"/>
              <a:t> shapes which we saw so far described the </a:t>
            </a:r>
            <a:r>
              <a:rPr lang="de-DE" i="1" baseline="0" smtClean="0"/>
              <a:t>contents</a:t>
            </a:r>
            <a:r>
              <a:rPr lang="de-DE" baseline="0" smtClean="0"/>
              <a:t> of the folder or file in question, and checking did not require knowledge about the surrounding world. This is not necessarily so - constraints may relate to information outside of the resource under investigation.  In this example, </a:t>
            </a:r>
            <a:r>
              <a:rPr lang="de-DE" baseline="0" smtClean="0"/>
              <a:t>the resource value is given by the fooValue elements found in the document. They are checked against a codelist </a:t>
            </a:r>
            <a:r>
              <a:rPr lang="de-DE" baseline="0" smtClean="0"/>
              <a:t>defined in a file found by a navigation across the file system.</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11</a:t>
            </a:fld>
            <a:endParaRPr lang="de-DE" altLang="de-DE"/>
          </a:p>
        </p:txBody>
      </p:sp>
    </p:spTree>
    <p:extLst>
      <p:ext uri="{BB962C8B-B14F-4D97-AF65-F5344CB8AC3E}">
        <p14:creationId xmlns:p14="http://schemas.microsoft.com/office/powerpoint/2010/main" val="1703405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As you have seen, file contents</a:t>
            </a:r>
            <a:r>
              <a:rPr lang="de-DE" baseline="0" smtClean="0"/>
              <a:t> can be constrained by </a:t>
            </a:r>
            <a:r>
              <a:rPr lang="de-DE" smtClean="0"/>
              <a:t>XPath </a:t>
            </a:r>
            <a:r>
              <a:rPr lang="de-DE" smtClean="0"/>
              <a:t>expressions. Such constraints can</a:t>
            </a:r>
            <a:r>
              <a:rPr lang="de-DE" baseline="0" smtClean="0"/>
              <a:t> also be used for non-XML files: JSON files, CSV files, HTML files. This example shows how a mediatype annotation suffices to make a JSON file accessible to XPath</a:t>
            </a:r>
            <a:r>
              <a:rPr lang="de-DE" baseline="0" smtClean="0"/>
              <a:t>.</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12</a:t>
            </a:fld>
            <a:endParaRPr lang="de-DE" altLang="de-DE"/>
          </a:p>
        </p:txBody>
      </p:sp>
    </p:spTree>
    <p:extLst>
      <p:ext uri="{BB962C8B-B14F-4D97-AF65-F5344CB8AC3E}">
        <p14:creationId xmlns:p14="http://schemas.microsoft.com/office/powerpoint/2010/main" val="1257983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Having</a:t>
            </a:r>
            <a:r>
              <a:rPr lang="de-DE" baseline="0" smtClean="0"/>
              <a:t> given some first impressions, I want to define key features of the greenfox language. Feature one: g</a:t>
            </a:r>
            <a:r>
              <a:rPr lang="de-DE" smtClean="0"/>
              <a:t>reenfox </a:t>
            </a:r>
            <a:r>
              <a:rPr lang="de-DE" smtClean="0"/>
              <a:t>is based on the XDM data model. </a:t>
            </a:r>
            <a:r>
              <a:rPr lang="de-DE" baseline="0" smtClean="0"/>
              <a:t>Every value describing or constraining a resource is an XDM value. Reminder: according to the model, a value is a sequence of items, and an item is either an atomic value, or an XDM node, or a map, or an array. (Function items, the last item type, is not considered by greenfox.)</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13</a:t>
            </a:fld>
            <a:endParaRPr lang="de-DE" altLang="de-DE"/>
          </a:p>
        </p:txBody>
      </p:sp>
    </p:spTree>
    <p:extLst>
      <p:ext uri="{BB962C8B-B14F-4D97-AF65-F5344CB8AC3E}">
        <p14:creationId xmlns:p14="http://schemas.microsoft.com/office/powerpoint/2010/main" val="3549090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Second key feature:</a:t>
            </a:r>
            <a:r>
              <a:rPr lang="de-DE" baseline="0" smtClean="0"/>
              <a:t> advanced navigation skills. </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14</a:t>
            </a:fld>
            <a:endParaRPr lang="de-DE" altLang="de-DE"/>
          </a:p>
        </p:txBody>
      </p:sp>
    </p:spTree>
    <p:extLst>
      <p:ext uri="{BB962C8B-B14F-4D97-AF65-F5344CB8AC3E}">
        <p14:creationId xmlns:p14="http://schemas.microsoft.com/office/powerpoint/2010/main" val="2587037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Strong navigational skills</a:t>
            </a:r>
            <a:r>
              <a:rPr lang="de-DE" baseline="0" smtClean="0"/>
              <a:t> are </a:t>
            </a:r>
            <a:r>
              <a:rPr lang="de-DE" baseline="0" smtClean="0"/>
              <a:t>a sound base for designing a file system validation language. But there is a serious danger in losing oneself in a wealth of possibilities, </a:t>
            </a:r>
            <a:r>
              <a:rPr lang="de-DE" baseline="0" smtClean="0"/>
              <a:t>adding adhoc features in an uncontrolled way, ending </a:t>
            </a:r>
            <a:r>
              <a:rPr lang="de-DE" baseline="0" smtClean="0"/>
              <a:t>up with a </a:t>
            </a:r>
            <a:r>
              <a:rPr lang="de-DE" baseline="0" smtClean="0"/>
              <a:t>messy toolkit, not a language. A file system validation language requires a solid base of clear concepts. The key concepts of greenfox have been derived from the key concepts of SHACL, the new validation language of RDF. Some additional abstraction </a:t>
            </a:r>
            <a:r>
              <a:rPr lang="de-DE" baseline="0" smtClean="0"/>
              <a:t>allowed me to detach the </a:t>
            </a:r>
            <a:r>
              <a:rPr lang="de-DE" baseline="0" smtClean="0"/>
              <a:t>SHACL </a:t>
            </a:r>
            <a:r>
              <a:rPr lang="de-DE" baseline="0" smtClean="0"/>
              <a:t>concepts </a:t>
            </a:r>
            <a:r>
              <a:rPr lang="de-DE" baseline="0" smtClean="0"/>
              <a:t>from </a:t>
            </a:r>
            <a:r>
              <a:rPr lang="de-DE" baseline="0" smtClean="0"/>
              <a:t>RDF and make them ready for re-attachment to file system resources. </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15</a:t>
            </a:fld>
            <a:endParaRPr lang="de-DE" altLang="de-DE"/>
          </a:p>
        </p:txBody>
      </p:sp>
    </p:spTree>
    <p:extLst>
      <p:ext uri="{BB962C8B-B14F-4D97-AF65-F5344CB8AC3E}">
        <p14:creationId xmlns:p14="http://schemas.microsoft.com/office/powerpoint/2010/main" val="2586646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Here they are, the key concepts</a:t>
            </a:r>
            <a:r>
              <a:rPr lang="de-DE" smtClean="0"/>
              <a:t>. Let us begin with three most</a:t>
            </a:r>
            <a:r>
              <a:rPr lang="de-DE" baseline="0" smtClean="0"/>
              <a:t> basic terms: resource, shape, constraint. A resource shape checks predefined properties of a resource, like file size or last modification date. As we have seen, a resource shape is a kind of package, associating a set of constraints with a target. Do we already have everything we need? What about constraints which must be applied to the value of an XPath expression? We introduce a second kind of shape, called a value shape. A value shape packages an expression with a set of constraints against which to check the expression value. The expression value is called a resource value. Now we are complete: any constraint targets either a predefined resource property, or a resource value created by an expression. Constraints targeting a resource value are packaged in a value shape providing the resource value.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16</a:t>
            </a:fld>
            <a:endParaRPr lang="de-DE" altLang="de-DE"/>
          </a:p>
        </p:txBody>
      </p:sp>
    </p:spTree>
    <p:extLst>
      <p:ext uri="{BB962C8B-B14F-4D97-AF65-F5344CB8AC3E}">
        <p14:creationId xmlns:p14="http://schemas.microsoft.com/office/powerpoint/2010/main" val="3048165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smtClean="0"/>
              <a:t>A constraint is </a:t>
            </a:r>
            <a:r>
              <a:rPr lang="de-DE" i="1" smtClean="0"/>
              <a:t>declared</a:t>
            </a:r>
            <a:r>
              <a:rPr lang="de-DE" baseline="0" smtClean="0"/>
              <a:t> by a shape. A constraint declaration is like a function call: it identifies the kind of check to be performed, and it supplies parameter values. Every available kind of check is called a Constraint Component. The check has an input consisting of the parameter values and a resource or a resource value; the output is a validation result.</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17</a:t>
            </a:fld>
            <a:endParaRPr lang="de-DE" altLang="de-DE"/>
          </a:p>
        </p:txBody>
      </p:sp>
    </p:spTree>
    <p:extLst>
      <p:ext uri="{BB962C8B-B14F-4D97-AF65-F5344CB8AC3E}">
        <p14:creationId xmlns:p14="http://schemas.microsoft.com/office/powerpoint/2010/main" val="1458709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A constraint assesses a resource. What it responds</a:t>
            </a:r>
            <a:r>
              <a:rPr lang="de-DE" baseline="0" smtClean="0"/>
              <a:t> to is either a predefined resource property or a resource value, generated by an expression. A resource value may capture some kind of content, something found within the resource. But it may as well reflect something found in the surroundings of the resource, for example a file in a sibling folder.</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18</a:t>
            </a:fld>
            <a:endParaRPr lang="de-DE" altLang="de-DE"/>
          </a:p>
        </p:txBody>
      </p:sp>
    </p:spTree>
    <p:extLst>
      <p:ext uri="{BB962C8B-B14F-4D97-AF65-F5344CB8AC3E}">
        <p14:creationId xmlns:p14="http://schemas.microsoft.com/office/powerpoint/2010/main" val="3897025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And here a simple demonstration of</a:t>
            </a:r>
            <a:r>
              <a:rPr lang="de-DE" baseline="0" smtClean="0"/>
              <a:t> how a value shape creates and constrains a resource value. In this example, the value is defined to be the list of all &lt;airport&gt; elements with an @href attribute </a:t>
            </a:r>
            <a:r>
              <a:rPr lang="de-DE" i="1" baseline="0" smtClean="0"/>
              <a:t>and</a:t>
            </a:r>
            <a:r>
              <a:rPr lang="de-DE" baseline="0" smtClean="0"/>
              <a:t> also child elements. The constraint disallows such </a:t>
            </a:r>
            <a:r>
              <a:rPr lang="de-DE" baseline="0" smtClean="0"/>
              <a:t>elements. The @empty attribute declares an </a:t>
            </a:r>
            <a:r>
              <a:rPr lang="de-DE" b="1" baseline="0" smtClean="0"/>
              <a:t>ExpressionValueEmpty</a:t>
            </a:r>
            <a:r>
              <a:rPr lang="de-DE" baseline="0" smtClean="0"/>
              <a:t> </a:t>
            </a:r>
            <a:r>
              <a:rPr lang="de-DE" baseline="0" smtClean="0"/>
              <a:t>constraint. </a:t>
            </a:r>
            <a:r>
              <a:rPr lang="de-DE" baseline="0" smtClean="0"/>
              <a:t>The validation result is a dataset identifying resource (@filePath) and constraint (@constraintComp) and reporting the violation (@valueCount and „valueNodePath“ elements).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19</a:t>
            </a:fld>
            <a:endParaRPr lang="de-DE" altLang="de-DE"/>
          </a:p>
        </p:txBody>
      </p:sp>
    </p:spTree>
    <p:extLst>
      <p:ext uri="{BB962C8B-B14F-4D97-AF65-F5344CB8AC3E}">
        <p14:creationId xmlns:p14="http://schemas.microsoft.com/office/powerpoint/2010/main" val="1818013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Upfront, it is important to understand that the</a:t>
            </a:r>
            <a:r>
              <a:rPr lang="de-DE" baseline="0" smtClean="0"/>
              <a:t> scope is not the file system as a whole – as investigated </a:t>
            </a:r>
            <a:r>
              <a:rPr lang="de-DE" baseline="0" smtClean="0"/>
              <a:t>by an anti-virus program. </a:t>
            </a:r>
            <a:r>
              <a:rPr lang="de-DE" baseline="0" smtClean="0"/>
              <a:t>No – the scope is a file system tree, consisting of an arbitrarily selected root folder and </a:t>
            </a:r>
            <a:r>
              <a:rPr lang="de-DE" baseline="0" smtClean="0"/>
              <a:t>all </a:t>
            </a:r>
            <a:r>
              <a:rPr lang="de-DE" baseline="0" smtClean="0"/>
              <a:t>folders and files directly or indirectly contained.</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a:t>
            </a:fld>
            <a:endParaRPr lang="de-DE" altLang="de-DE"/>
          </a:p>
        </p:txBody>
      </p:sp>
    </p:spTree>
    <p:extLst>
      <p:ext uri="{BB962C8B-B14F-4D97-AF65-F5344CB8AC3E}">
        <p14:creationId xmlns:p14="http://schemas.microsoft.com/office/powerpoint/2010/main" val="3553369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And here a simple demonstration of</a:t>
            </a:r>
            <a:r>
              <a:rPr lang="de-DE" baseline="0" smtClean="0"/>
              <a:t> how a value shape creates and constrains a resource value. In this example, the value is defined to be the list of all &lt;airport&gt; elements with an @href attribute </a:t>
            </a:r>
            <a:r>
              <a:rPr lang="de-DE" i="1" baseline="0" smtClean="0"/>
              <a:t>and</a:t>
            </a:r>
            <a:r>
              <a:rPr lang="de-DE" baseline="0" smtClean="0"/>
              <a:t> also child elements. The constraint disallows such </a:t>
            </a:r>
            <a:r>
              <a:rPr lang="de-DE" baseline="0" smtClean="0"/>
              <a:t>elements. The @empty attribute declares an </a:t>
            </a:r>
            <a:r>
              <a:rPr lang="de-DE" b="1" baseline="0" smtClean="0"/>
              <a:t>ExpressionValueEmpty</a:t>
            </a:r>
            <a:r>
              <a:rPr lang="de-DE" baseline="0" smtClean="0"/>
              <a:t> </a:t>
            </a:r>
            <a:r>
              <a:rPr lang="de-DE" baseline="0" smtClean="0"/>
              <a:t>constraint. </a:t>
            </a:r>
            <a:r>
              <a:rPr lang="de-DE" baseline="0" smtClean="0"/>
              <a:t>The validation result is a dataset identifying resource (@filePath) and constraint (@constraintComp) and reporting the violation (@valueCount and „valueNodePath“ elements).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20</a:t>
            </a:fld>
            <a:endParaRPr lang="de-DE" altLang="de-DE"/>
          </a:p>
        </p:txBody>
      </p:sp>
    </p:spTree>
    <p:extLst>
      <p:ext uri="{BB962C8B-B14F-4D97-AF65-F5344CB8AC3E}">
        <p14:creationId xmlns:p14="http://schemas.microsoft.com/office/powerpoint/2010/main" val="26669483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As you remember, the resource values are created by expressions found in values shapes. As the</a:t>
            </a:r>
            <a:r>
              <a:rPr lang="de-DE" baseline="0" smtClean="0"/>
              <a:t> expression languages XPath and foxpath are supported, there are two kinds of value shapes – XPath shapes and foxpath shapes. Let us look at a few expressions creating resource values</a:t>
            </a:r>
            <a:r>
              <a:rPr lang="de-DE" baseline="0" smtClean="0"/>
              <a:t>.</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21</a:t>
            </a:fld>
            <a:endParaRPr lang="de-DE" altLang="de-DE"/>
          </a:p>
        </p:txBody>
      </p:sp>
    </p:spTree>
    <p:extLst>
      <p:ext uri="{BB962C8B-B14F-4D97-AF65-F5344CB8AC3E}">
        <p14:creationId xmlns:p14="http://schemas.microsoft.com/office/powerpoint/2010/main" val="4035749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key concepts of resources, shapes and constraints define a validation </a:t>
            </a:r>
            <a:r>
              <a:rPr lang="de-DE" smtClean="0"/>
              <a:t>chemistry of </a:t>
            </a:r>
            <a:r>
              <a:rPr lang="de-DE" smtClean="0"/>
              <a:t>sorts. Every </a:t>
            </a:r>
            <a:r>
              <a:rPr lang="de-DE" smtClean="0"/>
              <a:t>validation process is composed of elementary building </a:t>
            </a:r>
            <a:r>
              <a:rPr lang="de-DE" smtClean="0"/>
              <a:t>blocks – the validation</a:t>
            </a:r>
            <a:r>
              <a:rPr lang="de-DE" baseline="0" smtClean="0"/>
              <a:t> </a:t>
            </a:r>
            <a:r>
              <a:rPr lang="de-DE" baseline="0" smtClean="0"/>
              <a:t>of a single resource against a single constraint. The </a:t>
            </a:r>
            <a:r>
              <a:rPr lang="de-DE" b="1" baseline="0" smtClean="0"/>
              <a:t>result</a:t>
            </a:r>
            <a:r>
              <a:rPr lang="de-DE" baseline="0" smtClean="0"/>
              <a:t> of file system validation is </a:t>
            </a:r>
            <a:r>
              <a:rPr lang="de-DE" baseline="0" smtClean="0"/>
              <a:t>a collection </a:t>
            </a:r>
            <a:r>
              <a:rPr lang="de-DE" baseline="0" smtClean="0"/>
              <a:t>of uniform building blocks, which are objects describing the validation of a single resource against a single constraint. </a:t>
            </a:r>
            <a:r>
              <a:rPr lang="de-DE" baseline="0" smtClean="0"/>
              <a:t>The </a:t>
            </a:r>
            <a:r>
              <a:rPr lang="de-DE" baseline="0" smtClean="0"/>
              <a:t>objects are </a:t>
            </a:r>
            <a:r>
              <a:rPr lang="de-DE" baseline="0" smtClean="0"/>
              <a:t>uniform, as validation results use a common vocabulary.</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22</a:t>
            </a:fld>
            <a:endParaRPr lang="de-DE" altLang="de-DE"/>
          </a:p>
        </p:txBody>
      </p:sp>
    </p:spTree>
    <p:extLst>
      <p:ext uri="{BB962C8B-B14F-4D97-AF65-F5344CB8AC3E}">
        <p14:creationId xmlns:p14="http://schemas.microsoft.com/office/powerpoint/2010/main" val="18733261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From</a:t>
            </a:r>
            <a:r>
              <a:rPr lang="de-DE" baseline="0" smtClean="0"/>
              <a:t> what has been said so far it follows that a formal definition of file system validation is trivial. Remember: a schema is a collection of shapes. A shape is applied to a target which is a collection of resources. A shape is a collection of constraints.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23</a:t>
            </a:fld>
            <a:endParaRPr lang="de-DE" altLang="de-DE"/>
          </a:p>
        </p:txBody>
      </p:sp>
    </p:spTree>
    <p:extLst>
      <p:ext uri="{BB962C8B-B14F-4D97-AF65-F5344CB8AC3E}">
        <p14:creationId xmlns:p14="http://schemas.microsoft.com/office/powerpoint/2010/main" val="41135458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Here comes an example of a folder using foxpath value shapes for ensuring some basic qualities. The resource</a:t>
            </a:r>
            <a:r>
              <a:rPr lang="de-DE" baseline="0" smtClean="0"/>
              <a:t> values defined are: (a) empty files; (b) ill-formed XML files; (c) ill-formed JSON files. In all cases the value is submitted to the EmptyExpressionValue constraint. Violations will be listed in the validation results.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24</a:t>
            </a:fld>
            <a:endParaRPr lang="de-DE" altLang="de-DE"/>
          </a:p>
        </p:txBody>
      </p:sp>
    </p:spTree>
    <p:extLst>
      <p:ext uri="{BB962C8B-B14F-4D97-AF65-F5344CB8AC3E}">
        <p14:creationId xmlns:p14="http://schemas.microsoft.com/office/powerpoint/2010/main" val="27134345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And here comes an example </a:t>
            </a:r>
            <a:r>
              <a:rPr lang="de-DE" smtClean="0"/>
              <a:t>of an external resource value – a value found </a:t>
            </a:r>
            <a:r>
              <a:rPr lang="de-DE" baseline="0" smtClean="0"/>
              <a:t>outside </a:t>
            </a:r>
            <a:r>
              <a:rPr lang="de-DE" baseline="0" smtClean="0"/>
              <a:t>of the </a:t>
            </a:r>
            <a:r>
              <a:rPr lang="de-DE" baseline="0" smtClean="0"/>
              <a:t>resource. </a:t>
            </a:r>
            <a:r>
              <a:rPr lang="de-DE" baseline="0" smtClean="0"/>
              <a:t>The foxpath expression returns the expected return code, fetched from the appropriate cell in a CSV file found in a distant folder</a:t>
            </a:r>
            <a:r>
              <a:rPr lang="de-DE" baseline="0" smtClean="0"/>
              <a:t>.</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25</a:t>
            </a:fld>
            <a:endParaRPr lang="de-DE" altLang="de-DE"/>
          </a:p>
        </p:txBody>
      </p:sp>
    </p:spTree>
    <p:extLst>
      <p:ext uri="{BB962C8B-B14F-4D97-AF65-F5344CB8AC3E}">
        <p14:creationId xmlns:p14="http://schemas.microsoft.com/office/powerpoint/2010/main" val="25517965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definition</a:t>
            </a:r>
            <a:r>
              <a:rPr lang="de-DE" baseline="0" smtClean="0"/>
              <a:t> of focus nodes enables a nicely structured validation of XDM contents – alternate steps of navigation </a:t>
            </a:r>
            <a:r>
              <a:rPr lang="de-DE" baseline="0" smtClean="0"/>
              <a:t>and validation. </a:t>
            </a:r>
            <a:r>
              <a:rPr lang="de-DE" baseline="0" smtClean="0"/>
              <a:t>Each &lt;focusNode&gt; element defines a new validation context, which is the set of items selected by </a:t>
            </a:r>
            <a:r>
              <a:rPr lang="de-DE" baseline="0" smtClean="0"/>
              <a:t>its XPath </a:t>
            </a:r>
            <a:r>
              <a:rPr lang="de-DE" baseline="0" smtClean="0"/>
              <a:t>or foxpath expression. The value shapes are </a:t>
            </a:r>
            <a:r>
              <a:rPr lang="de-DE" baseline="0" smtClean="0"/>
              <a:t>re-evaluated </a:t>
            </a:r>
            <a:r>
              <a:rPr lang="de-DE" baseline="0" smtClean="0"/>
              <a:t>for each item selected by the </a:t>
            </a:r>
            <a:r>
              <a:rPr lang="de-DE" baseline="0" smtClean="0"/>
              <a:t>parent focus </a:t>
            </a:r>
            <a:r>
              <a:rPr lang="de-DE" baseline="0" smtClean="0"/>
              <a:t>node, using this item as context item.</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26</a:t>
            </a:fld>
            <a:endParaRPr lang="de-DE" altLang="de-DE"/>
          </a:p>
        </p:txBody>
      </p:sp>
    </p:spTree>
    <p:extLst>
      <p:ext uri="{BB962C8B-B14F-4D97-AF65-F5344CB8AC3E}">
        <p14:creationId xmlns:p14="http://schemas.microsoft.com/office/powerpoint/2010/main" val="13747583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greenfox schema</a:t>
            </a:r>
            <a:r>
              <a:rPr lang="de-DE" baseline="0" smtClean="0"/>
              <a:t> language enables the definition of new constraint components. As this slide illustrates, the definition of a component is not difficult: you specify a constraint name and the names and types of constraint parameters. The validator is provided by an XPath or foxpath expression, which references the parameter values via prebound variables. Simple rules guide the mapping of the expression value to a validation result. User-defined components hide the complexity of the validating expression behind a declarative interface which is a set of constraint parameters.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27</a:t>
            </a:fld>
            <a:endParaRPr lang="de-DE" altLang="de-DE"/>
          </a:p>
        </p:txBody>
      </p:sp>
    </p:spTree>
    <p:extLst>
      <p:ext uri="{BB962C8B-B14F-4D97-AF65-F5344CB8AC3E}">
        <p14:creationId xmlns:p14="http://schemas.microsoft.com/office/powerpoint/2010/main" val="11790646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Greenfox is based</a:t>
            </a:r>
            <a:r>
              <a:rPr lang="de-DE" baseline="0" smtClean="0"/>
              <a:t> on XML technology and in parts inspired by RDF technology.</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30</a:t>
            </a:fld>
            <a:endParaRPr lang="de-DE" altLang="de-DE"/>
          </a:p>
        </p:txBody>
      </p:sp>
    </p:spTree>
    <p:extLst>
      <p:ext uri="{BB962C8B-B14F-4D97-AF65-F5344CB8AC3E}">
        <p14:creationId xmlns:p14="http://schemas.microsoft.com/office/powerpoint/2010/main" val="29695009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These concepts allow a decomposition of validation in steps, arriving at a smallest unit which is the validation of a single resource</a:t>
            </a:r>
            <a:r>
              <a:rPr lang="de-DE" baseline="0" smtClean="0"/>
              <a:t> against a single constraint.</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31</a:t>
            </a:fld>
            <a:endParaRPr lang="de-DE" altLang="de-DE"/>
          </a:p>
        </p:txBody>
      </p:sp>
    </p:spTree>
    <p:extLst>
      <p:ext uri="{BB962C8B-B14F-4D97-AF65-F5344CB8AC3E}">
        <p14:creationId xmlns:p14="http://schemas.microsoft.com/office/powerpoint/2010/main" val="473128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Let us start with considering why one might be interested in file system validation;</a:t>
            </a:r>
            <a:r>
              <a:rPr lang="de-DE" baseline="0" smtClean="0"/>
              <a:t> then ask what „validation“ exactly means in this context; and then look at how it is done.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a:t>
            </a:fld>
            <a:endParaRPr lang="de-DE" altLang="de-DE"/>
          </a:p>
        </p:txBody>
      </p:sp>
    </p:spTree>
    <p:extLst>
      <p:ext uri="{BB962C8B-B14F-4D97-AF65-F5344CB8AC3E}">
        <p14:creationId xmlns:p14="http://schemas.microsoft.com/office/powerpoint/2010/main" val="15480135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In this table, the term „current folder“ means a folder in the target of the shape containing the shape with</a:t>
            </a:r>
            <a:r>
              <a:rPr lang="de-DE" baseline="0" smtClean="0"/>
              <a:t> the target declarations shown. The examples show that foxpath enables target declarations which are highly specific.</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32</a:t>
            </a:fld>
            <a:endParaRPr lang="de-DE" altLang="de-DE"/>
          </a:p>
        </p:txBody>
      </p:sp>
    </p:spTree>
    <p:extLst>
      <p:ext uri="{BB962C8B-B14F-4D97-AF65-F5344CB8AC3E}">
        <p14:creationId xmlns:p14="http://schemas.microsoft.com/office/powerpoint/2010/main" val="20438444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We said – a constraint is applied to a resource property or a resource</a:t>
            </a:r>
            <a:r>
              <a:rPr lang="de-DE" baseline="0" smtClean="0"/>
              <a:t> value. But what is it, a constraint? A constraint is like a function call. A function call presupposes a function with a name and a signature, and it provides parameter values to be passed to the parameters defined by the function. The function call is called a constraint declaration. The function name is called a constraint component. The function call parameter values are the constraint parameter values.</a:t>
            </a:r>
          </a:p>
          <a:p>
            <a:endParaRPr lang="de-DE" baseline="0" smtClean="0"/>
          </a:p>
          <a:p>
            <a:r>
              <a:rPr lang="de-DE" smtClean="0"/>
              <a:t>Understanding </a:t>
            </a:r>
            <a:r>
              <a:rPr lang="de-DE" smtClean="0"/>
              <a:t>the basic idea</a:t>
            </a:r>
            <a:r>
              <a:rPr lang="de-DE" baseline="0" smtClean="0"/>
              <a:t> of greenfox requires a clear </a:t>
            </a:r>
            <a:r>
              <a:rPr lang="de-DE" baseline="0" smtClean="0"/>
              <a:t>understanding </a:t>
            </a:r>
            <a:r>
              <a:rPr lang="de-DE" baseline="0" smtClean="0"/>
              <a:t>what is checked, if a resource is checked. The abstract model of greenfox validation distinguishes </a:t>
            </a:r>
            <a:r>
              <a:rPr lang="de-DE" b="1" baseline="0" smtClean="0"/>
              <a:t>resource </a:t>
            </a:r>
            <a:r>
              <a:rPr lang="de-DE" b="1" baseline="0" smtClean="0"/>
              <a:t>properties</a:t>
            </a:r>
            <a:r>
              <a:rPr lang="de-DE" baseline="0" smtClean="0"/>
              <a:t> and </a:t>
            </a:r>
            <a:r>
              <a:rPr lang="de-DE" b="1" baseline="0" smtClean="0"/>
              <a:t>resource values</a:t>
            </a:r>
            <a:r>
              <a:rPr lang="de-DE" baseline="0" smtClean="0"/>
              <a:t>. Properties are obvious – aspects like file size or last modification date. Resource values, on the other hand, are not predefined – they are obtained from an </a:t>
            </a:r>
            <a:r>
              <a:rPr lang="de-DE" b="1" baseline="0" smtClean="0"/>
              <a:t>expression</a:t>
            </a:r>
            <a:r>
              <a:rPr lang="de-DE" baseline="0" smtClean="0"/>
              <a:t> applied to the resource.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33</a:t>
            </a:fld>
            <a:endParaRPr lang="de-DE" altLang="de-DE"/>
          </a:p>
        </p:txBody>
      </p:sp>
    </p:spTree>
    <p:extLst>
      <p:ext uri="{BB962C8B-B14F-4D97-AF65-F5344CB8AC3E}">
        <p14:creationId xmlns:p14="http://schemas.microsoft.com/office/powerpoint/2010/main" val="31861716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Looking in</a:t>
            </a:r>
            <a:r>
              <a:rPr lang="de-DE" baseline="0" smtClean="0"/>
              <a:t> the opposite direction, validation of a file system tree is a composition of such smallest units.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34</a:t>
            </a:fld>
            <a:endParaRPr lang="de-DE" altLang="de-DE"/>
          </a:p>
        </p:txBody>
      </p:sp>
    </p:spTree>
    <p:extLst>
      <p:ext uri="{BB962C8B-B14F-4D97-AF65-F5344CB8AC3E}">
        <p14:creationId xmlns:p14="http://schemas.microsoft.com/office/powerpoint/2010/main" val="9154198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smtClean="0"/>
              <a:t>After these first impressions,</a:t>
            </a:r>
            <a:r>
              <a:rPr lang="de-DE" baseline="0" smtClean="0"/>
              <a:t> let me emphasize key features of greenfox. As a starting point, consider this summary of first impressions.</a:t>
            </a:r>
            <a:endParaRPr lang="de-DE" smtClean="0"/>
          </a:p>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35</a:t>
            </a:fld>
            <a:endParaRPr lang="de-DE" altLang="de-DE"/>
          </a:p>
        </p:txBody>
      </p:sp>
    </p:spTree>
    <p:extLst>
      <p:ext uri="{BB962C8B-B14F-4D97-AF65-F5344CB8AC3E}">
        <p14:creationId xmlns:p14="http://schemas.microsoft.com/office/powerpoint/2010/main" val="6411406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40</a:t>
            </a:fld>
            <a:endParaRPr lang="de-DE" altLang="de-DE"/>
          </a:p>
        </p:txBody>
      </p:sp>
    </p:spTree>
    <p:extLst>
      <p:ext uri="{BB962C8B-B14F-4D97-AF65-F5344CB8AC3E}">
        <p14:creationId xmlns:p14="http://schemas.microsoft.com/office/powerpoint/2010/main" val="30005650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We are used to validation of an individual file against a schema, like XSD, JSON</a:t>
            </a:r>
            <a:r>
              <a:rPr lang="de-DE" baseline="0" smtClean="0"/>
              <a:t> Schema or Schematron. And w</a:t>
            </a:r>
            <a:r>
              <a:rPr lang="de-DE" smtClean="0"/>
              <a:t>e know how such validation can be crucial for ensuring quality, reliability, interoperability,</a:t>
            </a:r>
            <a:r>
              <a:rPr lang="de-DE" baseline="0" smtClean="0"/>
              <a:t> etc. But any non-trivial project is represented by many file system resources – files and folders. In this context, the validation of single files is a piece from a jigsaw puzzle. I think we should be able to validate large and heterogeneous groups of resources in an integrated way, obtaining a single, comprehensive report. And we should be able to do so declaratively. That‘s what greenfox is intended to support. And also note that a file system tree may already exist, but it may also be deliberately produced as a representation of an arbitrary real-world system, receiving the output of numerous applications somehow investigating the system. The ability to validate such a file system representation means the ability of validating the real world system itself – if only in a limited way. Remember – before there is file system validation, the border of declarativeness is a single schema targeting a single document type. File system schemas overcome this limitation.</a:t>
            </a: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43</a:t>
            </a:fld>
            <a:endParaRPr lang="de-DE" altLang="de-DE"/>
          </a:p>
        </p:txBody>
      </p:sp>
    </p:spTree>
    <p:extLst>
      <p:ext uri="{BB962C8B-B14F-4D97-AF65-F5344CB8AC3E}">
        <p14:creationId xmlns:p14="http://schemas.microsoft.com/office/powerpoint/2010/main" val="41887460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45</a:t>
            </a:fld>
            <a:endParaRPr lang="de-DE" altLang="de-DE"/>
          </a:p>
        </p:txBody>
      </p:sp>
    </p:spTree>
    <p:extLst>
      <p:ext uri="{BB962C8B-B14F-4D97-AF65-F5344CB8AC3E}">
        <p14:creationId xmlns:p14="http://schemas.microsoft.com/office/powerpoint/2010/main" val="2960561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smtClean="0"/>
              <a:t>We are used to validation of an individual file against a schema, like </a:t>
            </a:r>
            <a:r>
              <a:rPr lang="de-DE" smtClean="0"/>
              <a:t>an XSD</a:t>
            </a:r>
            <a:r>
              <a:rPr lang="de-DE" baseline="0" smtClean="0"/>
              <a:t>. But usually the file is part of a system, and what we are ultimately interested in is the validity of the system – for instance, we may ask if an application has been installed successfully and is ready for productive use. Most systems are large and heterogeneous sets of resources. Therefore, when asking about the validity of the sytem, schema validation gives us just pieces from a jigsaw puzzle. This fact highlights a few basic limitations of conventional schema validation… (read slide). I feel that overcoming such limitations, being able to describe whole systems with schemas, is a very desirable goal. Hence my interest in validating file system trees, as nearly any system can be represented by a file system tree.</a:t>
            </a:r>
            <a:endParaRPr lang="de-DE" baseline="0" smtClean="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a:t>
            </a:fld>
            <a:endParaRPr lang="de-DE" altLang="de-DE"/>
          </a:p>
        </p:txBody>
      </p:sp>
    </p:spTree>
    <p:extLst>
      <p:ext uri="{BB962C8B-B14F-4D97-AF65-F5344CB8AC3E}">
        <p14:creationId xmlns:p14="http://schemas.microsoft.com/office/powerpoint/2010/main" val="4031957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What does</a:t>
            </a:r>
            <a:r>
              <a:rPr lang="de-DE" baseline="0" smtClean="0"/>
              <a:t> „file system validation“ mean? … How can a schema express </a:t>
            </a:r>
            <a:r>
              <a:rPr lang="de-DE" baseline="0" smtClean="0"/>
              <a:t>our expectations concerning folder contents, file contents and content dependencies?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5</a:t>
            </a:fld>
            <a:endParaRPr lang="de-DE" altLang="de-DE"/>
          </a:p>
        </p:txBody>
      </p:sp>
    </p:spTree>
    <p:extLst>
      <p:ext uri="{BB962C8B-B14F-4D97-AF65-F5344CB8AC3E}">
        <p14:creationId xmlns:p14="http://schemas.microsoft.com/office/powerpoint/2010/main" val="1910939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Here comes a first, simple, yet</a:t>
            </a:r>
            <a:r>
              <a:rPr lang="de-DE" baseline="0" smtClean="0"/>
              <a:t> complete,</a:t>
            </a:r>
            <a:r>
              <a:rPr lang="de-DE" smtClean="0"/>
              <a:t> example. This schema describes the</a:t>
            </a:r>
            <a:r>
              <a:rPr lang="de-DE" baseline="0" smtClean="0"/>
              <a:t> contents of a single folder. A greenfox schema has a </a:t>
            </a:r>
            <a:r>
              <a:rPr lang="de-DE" b="1" baseline="0" smtClean="0">
                <a:latin typeface="Courier New" panose="02070309020205020404" pitchFamily="49" charset="0"/>
                <a:cs typeface="Courier New" panose="02070309020205020404" pitchFamily="49" charset="0"/>
              </a:rPr>
              <a:t>&lt;greenfox&gt;</a:t>
            </a:r>
            <a:r>
              <a:rPr lang="de-DE" b="1" baseline="0" smtClean="0"/>
              <a:t> root element</a:t>
            </a:r>
            <a:r>
              <a:rPr lang="de-DE" baseline="0" smtClean="0"/>
              <a:t>, assigning to the schema a URI for identification and reference. The </a:t>
            </a:r>
            <a:r>
              <a:rPr lang="de-DE" b="1" baseline="0" smtClean="0"/>
              <a:t>&lt;domain&gt; element</a:t>
            </a:r>
            <a:r>
              <a:rPr lang="de-DE" baseline="0" smtClean="0"/>
              <a:t> identifies the root folder of the file system tree. The contents of the &lt;domain&gt; element describe the contents of the file system tree. In this case, the description is limited to a single </a:t>
            </a:r>
            <a:r>
              <a:rPr lang="de-DE" b="1" baseline="0" smtClean="0"/>
              <a:t>folder shape</a:t>
            </a:r>
            <a:r>
              <a:rPr lang="de-DE" baseline="0" smtClean="0"/>
              <a:t> represented by a </a:t>
            </a:r>
            <a:r>
              <a:rPr lang="de-DE" b="1" baseline="0" smtClean="0"/>
              <a:t>&lt;folder&gt; element</a:t>
            </a:r>
            <a:r>
              <a:rPr lang="de-DE" baseline="0" smtClean="0"/>
              <a:t>. A folder shape </a:t>
            </a:r>
            <a:r>
              <a:rPr lang="de-DE" baseline="0" smtClean="0"/>
              <a:t>has a </a:t>
            </a:r>
            <a:r>
              <a:rPr lang="de-DE" b="1" baseline="0" smtClean="0"/>
              <a:t>target</a:t>
            </a:r>
            <a:r>
              <a:rPr lang="de-DE" baseline="0" smtClean="0"/>
              <a:t>, which is a set of folders to which the shape applies. The target is defined by a </a:t>
            </a:r>
            <a:r>
              <a:rPr lang="de-DE" b="1" baseline="0" smtClean="0"/>
              <a:t>target declaration</a:t>
            </a:r>
            <a:r>
              <a:rPr lang="de-DE" baseline="0" smtClean="0"/>
              <a:t>, an expression selecting the appropriate folders. Let‘s </a:t>
            </a:r>
            <a:r>
              <a:rPr lang="de-DE" baseline="0" smtClean="0"/>
              <a:t>take a closer look.</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6</a:t>
            </a:fld>
            <a:endParaRPr lang="de-DE" altLang="de-DE"/>
          </a:p>
        </p:txBody>
      </p:sp>
    </p:spTree>
    <p:extLst>
      <p:ext uri="{BB962C8B-B14F-4D97-AF65-F5344CB8AC3E}">
        <p14:creationId xmlns:p14="http://schemas.microsoft.com/office/powerpoint/2010/main" val="3302157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Here, the </a:t>
            </a:r>
            <a:r>
              <a:rPr lang="de-DE" b="1" smtClean="0"/>
              <a:t>target </a:t>
            </a:r>
            <a:r>
              <a:rPr lang="de-DE" b="1" smtClean="0"/>
              <a:t>declaration</a:t>
            </a:r>
            <a:r>
              <a:rPr lang="de-DE" smtClean="0"/>
              <a:t> is a foxpath expression, provided by the @foxpath</a:t>
            </a:r>
            <a:r>
              <a:rPr lang="de-DE" baseline="0" smtClean="0"/>
              <a:t> attribute</a:t>
            </a:r>
            <a:r>
              <a:rPr lang="de-DE" smtClean="0"/>
              <a:t>. </a:t>
            </a:r>
            <a:r>
              <a:rPr lang="de-DE" b="1" smtClean="0"/>
              <a:t>Foxpath</a:t>
            </a:r>
            <a:r>
              <a:rPr lang="de-DE" smtClean="0"/>
              <a:t> is an extended version of XPath 3.0, supporting file system navigation and also the mixing of node tree and file system navigation within</a:t>
            </a:r>
            <a:r>
              <a:rPr lang="de-DE" baseline="0" smtClean="0"/>
              <a:t> a single expression. The language is very convenient for selecting a target for validation in the most flexible way. We‘ll take a closer look at target declarations in a moment. </a:t>
            </a:r>
            <a:r>
              <a:rPr lang="de-DE" baseline="0" smtClean="0"/>
              <a:t>A folder shape declares </a:t>
            </a:r>
            <a:r>
              <a:rPr lang="de-DE" b="1" baseline="0" smtClean="0"/>
              <a:t>constraints</a:t>
            </a:r>
            <a:r>
              <a:rPr lang="de-DE" baseline="0" smtClean="0"/>
              <a:t> which are applied to every folder selected by the target declaration. Look at the &lt;folderContent&gt; element, which describes the folder contents. Perhaps you expected such a content description to be a list of folder and file names, not more. However, folder contents can be constrained in a more flexible way. Note for example the wildcards, combined with cardinality constraints. Also note that a file may be associated with an expected hash key.  The „closed“ attribute declares the folder to be closed - only folders and files as described by the child elements and the „ignoredMembers“ attribute may appear in the folder.</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7</a:t>
            </a:fld>
            <a:endParaRPr lang="de-DE" altLang="de-DE"/>
          </a:p>
        </p:txBody>
      </p:sp>
    </p:spTree>
    <p:extLst>
      <p:ext uri="{BB962C8B-B14F-4D97-AF65-F5344CB8AC3E}">
        <p14:creationId xmlns:p14="http://schemas.microsoft.com/office/powerpoint/2010/main" val="2204684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Now we take a look at a </a:t>
            </a:r>
            <a:r>
              <a:rPr lang="de-DE" b="1" smtClean="0"/>
              <a:t>file shape</a:t>
            </a:r>
            <a:r>
              <a:rPr lang="de-DE" smtClean="0"/>
              <a:t>. </a:t>
            </a:r>
            <a:r>
              <a:rPr lang="de-DE" smtClean="0"/>
              <a:t>Like a folder shape, a file shape is a collection of constraints, and the files to which they apply are</a:t>
            </a:r>
            <a:r>
              <a:rPr lang="de-DE" baseline="0" smtClean="0"/>
              <a:t> selected by a target declaration. Here</a:t>
            </a:r>
            <a:r>
              <a:rPr lang="de-DE" baseline="0" smtClean="0"/>
              <a:t>, we have a </a:t>
            </a:r>
            <a:r>
              <a:rPr lang="de-DE" b="1" baseline="0" smtClean="0"/>
              <a:t>LastModified constraint</a:t>
            </a:r>
            <a:r>
              <a:rPr lang="de-DE" baseline="0" smtClean="0"/>
              <a:t>, with obvious semantics. The &lt;xpath&gt; elements </a:t>
            </a:r>
            <a:r>
              <a:rPr lang="de-DE" baseline="0" smtClean="0"/>
              <a:t>are called </a:t>
            </a:r>
            <a:r>
              <a:rPr lang="de-DE" b="1" baseline="0" smtClean="0"/>
              <a:t>value </a:t>
            </a:r>
            <a:r>
              <a:rPr lang="de-DE" b="1" baseline="0" smtClean="0"/>
              <a:t>shapes</a:t>
            </a:r>
            <a:r>
              <a:rPr lang="de-DE" baseline="0" smtClean="0"/>
              <a:t>. A value shape </a:t>
            </a:r>
            <a:r>
              <a:rPr lang="de-DE" baseline="0" smtClean="0"/>
              <a:t>does two things: it maps the resource to a value, and it declares constraints against which the value shall be checked. Here, the value is defined by an XPath expression. The </a:t>
            </a:r>
            <a:r>
              <a:rPr lang="de-DE" baseline="0" smtClean="0"/>
              <a:t>first value shape maps the file to a sequence of all namespace URIs </a:t>
            </a:r>
            <a:r>
              <a:rPr lang="de-DE" baseline="0" smtClean="0"/>
              <a:t>used. The value must be checked against an </a:t>
            </a:r>
            <a:r>
              <a:rPr lang="de-DE" b="1" baseline="0" smtClean="0"/>
              <a:t>ExpressionValueEqual</a:t>
            </a:r>
            <a:r>
              <a:rPr lang="de-DE" baseline="0" smtClean="0"/>
              <a:t> constraint, declared by the @eq attribute: </a:t>
            </a:r>
            <a:r>
              <a:rPr lang="de-DE" baseline="0" smtClean="0"/>
              <a:t>every item of the expression value must be equal to the </a:t>
            </a:r>
            <a:r>
              <a:rPr lang="de-DE" baseline="0" smtClean="0"/>
              <a:t>value of the attribute</a:t>
            </a:r>
            <a:r>
              <a:rPr lang="de-DE" baseline="0" smtClean="0"/>
              <a:t>. The second value shape maps the file to a sequence of all URIs found in @uri attributes. </a:t>
            </a:r>
            <a:r>
              <a:rPr lang="de-DE" baseline="0" smtClean="0"/>
              <a:t>The @like attribute declares an </a:t>
            </a:r>
            <a:r>
              <a:rPr lang="de-DE" b="1" baseline="0" smtClean="0"/>
              <a:t>ExpressionValueLike</a:t>
            </a:r>
            <a:r>
              <a:rPr lang="de-DE" baseline="0" smtClean="0"/>
              <a:t> constraint – every </a:t>
            </a:r>
            <a:r>
              <a:rPr lang="de-DE" baseline="0" smtClean="0"/>
              <a:t>value item </a:t>
            </a:r>
            <a:r>
              <a:rPr lang="de-DE" baseline="0" smtClean="0"/>
              <a:t>must match the pattern provided by the @like attribute.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8</a:t>
            </a:fld>
            <a:endParaRPr lang="de-DE" altLang="de-DE"/>
          </a:p>
        </p:txBody>
      </p:sp>
    </p:spTree>
    <p:extLst>
      <p:ext uri="{BB962C8B-B14F-4D97-AF65-F5344CB8AC3E}">
        <p14:creationId xmlns:p14="http://schemas.microsoft.com/office/powerpoint/2010/main" val="628870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We place the file</a:t>
            </a:r>
            <a:r>
              <a:rPr lang="de-DE" baseline="0" smtClean="0"/>
              <a:t> shape inside the folder shape. What does that mean? </a:t>
            </a:r>
            <a:r>
              <a:rPr lang="de-DE" baseline="0" smtClean="0"/>
              <a:t>The target declaration of the file shape is re-evaluated in the context of every folder in the target of the containing folder shape. Note that target declarations do not necessarily select a child of descendant of the current resource. The </a:t>
            </a:r>
            <a:r>
              <a:rPr lang="de-DE" baseline="0" smtClean="0"/>
              <a:t>following slide illustrates the flexibility of target declarations.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9</a:t>
            </a:fld>
            <a:endParaRPr lang="de-DE" altLang="de-DE"/>
          </a:p>
        </p:txBody>
      </p:sp>
    </p:spTree>
    <p:extLst>
      <p:ext uri="{BB962C8B-B14F-4D97-AF65-F5344CB8AC3E}">
        <p14:creationId xmlns:p14="http://schemas.microsoft.com/office/powerpoint/2010/main" val="41945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7"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8"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9"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1"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2"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3"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4"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5"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6"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7"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8"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9"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0"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1"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2"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3"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4"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5"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6"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7"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8"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9"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0"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1"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2"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3"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4"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5"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6"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37219" name="Rectangle 3"/>
          <p:cNvSpPr>
            <a:spLocks noGrp="1" noChangeArrowheads="1"/>
          </p:cNvSpPr>
          <p:nvPr>
            <p:ph type="ctrTitle"/>
          </p:nvPr>
        </p:nvSpPr>
        <p:spPr>
          <a:xfrm>
            <a:off x="315913" y="466725"/>
            <a:ext cx="6781800" cy="2133600"/>
          </a:xfrm>
        </p:spPr>
        <p:txBody>
          <a:bodyPr/>
          <a:lstStyle>
            <a:lvl1pPr algn="r">
              <a:defRPr sz="4800"/>
            </a:lvl1pPr>
          </a:lstStyle>
          <a:p>
            <a:pPr lvl="0"/>
            <a:r>
              <a:rPr lang="de-DE" altLang="en-US" noProof="0" smtClean="0"/>
              <a:t>Образец заголовка</a:t>
            </a:r>
          </a:p>
        </p:txBody>
      </p:sp>
      <p:sp>
        <p:nvSpPr>
          <p:cNvPr id="137220"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pPr lvl="0"/>
            <a:r>
              <a:rPr lang="de-DE" altLang="en-US" noProof="0" smtClean="0"/>
              <a:t>Образец подзаголовка</a:t>
            </a:r>
          </a:p>
        </p:txBody>
      </p:sp>
      <p:sp>
        <p:nvSpPr>
          <p:cNvPr id="38" name="Rectangle 5"/>
          <p:cNvSpPr>
            <a:spLocks noGrp="1" noChangeArrowheads="1"/>
          </p:cNvSpPr>
          <p:nvPr>
            <p:ph type="dt" sz="half" idx="10"/>
          </p:nvPr>
        </p:nvSpPr>
        <p:spPr>
          <a:xfrm>
            <a:off x="457200" y="6248400"/>
            <a:ext cx="1450975" cy="457200"/>
          </a:xfrm>
        </p:spPr>
        <p:txBody>
          <a:bodyPr/>
          <a:lstStyle>
            <a:lvl1pPr>
              <a:defRPr/>
            </a:lvl1pPr>
          </a:lstStyle>
          <a:p>
            <a:pPr>
              <a:defRPr/>
            </a:pPr>
            <a:r>
              <a:rPr lang="de-DE" altLang="de-DE" smtClean="0"/>
              <a:t>2020-02-15</a:t>
            </a:r>
            <a:endParaRPr lang="de-DE" altLang="en-US"/>
          </a:p>
        </p:txBody>
      </p:sp>
      <p:sp>
        <p:nvSpPr>
          <p:cNvPr id="39" name="Rectangle 6"/>
          <p:cNvSpPr>
            <a:spLocks noGrp="1" noChangeArrowheads="1"/>
          </p:cNvSpPr>
          <p:nvPr>
            <p:ph type="ftr" sz="quarter" idx="11"/>
          </p:nvPr>
        </p:nvSpPr>
        <p:spPr>
          <a:xfrm>
            <a:off x="2195513" y="6248400"/>
            <a:ext cx="4681537" cy="457200"/>
          </a:xfrm>
        </p:spPr>
        <p:txBody>
          <a:bodyPr/>
          <a:lstStyle>
            <a:lvl1pPr>
              <a:defRPr/>
            </a:lvl1pPr>
          </a:lstStyle>
          <a:p>
            <a:pPr>
              <a:defRPr/>
            </a:pPr>
            <a:r>
              <a:rPr lang="de-DE" altLang="en-US" smtClean="0"/>
              <a:t>Greenfox</a:t>
            </a:r>
            <a:endParaRPr lang="de-DE" altLang="en-US"/>
          </a:p>
        </p:txBody>
      </p:sp>
      <p:sp>
        <p:nvSpPr>
          <p:cNvPr id="40" name="Rectangle 7"/>
          <p:cNvSpPr>
            <a:spLocks noGrp="1" noChangeArrowheads="1"/>
          </p:cNvSpPr>
          <p:nvPr>
            <p:ph type="sldNum" sz="quarter" idx="12"/>
          </p:nvPr>
        </p:nvSpPr>
        <p:spPr>
          <a:xfrm>
            <a:off x="7308850" y="6248400"/>
            <a:ext cx="1377950" cy="457200"/>
          </a:xfrm>
        </p:spPr>
        <p:txBody>
          <a:bodyPr/>
          <a:lstStyle>
            <a:lvl1pPr>
              <a:defRPr/>
            </a:lvl1pPr>
          </a:lstStyle>
          <a:p>
            <a:pPr>
              <a:defRPr/>
            </a:pPr>
            <a:fld id="{DD7799D1-CAAF-4EC1-B314-4C298673ABCD}" type="slidenum">
              <a:rPr lang="de-DE" altLang="en-US"/>
              <a:pPr>
                <a:defRPr/>
              </a:pPr>
              <a:t>‹#›</a:t>
            </a:fld>
            <a:endParaRPr lang="de-DE" altLang="en-US"/>
          </a:p>
        </p:txBody>
      </p:sp>
    </p:spTree>
    <p:extLst>
      <p:ext uri="{BB962C8B-B14F-4D97-AF65-F5344CB8AC3E}">
        <p14:creationId xmlns:p14="http://schemas.microsoft.com/office/powerpoint/2010/main" val="3881320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795340C3-4892-4E9B-9B26-A03653B02763}" type="slidenum">
              <a:rPr lang="de-DE" altLang="en-US"/>
              <a:pPr>
                <a:defRPr/>
              </a:pPr>
              <a:t>‹#›</a:t>
            </a:fld>
            <a:endParaRPr lang="de-DE" altLang="en-US"/>
          </a:p>
        </p:txBody>
      </p:sp>
    </p:spTree>
    <p:extLst>
      <p:ext uri="{BB962C8B-B14F-4D97-AF65-F5344CB8AC3E}">
        <p14:creationId xmlns:p14="http://schemas.microsoft.com/office/powerpoint/2010/main" val="230647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E298939C-AD82-4F19-9467-F542494E7667}" type="slidenum">
              <a:rPr lang="de-DE" altLang="en-US"/>
              <a:pPr>
                <a:defRPr/>
              </a:pPr>
              <a:t>‹#›</a:t>
            </a:fld>
            <a:endParaRPr lang="de-DE" altLang="en-US"/>
          </a:p>
        </p:txBody>
      </p:sp>
    </p:spTree>
    <p:extLst>
      <p:ext uri="{BB962C8B-B14F-4D97-AF65-F5344CB8AC3E}">
        <p14:creationId xmlns:p14="http://schemas.microsoft.com/office/powerpoint/2010/main" val="193096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F031B2F4-27D1-4E53-97CF-1947CD75B185}" type="slidenum">
              <a:rPr lang="de-DE" altLang="en-US"/>
              <a:pPr>
                <a:defRPr/>
              </a:pPr>
              <a:t>‹#›</a:t>
            </a:fld>
            <a:endParaRPr lang="de-DE" altLang="en-US"/>
          </a:p>
        </p:txBody>
      </p:sp>
    </p:spTree>
    <p:extLst>
      <p:ext uri="{BB962C8B-B14F-4D97-AF65-F5344CB8AC3E}">
        <p14:creationId xmlns:p14="http://schemas.microsoft.com/office/powerpoint/2010/main" val="2818641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de-DE"/>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C5AFDA6F-A562-418F-91F7-37689A66E253}" type="slidenum">
              <a:rPr lang="de-DE" altLang="en-US"/>
              <a:pPr>
                <a:defRPr/>
              </a:pPr>
              <a:t>‹#›</a:t>
            </a:fld>
            <a:endParaRPr lang="de-DE" altLang="en-US"/>
          </a:p>
        </p:txBody>
      </p:sp>
    </p:spTree>
    <p:extLst>
      <p:ext uri="{BB962C8B-B14F-4D97-AF65-F5344CB8AC3E}">
        <p14:creationId xmlns:p14="http://schemas.microsoft.com/office/powerpoint/2010/main" val="124056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1C4663F9-EE55-45B1-826D-0CE241F393B5}" type="slidenum">
              <a:rPr lang="de-DE" altLang="en-US"/>
              <a:pPr>
                <a:defRPr/>
              </a:pPr>
              <a:t>‹#›</a:t>
            </a:fld>
            <a:endParaRPr lang="de-DE" altLang="en-US"/>
          </a:p>
        </p:txBody>
      </p:sp>
    </p:spTree>
    <p:extLst>
      <p:ext uri="{BB962C8B-B14F-4D97-AF65-F5344CB8AC3E}">
        <p14:creationId xmlns:p14="http://schemas.microsoft.com/office/powerpoint/2010/main" val="2890279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8"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9" name="Rectangle 7"/>
          <p:cNvSpPr>
            <a:spLocks noGrp="1" noChangeArrowheads="1"/>
          </p:cNvSpPr>
          <p:nvPr>
            <p:ph type="sldNum" sz="quarter" idx="12"/>
          </p:nvPr>
        </p:nvSpPr>
        <p:spPr>
          <a:ln/>
        </p:spPr>
        <p:txBody>
          <a:bodyPr/>
          <a:lstStyle>
            <a:lvl1pPr>
              <a:defRPr/>
            </a:lvl1pPr>
          </a:lstStyle>
          <a:p>
            <a:pPr>
              <a:defRPr/>
            </a:pPr>
            <a:fld id="{ACE7E032-9D67-40EE-B91A-61958156B973}" type="slidenum">
              <a:rPr lang="de-DE" altLang="en-US"/>
              <a:pPr>
                <a:defRPr/>
              </a:pPr>
              <a:t>‹#›</a:t>
            </a:fld>
            <a:endParaRPr lang="de-DE" altLang="en-US"/>
          </a:p>
        </p:txBody>
      </p:sp>
    </p:spTree>
    <p:extLst>
      <p:ext uri="{BB962C8B-B14F-4D97-AF65-F5344CB8AC3E}">
        <p14:creationId xmlns:p14="http://schemas.microsoft.com/office/powerpoint/2010/main" val="66459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4"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5" name="Rectangle 7"/>
          <p:cNvSpPr>
            <a:spLocks noGrp="1" noChangeArrowheads="1"/>
          </p:cNvSpPr>
          <p:nvPr>
            <p:ph type="sldNum" sz="quarter" idx="12"/>
          </p:nvPr>
        </p:nvSpPr>
        <p:spPr>
          <a:ln/>
        </p:spPr>
        <p:txBody>
          <a:bodyPr/>
          <a:lstStyle>
            <a:lvl1pPr>
              <a:defRPr/>
            </a:lvl1pPr>
          </a:lstStyle>
          <a:p>
            <a:pPr>
              <a:defRPr/>
            </a:pPr>
            <a:fld id="{F8747B0E-CA48-45E6-87FD-63229FE53163}" type="slidenum">
              <a:rPr lang="de-DE" altLang="en-US"/>
              <a:pPr>
                <a:defRPr/>
              </a:pPr>
              <a:t>‹#›</a:t>
            </a:fld>
            <a:endParaRPr lang="de-DE" altLang="en-US"/>
          </a:p>
        </p:txBody>
      </p:sp>
    </p:spTree>
    <p:extLst>
      <p:ext uri="{BB962C8B-B14F-4D97-AF65-F5344CB8AC3E}">
        <p14:creationId xmlns:p14="http://schemas.microsoft.com/office/powerpoint/2010/main" val="2649067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3"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4" name="Rectangle 7"/>
          <p:cNvSpPr>
            <a:spLocks noGrp="1" noChangeArrowheads="1"/>
          </p:cNvSpPr>
          <p:nvPr>
            <p:ph type="sldNum" sz="quarter" idx="12"/>
          </p:nvPr>
        </p:nvSpPr>
        <p:spPr>
          <a:ln/>
        </p:spPr>
        <p:txBody>
          <a:bodyPr/>
          <a:lstStyle>
            <a:lvl1pPr>
              <a:defRPr/>
            </a:lvl1pPr>
          </a:lstStyle>
          <a:p>
            <a:pPr>
              <a:defRPr/>
            </a:pPr>
            <a:fld id="{509FF7B4-F2CF-40C1-AE02-B8C6985AD9C2}" type="slidenum">
              <a:rPr lang="de-DE" altLang="en-US"/>
              <a:pPr>
                <a:defRPr/>
              </a:pPr>
              <a:t>‹#›</a:t>
            </a:fld>
            <a:endParaRPr lang="de-DE" altLang="en-US"/>
          </a:p>
        </p:txBody>
      </p:sp>
    </p:spTree>
    <p:extLst>
      <p:ext uri="{BB962C8B-B14F-4D97-AF65-F5344CB8AC3E}">
        <p14:creationId xmlns:p14="http://schemas.microsoft.com/office/powerpoint/2010/main" val="1397773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CF38458A-1504-4FC4-81A8-D645FA8A0160}" type="slidenum">
              <a:rPr lang="de-DE" altLang="en-US"/>
              <a:pPr>
                <a:defRPr/>
              </a:pPr>
              <a:t>‹#›</a:t>
            </a:fld>
            <a:endParaRPr lang="de-DE" altLang="en-US"/>
          </a:p>
        </p:txBody>
      </p:sp>
    </p:spTree>
    <p:extLst>
      <p:ext uri="{BB962C8B-B14F-4D97-AF65-F5344CB8AC3E}">
        <p14:creationId xmlns:p14="http://schemas.microsoft.com/office/powerpoint/2010/main" val="3842822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012DB3A3-49D0-49A4-99CF-187DDA283A28}" type="slidenum">
              <a:rPr lang="de-DE" altLang="en-US"/>
              <a:pPr>
                <a:defRPr/>
              </a:pPr>
              <a:t>‹#›</a:t>
            </a:fld>
            <a:endParaRPr lang="de-DE" altLang="en-US"/>
          </a:p>
        </p:txBody>
      </p:sp>
    </p:spTree>
    <p:extLst>
      <p:ext uri="{BB962C8B-B14F-4D97-AF65-F5344CB8AC3E}">
        <p14:creationId xmlns:p14="http://schemas.microsoft.com/office/powerpoint/2010/main" val="211083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de-DE" altLang="en-US" smtClean="0"/>
              <a:t>Образец заголовка</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en-US" smtClean="0"/>
              <a:t>Образец текста</a:t>
            </a:r>
          </a:p>
          <a:p>
            <a:pPr lvl="1"/>
            <a:r>
              <a:rPr lang="de-DE" altLang="en-US" smtClean="0"/>
              <a:t>Второй уровень</a:t>
            </a:r>
          </a:p>
          <a:p>
            <a:pPr lvl="2"/>
            <a:r>
              <a:rPr lang="de-DE" altLang="en-US" smtClean="0"/>
              <a:t>Третий уровень</a:t>
            </a:r>
          </a:p>
          <a:p>
            <a:pPr lvl="3"/>
            <a:r>
              <a:rPr lang="de-DE" altLang="en-US" smtClean="0"/>
              <a:t>Четвертый уровень</a:t>
            </a:r>
          </a:p>
          <a:p>
            <a:pPr lvl="4"/>
            <a:r>
              <a:rPr lang="de-DE" altLang="en-US" smtClean="0"/>
              <a:t>Пятый уровень</a:t>
            </a:r>
          </a:p>
        </p:txBody>
      </p:sp>
      <p:sp>
        <p:nvSpPr>
          <p:cNvPr id="136197"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b="0"/>
            </a:lvl1pPr>
          </a:lstStyle>
          <a:p>
            <a:pPr>
              <a:defRPr/>
            </a:pPr>
            <a:r>
              <a:rPr lang="de-DE" altLang="de-DE" smtClean="0"/>
              <a:t>2020-02-15</a:t>
            </a:r>
            <a:endParaRPr lang="de-DE" altLang="en-US"/>
          </a:p>
        </p:txBody>
      </p:sp>
      <p:sp>
        <p:nvSpPr>
          <p:cNvPr id="136198" name="Rectangle 6"/>
          <p:cNvSpPr>
            <a:spLocks noGrp="1" noChangeArrowheads="1"/>
          </p:cNvSpPr>
          <p:nvPr>
            <p:ph type="ftr" sz="quarter" idx="3"/>
          </p:nvPr>
        </p:nvSpPr>
        <p:spPr bwMode="auto">
          <a:xfrm>
            <a:off x="2916238" y="6248400"/>
            <a:ext cx="3311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b="0"/>
            </a:lvl1pPr>
          </a:lstStyle>
          <a:p>
            <a:pPr>
              <a:defRPr/>
            </a:pPr>
            <a:r>
              <a:rPr lang="de-DE" altLang="en-US" smtClean="0"/>
              <a:t>Greenfox</a:t>
            </a:r>
            <a:endParaRPr lang="de-DE" altLang="en-US"/>
          </a:p>
        </p:txBody>
      </p:sp>
      <p:sp>
        <p:nvSpPr>
          <p:cNvPr id="136199"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b="0"/>
            </a:lvl1pPr>
          </a:lstStyle>
          <a:p>
            <a:pPr>
              <a:defRPr/>
            </a:pPr>
            <a:fld id="{5E7F18BF-B63C-409F-B22E-4B9B40FE44E4}" type="slidenum">
              <a:rPr lang="de-DE" altLang="en-US"/>
              <a:pPr>
                <a:defRPr/>
              </a:pPr>
              <a:t>‹#›</a:t>
            </a:fld>
            <a:endParaRPr lang="de-DE" altLang="en-US"/>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4" name="Oval 10"/>
            <p:cNvSpPr>
              <a:spLocks noChangeArrowheads="1"/>
            </p:cNvSpPr>
            <p:nvPr/>
          </p:nvSpPr>
          <p:spPr bwMode="auto">
            <a:xfrm>
              <a:off x="5248" y="960"/>
              <a:ext cx="79"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5" name="Oval 11"/>
            <p:cNvSpPr>
              <a:spLocks noChangeArrowheads="1"/>
            </p:cNvSpPr>
            <p:nvPr/>
          </p:nvSpPr>
          <p:spPr bwMode="auto">
            <a:xfrm>
              <a:off x="5360" y="960"/>
              <a:ext cx="76"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6" name="Oval 12"/>
            <p:cNvSpPr>
              <a:spLocks noChangeArrowheads="1"/>
            </p:cNvSpPr>
            <p:nvPr/>
          </p:nvSpPr>
          <p:spPr bwMode="auto">
            <a:xfrm>
              <a:off x="5136" y="1072"/>
              <a:ext cx="80"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7" name="Oval 13"/>
            <p:cNvSpPr>
              <a:spLocks noChangeArrowheads="1"/>
            </p:cNvSpPr>
            <p:nvPr/>
          </p:nvSpPr>
          <p:spPr bwMode="auto">
            <a:xfrm>
              <a:off x="5248" y="1072"/>
              <a:ext cx="79"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8" name="Oval 14"/>
            <p:cNvSpPr>
              <a:spLocks noChangeArrowheads="1"/>
            </p:cNvSpPr>
            <p:nvPr/>
          </p:nvSpPr>
          <p:spPr bwMode="auto">
            <a:xfrm>
              <a:off x="5360" y="1072"/>
              <a:ext cx="76"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9" name="Oval 15"/>
            <p:cNvSpPr>
              <a:spLocks noChangeArrowheads="1"/>
            </p:cNvSpPr>
            <p:nvPr/>
          </p:nvSpPr>
          <p:spPr bwMode="auto">
            <a:xfrm>
              <a:off x="5472" y="1072"/>
              <a:ext cx="73" cy="7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0" name="Oval 16"/>
            <p:cNvSpPr>
              <a:spLocks noChangeArrowheads="1"/>
            </p:cNvSpPr>
            <p:nvPr/>
          </p:nvSpPr>
          <p:spPr bwMode="auto">
            <a:xfrm>
              <a:off x="5136" y="1184"/>
              <a:ext cx="80"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1" name="Oval 17"/>
            <p:cNvSpPr>
              <a:spLocks noChangeArrowheads="1"/>
            </p:cNvSpPr>
            <p:nvPr/>
          </p:nvSpPr>
          <p:spPr bwMode="auto">
            <a:xfrm>
              <a:off x="5248" y="1184"/>
              <a:ext cx="79"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2" name="Oval 18"/>
            <p:cNvSpPr>
              <a:spLocks noChangeArrowheads="1"/>
            </p:cNvSpPr>
            <p:nvPr/>
          </p:nvSpPr>
          <p:spPr bwMode="auto">
            <a:xfrm>
              <a:off x="5360" y="1184"/>
              <a:ext cx="76"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3" name="Oval 19"/>
            <p:cNvSpPr>
              <a:spLocks noChangeArrowheads="1"/>
            </p:cNvSpPr>
            <p:nvPr/>
          </p:nvSpPr>
          <p:spPr bwMode="auto">
            <a:xfrm>
              <a:off x="5472" y="1184"/>
              <a:ext cx="73"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4" name="Oval 20"/>
            <p:cNvSpPr>
              <a:spLocks noChangeArrowheads="1"/>
            </p:cNvSpPr>
            <p:nvPr/>
          </p:nvSpPr>
          <p:spPr bwMode="auto">
            <a:xfrm>
              <a:off x="5584" y="1184"/>
              <a:ext cx="80" cy="7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5"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6" name="Oval 22"/>
            <p:cNvSpPr>
              <a:spLocks noChangeArrowheads="1"/>
            </p:cNvSpPr>
            <p:nvPr/>
          </p:nvSpPr>
          <p:spPr bwMode="auto">
            <a:xfrm>
              <a:off x="5248" y="1296"/>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7" name="Oval 23"/>
            <p:cNvSpPr>
              <a:spLocks noChangeArrowheads="1"/>
            </p:cNvSpPr>
            <p:nvPr/>
          </p:nvSpPr>
          <p:spPr bwMode="auto">
            <a:xfrm>
              <a:off x="5360" y="1296"/>
              <a:ext cx="76"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8" name="Oval 24"/>
            <p:cNvSpPr>
              <a:spLocks noChangeArrowheads="1"/>
            </p:cNvSpPr>
            <p:nvPr/>
          </p:nvSpPr>
          <p:spPr bwMode="auto">
            <a:xfrm>
              <a:off x="5472" y="1296"/>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9"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0" name="Oval 26"/>
            <p:cNvSpPr>
              <a:spLocks noChangeArrowheads="1"/>
            </p:cNvSpPr>
            <p:nvPr/>
          </p:nvSpPr>
          <p:spPr bwMode="auto">
            <a:xfrm>
              <a:off x="5248" y="1408"/>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1" name="Oval 27"/>
            <p:cNvSpPr>
              <a:spLocks noChangeArrowheads="1"/>
            </p:cNvSpPr>
            <p:nvPr/>
          </p:nvSpPr>
          <p:spPr bwMode="auto">
            <a:xfrm>
              <a:off x="5360" y="1408"/>
              <a:ext cx="76"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2" name="Oval 28"/>
            <p:cNvSpPr>
              <a:spLocks noChangeArrowheads="1"/>
            </p:cNvSpPr>
            <p:nvPr/>
          </p:nvSpPr>
          <p:spPr bwMode="auto">
            <a:xfrm>
              <a:off x="5472" y="1408"/>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3"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4" name="Oval 30"/>
            <p:cNvSpPr>
              <a:spLocks noChangeArrowheads="1"/>
            </p:cNvSpPr>
            <p:nvPr/>
          </p:nvSpPr>
          <p:spPr bwMode="auto">
            <a:xfrm>
              <a:off x="5136" y="1520"/>
              <a:ext cx="80"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5" name="Oval 31"/>
            <p:cNvSpPr>
              <a:spLocks noChangeArrowheads="1"/>
            </p:cNvSpPr>
            <p:nvPr/>
          </p:nvSpPr>
          <p:spPr bwMode="auto">
            <a:xfrm>
              <a:off x="5248" y="1520"/>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6" name="Oval 32"/>
            <p:cNvSpPr>
              <a:spLocks noChangeArrowheads="1"/>
            </p:cNvSpPr>
            <p:nvPr/>
          </p:nvSpPr>
          <p:spPr bwMode="auto">
            <a:xfrm>
              <a:off x="5360" y="1520"/>
              <a:ext cx="76"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7" name="Oval 33"/>
            <p:cNvSpPr>
              <a:spLocks noChangeArrowheads="1"/>
            </p:cNvSpPr>
            <p:nvPr/>
          </p:nvSpPr>
          <p:spPr bwMode="auto">
            <a:xfrm>
              <a:off x="5472" y="1520"/>
              <a:ext cx="73"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8" name="Oval 34"/>
            <p:cNvSpPr>
              <a:spLocks noChangeArrowheads="1"/>
            </p:cNvSpPr>
            <p:nvPr/>
          </p:nvSpPr>
          <p:spPr bwMode="auto">
            <a:xfrm>
              <a:off x="5136" y="1632"/>
              <a:ext cx="80"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9" name="Oval 35"/>
            <p:cNvSpPr>
              <a:spLocks noChangeArrowheads="1"/>
            </p:cNvSpPr>
            <p:nvPr/>
          </p:nvSpPr>
          <p:spPr bwMode="auto">
            <a:xfrm>
              <a:off x="5248" y="1632"/>
              <a:ext cx="79"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0" name="Oval 36"/>
            <p:cNvSpPr>
              <a:spLocks noChangeArrowheads="1"/>
            </p:cNvSpPr>
            <p:nvPr/>
          </p:nvSpPr>
          <p:spPr bwMode="auto">
            <a:xfrm>
              <a:off x="5360" y="1632"/>
              <a:ext cx="76"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1" name="Oval 37"/>
            <p:cNvSpPr>
              <a:spLocks noChangeArrowheads="1"/>
            </p:cNvSpPr>
            <p:nvPr/>
          </p:nvSpPr>
          <p:spPr bwMode="auto">
            <a:xfrm>
              <a:off x="5472" y="1632"/>
              <a:ext cx="73"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2" name="Oval 38"/>
            <p:cNvSpPr>
              <a:spLocks noChangeArrowheads="1"/>
            </p:cNvSpPr>
            <p:nvPr/>
          </p:nvSpPr>
          <p:spPr bwMode="auto">
            <a:xfrm>
              <a:off x="5248" y="1744"/>
              <a:ext cx="79"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3" name="Oval 39"/>
            <p:cNvSpPr>
              <a:spLocks noChangeArrowheads="1"/>
            </p:cNvSpPr>
            <p:nvPr/>
          </p:nvSpPr>
          <p:spPr bwMode="auto">
            <a:xfrm>
              <a:off x="5472" y="1744"/>
              <a:ext cx="73"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Tree>
  </p:cSld>
  <p:clrMap bg1="lt1" tx1="dk1" bg2="lt2" tx2="dk2" accent1="accent1" accent2="accent2" accent3="accent3" accent4="accent4" accent5="accent5" accent6="accent6" hlink="hlink" folHlink="folHlink"/>
  <p:sldLayoutIdLst>
    <p:sldLayoutId id="2147484105"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Lst>
  <p:timing>
    <p:tnLst>
      <p:par>
        <p:cTn id="1" dur="indefinite" restart="never" nodeType="tmRoot"/>
      </p:par>
    </p:tnLst>
  </p:timing>
  <p:hf hdr="0"/>
  <p:txStyles>
    <p:title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4"/>
          <p:cNvSpPr>
            <a:spLocks noGrp="1" noChangeArrowheads="1"/>
          </p:cNvSpPr>
          <p:nvPr>
            <p:ph type="ctrTitle"/>
          </p:nvPr>
        </p:nvSpPr>
        <p:spPr/>
        <p:txBody>
          <a:bodyPr/>
          <a:lstStyle/>
          <a:p>
            <a:pPr algn="l" eaLnBrk="1" hangingPunct="1"/>
            <a:r>
              <a:rPr lang="en-US" altLang="de-DE" sz="4000" i="1" smtClean="0">
                <a:solidFill>
                  <a:srgbClr val="002060"/>
                </a:solidFill>
              </a:rPr>
              <a:t>Greenfox</a:t>
            </a:r>
            <a:endParaRPr lang="en-US" altLang="de-DE" sz="4000" i="1" dirty="0" smtClean="0">
              <a:solidFill>
                <a:srgbClr val="002060"/>
              </a:solidFill>
              <a:latin typeface="Bradley Hand ITC" panose="03070402050302030203" pitchFamily="66" charset="0"/>
            </a:endParaRPr>
          </a:p>
        </p:txBody>
      </p:sp>
      <p:sp>
        <p:nvSpPr>
          <p:cNvPr id="5126" name="Rectangle 5"/>
          <p:cNvSpPr>
            <a:spLocks noGrp="1" noChangeArrowheads="1"/>
          </p:cNvSpPr>
          <p:nvPr>
            <p:ph type="subTitle" idx="1"/>
          </p:nvPr>
        </p:nvSpPr>
        <p:spPr>
          <a:xfrm>
            <a:off x="849313" y="2722984"/>
            <a:ext cx="6248400" cy="2362200"/>
          </a:xfrm>
        </p:spPr>
        <p:txBody>
          <a:bodyPr/>
          <a:lstStyle/>
          <a:p>
            <a:pPr algn="l" eaLnBrk="1" hangingPunct="1"/>
            <a:endParaRPr lang="en-US" altLang="de-DE" i="1" dirty="0" smtClean="0"/>
          </a:p>
          <a:p>
            <a:pPr algn="l" eaLnBrk="1" hangingPunct="1"/>
            <a:r>
              <a:rPr lang="en-US" altLang="de-DE" i="1" smtClean="0">
                <a:solidFill>
                  <a:srgbClr val="006600"/>
                </a:solidFill>
              </a:rPr>
              <a:t>A schema language for </a:t>
            </a:r>
          </a:p>
          <a:p>
            <a:pPr algn="l" eaLnBrk="1" hangingPunct="1"/>
            <a:r>
              <a:rPr lang="en-US" altLang="de-DE" i="1" smtClean="0">
                <a:solidFill>
                  <a:srgbClr val="006600"/>
                </a:solidFill>
              </a:rPr>
              <a:t>   validating file systems</a:t>
            </a:r>
            <a:endParaRPr lang="en-US" altLang="de-DE" i="1" dirty="0" smtClean="0">
              <a:solidFill>
                <a:srgbClr val="006600"/>
              </a:solidFill>
            </a:endParaRPr>
          </a:p>
        </p:txBody>
      </p:sp>
      <p:sp>
        <p:nvSpPr>
          <p:cNvPr id="20486" name="Text Box 6"/>
          <p:cNvSpPr txBox="1">
            <a:spLocks noChangeArrowheads="1"/>
          </p:cNvSpPr>
          <p:nvPr/>
        </p:nvSpPr>
        <p:spPr bwMode="auto">
          <a:xfrm>
            <a:off x="1403350" y="4821238"/>
            <a:ext cx="567213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endParaRPr lang="de-DE" altLang="de-DE" sz="1600" b="0" dirty="0">
              <a:effectLst>
                <a:outerShdw blurRad="38100" dist="38100" dir="2700000" algn="tl">
                  <a:srgbClr val="C0C0C0"/>
                </a:outerShdw>
              </a:effectLst>
            </a:endParaRPr>
          </a:p>
          <a:p>
            <a:pPr eaLnBrk="1" hangingPunct="1">
              <a:defRPr/>
            </a:pPr>
            <a:r>
              <a:rPr lang="de-DE" altLang="de-DE" sz="1600" b="0" dirty="0">
                <a:solidFill>
                  <a:schemeClr val="bg1">
                    <a:lumMod val="50000"/>
                  </a:schemeClr>
                </a:solidFill>
                <a:effectLst>
                  <a:outerShdw blurRad="38100" dist="38100" dir="2700000" algn="tl">
                    <a:srgbClr val="C0C0C0"/>
                  </a:outerShdw>
                </a:effectLst>
              </a:rPr>
              <a:t>  </a:t>
            </a:r>
            <a:r>
              <a:rPr lang="de-DE" altLang="de-DE" sz="1600" b="0" dirty="0" smtClean="0">
                <a:solidFill>
                  <a:schemeClr val="bg1">
                    <a:lumMod val="50000"/>
                  </a:schemeClr>
                </a:solidFill>
                <a:effectLst>
                  <a:outerShdw blurRad="38100" dist="38100" dir="2700000" algn="tl">
                    <a:srgbClr val="C0C0C0"/>
                  </a:outerShdw>
                </a:effectLst>
              </a:rPr>
              <a:t>Hans-Jürgen </a:t>
            </a:r>
            <a:r>
              <a:rPr lang="de-DE" altLang="de-DE" sz="1600" b="0" dirty="0">
                <a:solidFill>
                  <a:schemeClr val="bg1">
                    <a:lumMod val="50000"/>
                  </a:schemeClr>
                </a:solidFill>
                <a:effectLst>
                  <a:outerShdw blurRad="38100" dist="38100" dir="2700000" algn="tl">
                    <a:srgbClr val="C0C0C0"/>
                  </a:outerShdw>
                </a:effectLst>
              </a:rPr>
              <a:t>Rennau, </a:t>
            </a:r>
            <a:r>
              <a:rPr lang="de-DE" altLang="de-DE" sz="1600" b="0" dirty="0" smtClean="0">
                <a:solidFill>
                  <a:schemeClr val="bg1">
                    <a:lumMod val="50000"/>
                  </a:schemeClr>
                </a:solidFill>
                <a:effectLst>
                  <a:outerShdw blurRad="38100" dist="38100" dir="2700000" algn="tl">
                    <a:srgbClr val="C0C0C0"/>
                  </a:outerShdw>
                </a:effectLst>
              </a:rPr>
              <a:t>parsQube GmbH</a:t>
            </a:r>
          </a:p>
          <a:p>
            <a:pPr eaLnBrk="1" hangingPunct="1">
              <a:defRPr/>
            </a:pPr>
            <a:r>
              <a:rPr lang="de-DE" altLang="de-DE" sz="1600" b="0" dirty="0" smtClean="0">
                <a:solidFill>
                  <a:schemeClr val="bg1">
                    <a:lumMod val="50000"/>
                  </a:schemeClr>
                </a:solidFill>
                <a:effectLst>
                  <a:outerShdw blurRad="38100" dist="38100" dir="2700000" algn="tl">
                    <a:srgbClr val="C0C0C0"/>
                  </a:outerShdw>
                </a:effectLst>
              </a:rPr>
              <a:t>  Presented at </a:t>
            </a:r>
            <a:r>
              <a:rPr lang="de-DE" altLang="de-DE" sz="1600" b="0" smtClean="0">
                <a:solidFill>
                  <a:schemeClr val="bg1">
                    <a:lumMod val="50000"/>
                  </a:schemeClr>
                </a:solidFill>
                <a:effectLst>
                  <a:outerShdw blurRad="38100" dist="38100" dir="2700000" algn="tl">
                    <a:srgbClr val="C0C0C0"/>
                  </a:outerShdw>
                </a:effectLst>
              </a:rPr>
              <a:t>xmlprague 2020, February 15, 2020</a:t>
            </a:r>
            <a:endParaRPr lang="de-DE" altLang="de-DE" sz="1600" b="0" dirty="0">
              <a:solidFill>
                <a:schemeClr val="bg1">
                  <a:lumMod val="50000"/>
                </a:schemeClr>
              </a:solidFill>
              <a:effectLst>
                <a:outerShdw blurRad="38100" dist="38100" dir="2700000" algn="tl">
                  <a:srgbClr val="C0C0C0"/>
                </a:outerShdw>
              </a:effectLst>
            </a:endParaRPr>
          </a:p>
          <a:p>
            <a:pPr eaLnBrk="1" hangingPunct="1">
              <a:defRPr/>
            </a:pPr>
            <a:endParaRPr lang="de-DE" altLang="de-DE" sz="1600" b="0" dirty="0">
              <a:effectLst>
                <a:outerShdw blurRad="38100" dist="38100" dir="2700000" algn="tl">
                  <a:srgbClr val="C0C0C0"/>
                </a:outerShdw>
              </a:effectLst>
            </a:endParaRPr>
          </a:p>
        </p:txBody>
      </p:sp>
    </p:spTree>
    <p:extLst>
      <p:ext uri="{BB962C8B-B14F-4D97-AF65-F5344CB8AC3E}">
        <p14:creationId xmlns:p14="http://schemas.microsoft.com/office/powerpoint/2010/main" val="1800718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Target declarations</a:t>
            </a:r>
            <a:br>
              <a:rPr lang="de-DE" smtClean="0"/>
            </a:br>
            <a:r>
              <a:rPr lang="de-DE"/>
              <a:t> </a:t>
            </a:r>
            <a:r>
              <a:rPr lang="de-DE" smtClean="0"/>
              <a:t>  (</a:t>
            </a:r>
            <a:r>
              <a:rPr lang="de-DE" i="1" smtClean="0"/>
              <a:t>foxpath expressions)</a:t>
            </a:r>
            <a:endParaRPr lang="de-DE" i="1"/>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10</a:t>
            </a:fld>
            <a:endParaRPr lang="de-DE" altLang="en-US"/>
          </a:p>
        </p:txBody>
      </p:sp>
      <p:graphicFrame>
        <p:nvGraphicFramePr>
          <p:cNvPr id="8" name="Table 7"/>
          <p:cNvGraphicFramePr>
            <a:graphicFrameLocks noGrp="1"/>
          </p:cNvGraphicFramePr>
          <p:nvPr>
            <p:extLst/>
          </p:nvPr>
        </p:nvGraphicFramePr>
        <p:xfrm>
          <a:off x="35496" y="2052424"/>
          <a:ext cx="9073008" cy="3032760"/>
        </p:xfrm>
        <a:graphic>
          <a:graphicData uri="http://schemas.openxmlformats.org/drawingml/2006/table">
            <a:tbl>
              <a:tblPr firstRow="1" bandRow="1">
                <a:tableStyleId>{5C22544A-7EE6-4342-B048-85BDC9FD1C3A}</a:tableStyleId>
              </a:tblPr>
              <a:tblGrid>
                <a:gridCol w="4608512"/>
                <a:gridCol w="4464496"/>
              </a:tblGrid>
              <a:tr h="370840">
                <a:tc>
                  <a:txBody>
                    <a:bodyPr/>
                    <a:lstStyle/>
                    <a:p>
                      <a:r>
                        <a:rPr lang="de-DE" smtClean="0"/>
                        <a:t>Target declaration</a:t>
                      </a:r>
                      <a:endParaRPr lang="de-DE"/>
                    </a:p>
                  </a:txBody>
                  <a:tcPr>
                    <a:solidFill>
                      <a:srgbClr val="006600"/>
                    </a:solidFill>
                  </a:tcPr>
                </a:tc>
                <a:tc>
                  <a:txBody>
                    <a:bodyPr/>
                    <a:lstStyle/>
                    <a:p>
                      <a:r>
                        <a:rPr lang="de-DE" smtClean="0"/>
                        <a:t>Selection</a:t>
                      </a:r>
                      <a:endParaRPr lang="de-DE"/>
                    </a:p>
                  </a:txBody>
                  <a:tcPr>
                    <a:solidFill>
                      <a:srgbClr val="006600"/>
                    </a:solidFill>
                  </a:tcPr>
                </a:tc>
              </a:tr>
              <a:tr h="370840">
                <a:tc>
                  <a:txBody>
                    <a:bodyPr/>
                    <a:lstStyle/>
                    <a:p>
                      <a:r>
                        <a:rPr lang="de-DE" smtClean="0">
                          <a:latin typeface="Courier New" panose="02070309020205020404" pitchFamily="49" charset="0"/>
                          <a:cs typeface="Courier New" panose="02070309020205020404" pitchFamily="49" charset="0"/>
                        </a:rPr>
                        <a:t>catalog.xml</a:t>
                      </a:r>
                      <a:endParaRPr lang="de-DE">
                        <a:latin typeface="Courier New" panose="02070309020205020404" pitchFamily="49" charset="0"/>
                        <a:cs typeface="Courier New" panose="02070309020205020404" pitchFamily="49" charset="0"/>
                      </a:endParaRPr>
                    </a:p>
                  </a:txBody>
                  <a:tcPr/>
                </a:tc>
                <a:tc>
                  <a:txBody>
                    <a:bodyPr/>
                    <a:lstStyle/>
                    <a:p>
                      <a:r>
                        <a:rPr lang="de-DE" smtClean="0"/>
                        <a:t>The catalog.xml file</a:t>
                      </a:r>
                      <a:r>
                        <a:rPr lang="de-DE" baseline="0" smtClean="0"/>
                        <a:t> in the current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.\\catalog.xml</a:t>
                      </a:r>
                      <a:endParaRPr lang="de-DE">
                        <a:latin typeface="Courier New" panose="02070309020205020404" pitchFamily="49" charset="0"/>
                        <a:cs typeface="Courier New" panose="02070309020205020404" pitchFamily="49" charset="0"/>
                      </a:endParaRPr>
                    </a:p>
                  </a:txBody>
                  <a:tcPr/>
                </a:tc>
                <a:tc>
                  <a:txBody>
                    <a:bodyPr/>
                    <a:lstStyle/>
                    <a:p>
                      <a:r>
                        <a:rPr lang="de-DE" smtClean="0"/>
                        <a:t>catalog.xml files under the current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.\\*[xsd[is-dir()]]\catalog.xml</a:t>
                      </a:r>
                      <a:br>
                        <a:rPr lang="de-DE" smtClean="0">
                          <a:latin typeface="Courier New" panose="02070309020205020404" pitchFamily="49" charset="0"/>
                          <a:cs typeface="Courier New" panose="02070309020205020404" pitchFamily="49" charset="0"/>
                        </a:rPr>
                      </a:br>
                      <a:endParaRPr lang="de-DE">
                        <a:latin typeface="Courier New" panose="02070309020205020404" pitchFamily="49" charset="0"/>
                        <a:cs typeface="Courier New" panose="02070309020205020404" pitchFamily="49" charset="0"/>
                      </a:endParaRPr>
                    </a:p>
                  </a:txBody>
                  <a:tcPr/>
                </a:tc>
                <a:tc>
                  <a:txBody>
                    <a:bodyPr/>
                    <a:lstStyle/>
                    <a:p>
                      <a:r>
                        <a:rPr lang="de-DE" smtClean="0"/>
                        <a:t>As before, but only files in a folder containing an </a:t>
                      </a:r>
                      <a:r>
                        <a:rPr lang="de-DE" smtClean="0">
                          <a:latin typeface="Courier New" panose="02070309020205020404" pitchFamily="49" charset="0"/>
                          <a:cs typeface="Courier New" panose="02070309020205020404" pitchFamily="49" charset="0"/>
                        </a:rPr>
                        <a:t>xsd</a:t>
                      </a:r>
                      <a:r>
                        <a:rPr lang="de-DE" smtClean="0"/>
                        <a:t> folder considered</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..\projects\\catalog.xml</a:t>
                      </a:r>
                      <a:endParaRPr lang="de-DE">
                        <a:latin typeface="Courier New" panose="02070309020205020404" pitchFamily="49" charset="0"/>
                        <a:cs typeface="Courier New" panose="02070309020205020404" pitchFamily="49" charset="0"/>
                      </a:endParaRPr>
                    </a:p>
                  </a:txBody>
                  <a:tcPr/>
                </a:tc>
                <a:tc>
                  <a:txBody>
                    <a:bodyPr/>
                    <a:lstStyle/>
                    <a:p>
                      <a:r>
                        <a:rPr lang="de-DE" smtClean="0"/>
                        <a:t>All catalog.xml files in or</a:t>
                      </a:r>
                      <a:r>
                        <a:rPr lang="de-DE" baseline="0" smtClean="0"/>
                        <a:t> under the </a:t>
                      </a:r>
                      <a:r>
                        <a:rPr lang="de-DE" baseline="0" smtClean="0">
                          <a:latin typeface="Courier New" panose="02070309020205020404" pitchFamily="49" charset="0"/>
                          <a:cs typeface="Courier New" panose="02070309020205020404" pitchFamily="49" charset="0"/>
                        </a:rPr>
                        <a:t>projects</a:t>
                      </a:r>
                      <a:r>
                        <a:rPr lang="de-DE" baseline="0" smtClean="0"/>
                        <a:t> sibling of the current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..\projects\\catalog.xml</a:t>
                      </a:r>
                    </a:p>
                    <a:p>
                      <a:r>
                        <a:rPr lang="de-DE" smtClean="0">
                          <a:latin typeface="Courier New" panose="02070309020205020404" pitchFamily="49" charset="0"/>
                          <a:cs typeface="Courier New" panose="02070309020205020404" pitchFamily="49" charset="0"/>
                        </a:rPr>
                        <a:t>[//@rewritePrefix]</a:t>
                      </a:r>
                      <a:endParaRPr lang="de-DE">
                        <a:latin typeface="Courier New" panose="02070309020205020404" pitchFamily="49" charset="0"/>
                        <a:cs typeface="Courier New" panose="02070309020205020404" pitchFamily="49" charset="0"/>
                      </a:endParaRPr>
                    </a:p>
                  </a:txBody>
                  <a:tcPr/>
                </a:tc>
                <a:tc>
                  <a:txBody>
                    <a:bodyPr/>
                    <a:lstStyle/>
                    <a:p>
                      <a:r>
                        <a:rPr lang="de-DE" smtClean="0"/>
                        <a:t>As before, but</a:t>
                      </a:r>
                      <a:r>
                        <a:rPr lang="de-DE" baseline="0" smtClean="0"/>
                        <a:t> only files with a document containing @rewritePrefix considered</a:t>
                      </a:r>
                      <a:endParaRPr lang="de-DE"/>
                    </a:p>
                  </a:txBody>
                  <a:tcPr/>
                </a:tc>
              </a:tr>
            </a:tbl>
          </a:graphicData>
        </a:graphic>
      </p:graphicFrame>
    </p:spTree>
    <p:extLst>
      <p:ext uri="{BB962C8B-B14F-4D97-AF65-F5344CB8AC3E}">
        <p14:creationId xmlns:p14="http://schemas.microsoft.com/office/powerpoint/2010/main" val="2102228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Cross-boundary navigation</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11</a:t>
            </a:fld>
            <a:endParaRPr lang="de-DE" altLang="en-US"/>
          </a:p>
        </p:txBody>
      </p:sp>
      <p:pic>
        <p:nvPicPr>
          <p:cNvPr id="9" name="Picture 8"/>
          <p:cNvPicPr>
            <a:picLocks noChangeAspect="1"/>
          </p:cNvPicPr>
          <p:nvPr/>
        </p:nvPicPr>
        <p:blipFill>
          <a:blip r:embed="rId3"/>
          <a:stretch>
            <a:fillRect/>
          </a:stretch>
        </p:blipFill>
        <p:spPr>
          <a:xfrm>
            <a:off x="126429" y="1628800"/>
            <a:ext cx="8982075" cy="3590925"/>
          </a:xfrm>
          <a:prstGeom prst="rect">
            <a:avLst/>
          </a:prstGeom>
        </p:spPr>
      </p:pic>
      <p:sp>
        <p:nvSpPr>
          <p:cNvPr id="10" name="Rounded Rectangle 9"/>
          <p:cNvSpPr/>
          <p:nvPr/>
        </p:nvSpPr>
        <p:spPr bwMode="auto">
          <a:xfrm>
            <a:off x="1259632" y="4149080"/>
            <a:ext cx="7740000" cy="612000"/>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406169" y="2348880"/>
            <a:ext cx="576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Rectangle 2"/>
          <p:cNvSpPr/>
          <p:nvPr/>
        </p:nvSpPr>
        <p:spPr bwMode="auto">
          <a:xfrm>
            <a:off x="126429" y="1628800"/>
            <a:ext cx="8352507" cy="1866955"/>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18538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Validating JSON contents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12</a:t>
            </a:fld>
            <a:endParaRPr lang="de-DE" altLang="en-US"/>
          </a:p>
        </p:txBody>
      </p:sp>
      <p:pic>
        <p:nvPicPr>
          <p:cNvPr id="7" name="Picture 6"/>
          <p:cNvPicPr>
            <a:picLocks noChangeAspect="1"/>
          </p:cNvPicPr>
          <p:nvPr/>
        </p:nvPicPr>
        <p:blipFill>
          <a:blip r:embed="rId3"/>
          <a:stretch>
            <a:fillRect/>
          </a:stretch>
        </p:blipFill>
        <p:spPr>
          <a:xfrm>
            <a:off x="114300" y="1627212"/>
            <a:ext cx="8915400" cy="4610100"/>
          </a:xfrm>
          <a:prstGeom prst="rect">
            <a:avLst/>
          </a:prstGeom>
        </p:spPr>
      </p:pic>
      <p:sp>
        <p:nvSpPr>
          <p:cNvPr id="8" name="Rounded Rectangle 7"/>
          <p:cNvSpPr/>
          <p:nvPr/>
        </p:nvSpPr>
        <p:spPr bwMode="auto">
          <a:xfrm>
            <a:off x="806382" y="2708944"/>
            <a:ext cx="540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Rounded Rectangle 2"/>
          <p:cNvSpPr/>
          <p:nvPr/>
        </p:nvSpPr>
        <p:spPr bwMode="auto">
          <a:xfrm>
            <a:off x="1358330" y="2984740"/>
            <a:ext cx="2061541" cy="228236"/>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2011611" y="3550171"/>
            <a:ext cx="2052000" cy="228236"/>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2030454" y="4928956"/>
            <a:ext cx="3024000" cy="228236"/>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67800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feature #1 - </a:t>
            </a:r>
            <a:r>
              <a:rPr lang="de-DE" smtClean="0">
                <a:solidFill>
                  <a:srgbClr val="3366CC"/>
                </a:solidFill>
              </a:rPr>
              <a:t>XDM based</a:t>
            </a:r>
            <a:endParaRPr lang="de-DE">
              <a:solidFill>
                <a:srgbClr val="3366CC"/>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13</a:t>
            </a:fld>
            <a:endParaRPr lang="de-DE" altLang="en-US"/>
          </a:p>
        </p:txBody>
      </p:sp>
      <p:sp>
        <p:nvSpPr>
          <p:cNvPr id="8" name="TextBox 7"/>
          <p:cNvSpPr txBox="1"/>
          <p:nvPr/>
        </p:nvSpPr>
        <p:spPr>
          <a:xfrm>
            <a:off x="611560" y="2060848"/>
            <a:ext cx="8532440" cy="3785652"/>
          </a:xfrm>
          <a:prstGeom prst="rect">
            <a:avLst/>
          </a:prstGeom>
          <a:noFill/>
        </p:spPr>
        <p:txBody>
          <a:bodyPr wrap="square" rtlCol="0">
            <a:spAutoFit/>
          </a:bodyPr>
          <a:lstStyle/>
          <a:p>
            <a:pPr algn="ctr"/>
            <a:endParaRPr lang="de-DE" sz="2400" smtClean="0">
              <a:solidFill>
                <a:srgbClr val="0070C0"/>
              </a:solidFill>
            </a:endParaRPr>
          </a:p>
          <a:p>
            <a:pPr algn="ctr"/>
            <a:r>
              <a:rPr lang="de-DE" sz="2400" smtClean="0">
                <a:solidFill>
                  <a:srgbClr val="0070C0"/>
                </a:solidFill>
              </a:rPr>
              <a:t>Value</a:t>
            </a:r>
            <a:r>
              <a:rPr lang="de-DE" sz="2400" smtClean="0"/>
              <a:t> = </a:t>
            </a:r>
            <a:r>
              <a:rPr lang="de-DE" sz="2400" smtClean="0">
                <a:solidFill>
                  <a:srgbClr val="0070C0"/>
                </a:solidFill>
              </a:rPr>
              <a:t>XDM value</a:t>
            </a:r>
          </a:p>
          <a:p>
            <a:pPr marL="342900" indent="-342900" algn="ctr">
              <a:buFontTx/>
              <a:buChar char="-"/>
            </a:pPr>
            <a:endParaRPr lang="de-DE" sz="2400">
              <a:solidFill>
                <a:srgbClr val="0070C0"/>
              </a:solidFill>
            </a:endParaRPr>
          </a:p>
          <a:p>
            <a:endParaRPr lang="de-DE" sz="2400" smtClean="0"/>
          </a:p>
          <a:p>
            <a:pPr marL="342900" indent="-342900">
              <a:buFontTx/>
              <a:buChar char="-"/>
            </a:pPr>
            <a:r>
              <a:rPr lang="de-DE" sz="2400" b="0" smtClean="0"/>
              <a:t>Value = </a:t>
            </a:r>
            <a:r>
              <a:rPr lang="de-DE" sz="2400" smtClean="0"/>
              <a:t>sequence of items</a:t>
            </a:r>
          </a:p>
          <a:p>
            <a:pPr marL="342900" indent="-342900">
              <a:buFontTx/>
              <a:buChar char="-"/>
            </a:pPr>
            <a:r>
              <a:rPr lang="de-DE" sz="2400" b="0" smtClean="0"/>
              <a:t>Item</a:t>
            </a:r>
            <a:endParaRPr lang="de-DE" sz="2400" b="0"/>
          </a:p>
          <a:p>
            <a:pPr marL="800100" lvl="1" indent="-342900">
              <a:buFont typeface="Arial" panose="020B0604020202020204" pitchFamily="34" charset="0"/>
              <a:buChar char="•"/>
            </a:pPr>
            <a:r>
              <a:rPr lang="de-DE" sz="2400" b="0" smtClean="0"/>
              <a:t>Atomic value 		(with a type from xsd)</a:t>
            </a:r>
          </a:p>
          <a:p>
            <a:pPr marL="800100" lvl="1" indent="-342900">
              <a:buFont typeface="Arial" panose="020B0604020202020204" pitchFamily="34" charset="0"/>
              <a:buChar char="•"/>
            </a:pPr>
            <a:r>
              <a:rPr lang="de-DE" sz="2400" b="0" smtClean="0"/>
              <a:t>XDM node	 	(element, attribute, …)</a:t>
            </a:r>
          </a:p>
          <a:p>
            <a:pPr marL="800100" lvl="1" indent="-342900">
              <a:buFont typeface="Arial" panose="020B0604020202020204" pitchFamily="34" charset="0"/>
              <a:buChar char="•"/>
            </a:pPr>
            <a:r>
              <a:rPr lang="de-DE" sz="2400" b="0" smtClean="0"/>
              <a:t>Map or array		(rarely used)</a:t>
            </a:r>
          </a:p>
          <a:p>
            <a:pPr marL="800100" lvl="1" indent="-342900">
              <a:buFont typeface="Arial" panose="020B0604020202020204" pitchFamily="34" charset="0"/>
              <a:buChar char="•"/>
            </a:pPr>
            <a:r>
              <a:rPr lang="de-DE" sz="2400" b="0" i="1" smtClean="0"/>
              <a:t>Function item		(currently not used)</a:t>
            </a:r>
            <a:endParaRPr lang="de-DE" sz="2400" b="0" i="1"/>
          </a:p>
        </p:txBody>
      </p:sp>
      <p:sp>
        <p:nvSpPr>
          <p:cNvPr id="13" name="Rounded Rectangle 12"/>
          <p:cNvSpPr/>
          <p:nvPr/>
        </p:nvSpPr>
        <p:spPr bwMode="auto">
          <a:xfrm>
            <a:off x="3419872" y="2205302"/>
            <a:ext cx="2880320" cy="914400"/>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45092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feature #2</a:t>
            </a:r>
            <a:br>
              <a:rPr lang="de-DE" i="1" smtClean="0"/>
            </a:br>
            <a:r>
              <a:rPr lang="de-DE" smtClean="0">
                <a:solidFill>
                  <a:srgbClr val="3366CC"/>
                </a:solidFill>
              </a:rPr>
              <a:t>              Navigation skills</a:t>
            </a:r>
            <a:endParaRPr lang="de-DE">
              <a:solidFill>
                <a:srgbClr val="3366CC"/>
              </a:solidFill>
            </a:endParaRPr>
          </a:p>
        </p:txBody>
      </p:sp>
      <p:sp>
        <p:nvSpPr>
          <p:cNvPr id="3" name="Content Placeholder 2"/>
          <p:cNvSpPr>
            <a:spLocks noGrp="1"/>
          </p:cNvSpPr>
          <p:nvPr>
            <p:ph idx="1"/>
          </p:nvPr>
        </p:nvSpPr>
        <p:spPr>
          <a:xfrm>
            <a:off x="457200" y="1719263"/>
            <a:ext cx="8795320" cy="4411662"/>
          </a:xfrm>
        </p:spPr>
        <p:txBody>
          <a:bodyPr/>
          <a:lstStyle/>
          <a:p>
            <a:pPr lvl="1"/>
            <a:r>
              <a:rPr lang="de-DE" b="1" smtClean="0">
                <a:solidFill>
                  <a:srgbClr val="0066CC"/>
                </a:solidFill>
              </a:rPr>
              <a:t>Between</a:t>
            </a:r>
            <a:r>
              <a:rPr lang="de-DE" smtClean="0"/>
              <a:t> resources</a:t>
            </a:r>
          </a:p>
          <a:p>
            <a:pPr lvl="1"/>
            <a:r>
              <a:rPr lang="de-DE" b="1" smtClean="0">
                <a:solidFill>
                  <a:srgbClr val="0066CC"/>
                </a:solidFill>
              </a:rPr>
              <a:t>Within</a:t>
            </a:r>
            <a:r>
              <a:rPr lang="de-DE" smtClean="0"/>
              <a:t> resources</a:t>
            </a:r>
          </a:p>
          <a:p>
            <a:pPr lvl="1"/>
            <a:r>
              <a:rPr lang="de-DE" b="1" smtClean="0">
                <a:solidFill>
                  <a:srgbClr val="0070C0"/>
                </a:solidFill>
              </a:rPr>
              <a:t>Multi-mediatype</a:t>
            </a:r>
          </a:p>
          <a:p>
            <a:pPr lvl="1"/>
            <a:r>
              <a:rPr lang="de-DE" b="1" smtClean="0">
                <a:solidFill>
                  <a:srgbClr val="0066CC"/>
                </a:solidFill>
              </a:rPr>
              <a:t>Cross-boundary</a:t>
            </a:r>
            <a:r>
              <a:rPr lang="de-DE" smtClean="0"/>
              <a:t>:</a:t>
            </a:r>
          </a:p>
          <a:p>
            <a:pPr lvl="2"/>
            <a:r>
              <a:rPr lang="de-DE" smtClean="0"/>
              <a:t>Start inside file, ……………	|| ……	arrive at a file-or-folder</a:t>
            </a:r>
          </a:p>
          <a:p>
            <a:pPr lvl="2"/>
            <a:r>
              <a:rPr lang="de-DE" smtClean="0"/>
              <a:t>Start at a file-or-folder, ……	|| ……	arrive inside file</a:t>
            </a:r>
          </a:p>
          <a:p>
            <a:pPr lvl="2"/>
            <a:r>
              <a:rPr lang="de-DE" smtClean="0"/>
              <a:t>Start inside file A, …….......	|| …… arrive inside file B</a:t>
            </a:r>
          </a:p>
          <a:p>
            <a:pPr lvl="1"/>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14</a:t>
            </a:fld>
            <a:endParaRPr lang="de-DE" altLang="en-US"/>
          </a:p>
        </p:txBody>
      </p:sp>
      <p:sp>
        <p:nvSpPr>
          <p:cNvPr id="9" name="TextBox 8"/>
          <p:cNvSpPr txBox="1"/>
          <p:nvPr/>
        </p:nvSpPr>
        <p:spPr>
          <a:xfrm>
            <a:off x="5724945" y="2266239"/>
            <a:ext cx="912429" cy="400110"/>
          </a:xfrm>
          <a:prstGeom prst="rect">
            <a:avLst/>
          </a:prstGeom>
          <a:solidFill>
            <a:srgbClr val="0070C0"/>
          </a:solidFill>
        </p:spPr>
        <p:txBody>
          <a:bodyPr wrap="none" rtlCol="0">
            <a:spAutoFit/>
          </a:bodyPr>
          <a:lstStyle/>
          <a:p>
            <a:r>
              <a:rPr lang="de-DE" sz="2000" smtClean="0">
                <a:solidFill>
                  <a:schemeClr val="bg1"/>
                </a:solidFill>
              </a:rPr>
              <a:t>XPath</a:t>
            </a:r>
            <a:endParaRPr lang="de-DE" sz="2000">
              <a:solidFill>
                <a:schemeClr val="bg1"/>
              </a:solidFill>
            </a:endParaRPr>
          </a:p>
        </p:txBody>
      </p:sp>
      <p:sp>
        <p:nvSpPr>
          <p:cNvPr id="10" name="TextBox 9"/>
          <p:cNvSpPr txBox="1"/>
          <p:nvPr/>
        </p:nvSpPr>
        <p:spPr>
          <a:xfrm>
            <a:off x="5724945" y="1775278"/>
            <a:ext cx="1111202" cy="400110"/>
          </a:xfrm>
          <a:prstGeom prst="rect">
            <a:avLst/>
          </a:prstGeom>
          <a:solidFill>
            <a:srgbClr val="0070C0"/>
          </a:solidFill>
        </p:spPr>
        <p:txBody>
          <a:bodyPr wrap="none" rtlCol="0">
            <a:spAutoFit/>
          </a:bodyPr>
          <a:lstStyle/>
          <a:p>
            <a:r>
              <a:rPr lang="de-DE" sz="2000" smtClean="0">
                <a:solidFill>
                  <a:schemeClr val="bg1"/>
                </a:solidFill>
              </a:rPr>
              <a:t>foxpath</a:t>
            </a:r>
            <a:endParaRPr lang="de-DE" sz="2000">
              <a:solidFill>
                <a:schemeClr val="bg1"/>
              </a:solidFill>
            </a:endParaRPr>
          </a:p>
        </p:txBody>
      </p:sp>
      <p:sp>
        <p:nvSpPr>
          <p:cNvPr id="11" name="TextBox 10"/>
          <p:cNvSpPr txBox="1"/>
          <p:nvPr/>
        </p:nvSpPr>
        <p:spPr>
          <a:xfrm>
            <a:off x="5724945" y="2740858"/>
            <a:ext cx="2478564" cy="400110"/>
          </a:xfrm>
          <a:prstGeom prst="rect">
            <a:avLst/>
          </a:prstGeom>
          <a:solidFill>
            <a:srgbClr val="0070C0"/>
          </a:solidFill>
        </p:spPr>
        <p:txBody>
          <a:bodyPr wrap="none" rtlCol="0">
            <a:spAutoFit/>
          </a:bodyPr>
          <a:lstStyle/>
          <a:p>
            <a:r>
              <a:rPr lang="de-DE" sz="2000" smtClean="0">
                <a:solidFill>
                  <a:schemeClr val="bg1"/>
                </a:solidFill>
              </a:rPr>
              <a:t>XPath - extensions</a:t>
            </a:r>
            <a:endParaRPr lang="de-DE" sz="2000">
              <a:solidFill>
                <a:schemeClr val="bg1"/>
              </a:solidFill>
            </a:endParaRPr>
          </a:p>
        </p:txBody>
      </p:sp>
      <p:sp>
        <p:nvSpPr>
          <p:cNvPr id="12" name="TextBox 11"/>
          <p:cNvSpPr txBox="1"/>
          <p:nvPr/>
        </p:nvSpPr>
        <p:spPr>
          <a:xfrm>
            <a:off x="5724128" y="3234281"/>
            <a:ext cx="1111202" cy="400110"/>
          </a:xfrm>
          <a:prstGeom prst="rect">
            <a:avLst/>
          </a:prstGeom>
          <a:solidFill>
            <a:srgbClr val="0070C0"/>
          </a:solidFill>
        </p:spPr>
        <p:txBody>
          <a:bodyPr wrap="none" rtlCol="0">
            <a:spAutoFit/>
          </a:bodyPr>
          <a:lstStyle/>
          <a:p>
            <a:r>
              <a:rPr lang="de-DE" sz="2000" smtClean="0">
                <a:solidFill>
                  <a:schemeClr val="bg1"/>
                </a:solidFill>
              </a:rPr>
              <a:t>foxpath</a:t>
            </a:r>
            <a:endParaRPr lang="de-DE" sz="2000">
              <a:solidFill>
                <a:schemeClr val="bg1"/>
              </a:solidFill>
            </a:endParaRPr>
          </a:p>
        </p:txBody>
      </p:sp>
    </p:spTree>
    <p:extLst>
      <p:ext uri="{BB962C8B-B14F-4D97-AF65-F5344CB8AC3E}">
        <p14:creationId xmlns:p14="http://schemas.microsoft.com/office/powerpoint/2010/main" val="34695215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feature #3</a:t>
            </a:r>
            <a:r>
              <a:rPr lang="de-DE" smtClean="0"/>
              <a:t/>
            </a:r>
            <a:br>
              <a:rPr lang="de-DE" smtClean="0"/>
            </a:br>
            <a:r>
              <a:rPr lang="de-DE" smtClean="0"/>
              <a:t>              </a:t>
            </a:r>
            <a:r>
              <a:rPr lang="de-DE" smtClean="0">
                <a:solidFill>
                  <a:srgbClr val="3366CC"/>
                </a:solidFill>
              </a:rPr>
              <a:t>Validation concept</a:t>
            </a:r>
            <a:endParaRPr lang="de-DE">
              <a:solidFill>
                <a:srgbClr val="3366CC"/>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15</a:t>
            </a:fld>
            <a:endParaRPr lang="de-DE" altLang="en-US"/>
          </a:p>
        </p:txBody>
      </p:sp>
      <p:pic>
        <p:nvPicPr>
          <p:cNvPr id="7" name="Picture 6"/>
          <p:cNvPicPr>
            <a:picLocks noChangeAspect="1"/>
          </p:cNvPicPr>
          <p:nvPr/>
        </p:nvPicPr>
        <p:blipFill>
          <a:blip r:embed="rId3"/>
          <a:stretch>
            <a:fillRect/>
          </a:stretch>
        </p:blipFill>
        <p:spPr>
          <a:xfrm>
            <a:off x="0" y="1389694"/>
            <a:ext cx="7884368" cy="5074764"/>
          </a:xfrm>
          <a:prstGeom prst="rect">
            <a:avLst/>
          </a:prstGeom>
        </p:spPr>
      </p:pic>
      <p:sp>
        <p:nvSpPr>
          <p:cNvPr id="3" name="TextBox 2"/>
          <p:cNvSpPr txBox="1"/>
          <p:nvPr/>
        </p:nvSpPr>
        <p:spPr>
          <a:xfrm>
            <a:off x="4784017" y="3068960"/>
            <a:ext cx="2092239" cy="1938992"/>
          </a:xfrm>
          <a:prstGeom prst="rect">
            <a:avLst/>
          </a:prstGeom>
          <a:solidFill>
            <a:srgbClr val="0070C0"/>
          </a:solidFill>
        </p:spPr>
        <p:txBody>
          <a:bodyPr wrap="none" rtlCol="0">
            <a:spAutoFit/>
          </a:bodyPr>
          <a:lstStyle/>
          <a:p>
            <a:pPr algn="ctr"/>
            <a:r>
              <a:rPr lang="de-DE" sz="4000" smtClean="0">
                <a:solidFill>
                  <a:schemeClr val="bg1"/>
                </a:solidFill>
              </a:rPr>
              <a:t>Guided </a:t>
            </a:r>
          </a:p>
          <a:p>
            <a:pPr algn="ctr"/>
            <a:r>
              <a:rPr lang="de-DE" sz="4000" smtClean="0">
                <a:solidFill>
                  <a:schemeClr val="bg1"/>
                </a:solidFill>
              </a:rPr>
              <a:t>by </a:t>
            </a:r>
          </a:p>
          <a:p>
            <a:pPr algn="ctr"/>
            <a:r>
              <a:rPr lang="de-DE" sz="4000" smtClean="0">
                <a:solidFill>
                  <a:schemeClr val="bg1"/>
                </a:solidFill>
              </a:rPr>
              <a:t>SHACL</a:t>
            </a:r>
            <a:endParaRPr lang="de-DE" sz="4000">
              <a:solidFill>
                <a:schemeClr val="bg1"/>
              </a:solidFill>
            </a:endParaRPr>
          </a:p>
        </p:txBody>
      </p:sp>
    </p:spTree>
    <p:extLst>
      <p:ext uri="{BB962C8B-B14F-4D97-AF65-F5344CB8AC3E}">
        <p14:creationId xmlns:p14="http://schemas.microsoft.com/office/powerpoint/2010/main" val="919290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Concepts</a:t>
            </a:r>
            <a:endParaRPr lang="de-DE"/>
          </a:p>
        </p:txBody>
      </p:sp>
      <p:sp>
        <p:nvSpPr>
          <p:cNvPr id="3" name="Content Placeholder 2"/>
          <p:cNvSpPr>
            <a:spLocks noGrp="1"/>
          </p:cNvSpPr>
          <p:nvPr>
            <p:ph idx="1"/>
          </p:nvPr>
        </p:nvSpPr>
        <p:spPr>
          <a:xfrm>
            <a:off x="457200" y="1628800"/>
            <a:ext cx="8686800" cy="4411662"/>
          </a:xfrm>
        </p:spPr>
        <p:txBody>
          <a:bodyPr/>
          <a:lstStyle/>
          <a:p>
            <a:r>
              <a:rPr lang="de-DE" smtClean="0">
                <a:solidFill>
                  <a:srgbClr val="0066CC"/>
                </a:solidFill>
              </a:rPr>
              <a:t>Resource</a:t>
            </a:r>
            <a:r>
              <a:rPr lang="de-DE" smtClean="0"/>
              <a:t>		file, folder</a:t>
            </a:r>
          </a:p>
          <a:p>
            <a:r>
              <a:rPr lang="de-DE" smtClean="0">
                <a:solidFill>
                  <a:srgbClr val="0066CC"/>
                </a:solidFill>
              </a:rPr>
              <a:t>Shape			</a:t>
            </a:r>
            <a:r>
              <a:rPr lang="de-DE" smtClean="0"/>
              <a:t>a set of </a:t>
            </a:r>
            <a:r>
              <a:rPr lang="de-DE" smtClean="0"/>
              <a:t>constraints</a:t>
            </a:r>
          </a:p>
          <a:p>
            <a:r>
              <a:rPr lang="de-DE" smtClean="0">
                <a:solidFill>
                  <a:srgbClr val="0070C0"/>
                </a:solidFill>
              </a:rPr>
              <a:t>Constraint		</a:t>
            </a:r>
            <a:r>
              <a:rPr lang="de-DE" smtClean="0"/>
              <a:t>a condition</a:t>
            </a:r>
            <a:endParaRPr lang="de-DE" smtClean="0"/>
          </a:p>
          <a:p>
            <a:endParaRPr lang="de-DE" smtClean="0">
              <a:solidFill>
                <a:srgbClr val="0066CC"/>
              </a:solidFill>
            </a:endParaRPr>
          </a:p>
          <a:p>
            <a:r>
              <a:rPr lang="de-DE" smtClean="0">
                <a:solidFill>
                  <a:srgbClr val="0066CC"/>
                </a:solidFill>
              </a:rPr>
              <a:t>Resource </a:t>
            </a:r>
            <a:r>
              <a:rPr lang="de-DE" smtClean="0">
                <a:solidFill>
                  <a:srgbClr val="0066CC"/>
                </a:solidFill>
              </a:rPr>
              <a:t>shape</a:t>
            </a:r>
            <a:r>
              <a:rPr lang="de-DE" smtClean="0"/>
              <a:t> 	checks a </a:t>
            </a:r>
            <a:r>
              <a:rPr lang="de-DE" b="1" smtClean="0"/>
              <a:t>resource</a:t>
            </a:r>
          </a:p>
          <a:p>
            <a:pPr lvl="1"/>
            <a:r>
              <a:rPr lang="de-DE" smtClean="0">
                <a:solidFill>
                  <a:srgbClr val="CC6600"/>
                </a:solidFill>
              </a:rPr>
              <a:t>Target declaration</a:t>
            </a:r>
            <a:r>
              <a:rPr lang="de-DE" smtClean="0"/>
              <a:t>	  </a:t>
            </a:r>
            <a:r>
              <a:rPr lang="de-DE" i="1" smtClean="0"/>
              <a:t>selects resources</a:t>
            </a:r>
          </a:p>
          <a:p>
            <a:pPr lvl="1"/>
            <a:r>
              <a:rPr lang="de-DE" smtClean="0">
                <a:solidFill>
                  <a:srgbClr val="CC6600"/>
                </a:solidFill>
              </a:rPr>
              <a:t>Constraints</a:t>
            </a:r>
            <a:r>
              <a:rPr lang="de-DE" smtClean="0"/>
              <a:t>		  </a:t>
            </a:r>
            <a:r>
              <a:rPr lang="de-DE" i="1" smtClean="0"/>
              <a:t>check </a:t>
            </a:r>
            <a:r>
              <a:rPr lang="de-DE" i="1" u="sng" smtClean="0"/>
              <a:t>resource properties</a:t>
            </a:r>
          </a:p>
          <a:p>
            <a:r>
              <a:rPr lang="de-DE" smtClean="0">
                <a:solidFill>
                  <a:srgbClr val="0066CC"/>
                </a:solidFill>
              </a:rPr>
              <a:t>Value shape</a:t>
            </a:r>
            <a:r>
              <a:rPr lang="de-DE" smtClean="0"/>
              <a:t> 		checks a </a:t>
            </a:r>
            <a:r>
              <a:rPr lang="de-DE" b="1" smtClean="0"/>
              <a:t>resource value</a:t>
            </a:r>
          </a:p>
          <a:p>
            <a:pPr lvl="1"/>
            <a:r>
              <a:rPr lang="de-DE" smtClean="0">
                <a:solidFill>
                  <a:srgbClr val="CC6600"/>
                </a:solidFill>
              </a:rPr>
              <a:t>Expression</a:t>
            </a:r>
            <a:r>
              <a:rPr lang="de-DE" smtClean="0"/>
              <a:t>		  </a:t>
            </a:r>
            <a:r>
              <a:rPr lang="de-DE" i="1" smtClean="0"/>
              <a:t>constructs a resource value</a:t>
            </a:r>
          </a:p>
          <a:p>
            <a:pPr lvl="1"/>
            <a:r>
              <a:rPr lang="de-DE" smtClean="0">
                <a:solidFill>
                  <a:srgbClr val="CC6600"/>
                </a:solidFill>
              </a:rPr>
              <a:t>Constraints</a:t>
            </a:r>
            <a:r>
              <a:rPr lang="de-DE" smtClean="0"/>
              <a:t>		  </a:t>
            </a:r>
            <a:r>
              <a:rPr lang="de-DE" i="1" smtClean="0"/>
              <a:t>check the </a:t>
            </a:r>
            <a:r>
              <a:rPr lang="de-DE" i="1" u="sng" smtClean="0"/>
              <a:t>resource value</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53506" y="-6118"/>
            <a:ext cx="3803848" cy="1764672"/>
          </a:xfrm>
          <a:prstGeom prst="rect">
            <a:avLst/>
          </a:prstGeom>
        </p:spPr>
      </p:pic>
      <p:sp>
        <p:nvSpPr>
          <p:cNvPr id="7" name="TextBox 6"/>
          <p:cNvSpPr txBox="1"/>
          <p:nvPr/>
        </p:nvSpPr>
        <p:spPr>
          <a:xfrm>
            <a:off x="6590551" y="160739"/>
            <a:ext cx="1099981" cy="646331"/>
          </a:xfrm>
          <a:prstGeom prst="rect">
            <a:avLst/>
          </a:prstGeom>
          <a:noFill/>
        </p:spPr>
        <p:txBody>
          <a:bodyPr wrap="none" rtlCol="0">
            <a:spAutoFit/>
          </a:bodyPr>
          <a:lstStyle/>
          <a:p>
            <a:r>
              <a:rPr lang="de-DE" smtClean="0">
                <a:latin typeface="Bradley Hand ITC" panose="03070402050302030203" pitchFamily="66" charset="0"/>
              </a:rPr>
              <a:t>Resource</a:t>
            </a:r>
          </a:p>
          <a:p>
            <a:r>
              <a:rPr lang="de-DE" smtClean="0">
                <a:latin typeface="Bradley Hand ITC" panose="03070402050302030203" pitchFamily="66" charset="0"/>
              </a:rPr>
              <a:t>property !</a:t>
            </a:r>
            <a:endParaRPr lang="de-DE">
              <a:latin typeface="Bradley Hand ITC" panose="03070402050302030203" pitchFamily="66" charset="0"/>
            </a:endParaRPr>
          </a:p>
        </p:txBody>
      </p:sp>
      <p:sp>
        <p:nvSpPr>
          <p:cNvPr id="9" name="TextBox 8"/>
          <p:cNvSpPr txBox="1"/>
          <p:nvPr/>
        </p:nvSpPr>
        <p:spPr>
          <a:xfrm>
            <a:off x="6638895" y="910461"/>
            <a:ext cx="1029449" cy="646331"/>
          </a:xfrm>
          <a:prstGeom prst="rect">
            <a:avLst/>
          </a:prstGeom>
          <a:noFill/>
        </p:spPr>
        <p:txBody>
          <a:bodyPr wrap="none" rtlCol="0">
            <a:spAutoFit/>
          </a:bodyPr>
          <a:lstStyle/>
          <a:p>
            <a:r>
              <a:rPr lang="de-DE" smtClean="0">
                <a:latin typeface="Bradley Hand ITC" panose="03070402050302030203" pitchFamily="66" charset="0"/>
              </a:rPr>
              <a:t>Resource</a:t>
            </a:r>
          </a:p>
          <a:p>
            <a:r>
              <a:rPr lang="de-DE" smtClean="0">
                <a:latin typeface="Bradley Hand ITC" panose="03070402050302030203" pitchFamily="66" charset="0"/>
              </a:rPr>
              <a:t>value !</a:t>
            </a:r>
            <a:endParaRPr lang="de-DE">
              <a:latin typeface="Bradley Hand ITC" panose="03070402050302030203" pitchFamily="66" charset="0"/>
            </a:endParaRPr>
          </a:p>
        </p:txBody>
      </p:sp>
      <p:cxnSp>
        <p:nvCxnSpPr>
          <p:cNvPr id="11" name="Straight Connector 10"/>
          <p:cNvCxnSpPr/>
          <p:nvPr/>
        </p:nvCxnSpPr>
        <p:spPr bwMode="auto">
          <a:xfrm>
            <a:off x="-4613" y="3530484"/>
            <a:ext cx="9144000" cy="0"/>
          </a:xfrm>
          <a:prstGeom prst="line">
            <a:avLst/>
          </a:prstGeom>
          <a:solidFill>
            <a:schemeClr val="accent1"/>
          </a:solidFill>
          <a:ln w="3810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68090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Constraints</a:t>
            </a:r>
            <a:endParaRPr lang="de-DE"/>
          </a:p>
        </p:txBody>
      </p:sp>
      <p:sp>
        <p:nvSpPr>
          <p:cNvPr id="3" name="Content Placeholder 2"/>
          <p:cNvSpPr>
            <a:spLocks noGrp="1"/>
          </p:cNvSpPr>
          <p:nvPr>
            <p:ph idx="1"/>
          </p:nvPr>
        </p:nvSpPr>
        <p:spPr>
          <a:xfrm>
            <a:off x="457200" y="1719263"/>
            <a:ext cx="8686800" cy="4411662"/>
          </a:xfrm>
        </p:spPr>
        <p:txBody>
          <a:bodyPr/>
          <a:lstStyle/>
          <a:p>
            <a:r>
              <a:rPr lang="de-DE" smtClean="0"/>
              <a:t>A constraint is </a:t>
            </a:r>
            <a:r>
              <a:rPr lang="de-DE" i="1" smtClean="0"/>
              <a:t>declared</a:t>
            </a:r>
            <a:r>
              <a:rPr lang="de-DE" smtClean="0"/>
              <a:t> by a shape</a:t>
            </a:r>
          </a:p>
          <a:p>
            <a:r>
              <a:rPr lang="de-DE" smtClean="0">
                <a:solidFill>
                  <a:srgbClr val="0070C0"/>
                </a:solidFill>
              </a:rPr>
              <a:t>Constraint declaration</a:t>
            </a:r>
            <a:r>
              <a:rPr lang="de-DE" smtClean="0"/>
              <a:t>: like a function call</a:t>
            </a:r>
          </a:p>
          <a:p>
            <a:pPr lvl="1"/>
            <a:r>
              <a:rPr lang="de-DE" smtClean="0"/>
              <a:t>Identifies a kind of checking = </a:t>
            </a:r>
          </a:p>
          <a:p>
            <a:pPr marL="344487" lvl="1" indent="0">
              <a:buNone/>
            </a:pPr>
            <a:r>
              <a:rPr lang="de-DE"/>
              <a:t>	</a:t>
            </a:r>
            <a:r>
              <a:rPr lang="de-DE" smtClean="0">
                <a:solidFill>
                  <a:srgbClr val="0070C0"/>
                </a:solidFill>
              </a:rPr>
              <a:t>Constraint Component</a:t>
            </a:r>
            <a:r>
              <a:rPr lang="de-DE" smtClean="0"/>
              <a:t> IRI</a:t>
            </a:r>
          </a:p>
          <a:p>
            <a:pPr lvl="1"/>
            <a:r>
              <a:rPr lang="de-DE" smtClean="0"/>
              <a:t>Provides </a:t>
            </a:r>
            <a:r>
              <a:rPr lang="de-DE" smtClean="0">
                <a:solidFill>
                  <a:srgbClr val="0070C0"/>
                </a:solidFill>
              </a:rPr>
              <a:t>constraint parameter values</a:t>
            </a:r>
          </a:p>
          <a:p>
            <a:r>
              <a:rPr lang="de-DE" smtClean="0"/>
              <a:t>Validation against a constraint:</a:t>
            </a:r>
          </a:p>
          <a:p>
            <a:pPr lvl="1"/>
            <a:r>
              <a:rPr lang="de-DE" smtClean="0"/>
              <a:t>Input: parameter values + resource or resource value</a:t>
            </a:r>
          </a:p>
          <a:p>
            <a:pPr lvl="1"/>
            <a:r>
              <a:rPr lang="de-DE" smtClean="0"/>
              <a:t>Output: validation result</a:t>
            </a: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17</a:t>
            </a:fld>
            <a:endParaRPr lang="de-DE" altLang="en-US"/>
          </a:p>
        </p:txBody>
      </p:sp>
    </p:spTree>
    <p:extLst>
      <p:ext uri="{BB962C8B-B14F-4D97-AF65-F5344CB8AC3E}">
        <p14:creationId xmlns:p14="http://schemas.microsoft.com/office/powerpoint/2010/main" val="29588172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What a constraint perceives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18</a:t>
            </a:fld>
            <a:endParaRPr lang="de-DE" altLang="en-US"/>
          </a:p>
        </p:txBody>
      </p:sp>
      <p:sp>
        <p:nvSpPr>
          <p:cNvPr id="7" name="Oval 6"/>
          <p:cNvSpPr/>
          <p:nvPr/>
        </p:nvSpPr>
        <p:spPr bwMode="auto">
          <a:xfrm>
            <a:off x="3329100" y="2933019"/>
            <a:ext cx="1800000" cy="1800000"/>
          </a:xfrm>
          <a:prstGeom prst="ellipse">
            <a:avLst/>
          </a:prstGeom>
          <a:solidFill>
            <a:schemeClr val="bg1">
              <a:lumMod val="6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8" name="Oval 7"/>
          <p:cNvSpPr/>
          <p:nvPr/>
        </p:nvSpPr>
        <p:spPr bwMode="auto">
          <a:xfrm>
            <a:off x="3553279" y="3202343"/>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Oval 8"/>
          <p:cNvSpPr/>
          <p:nvPr/>
        </p:nvSpPr>
        <p:spPr bwMode="auto">
          <a:xfrm>
            <a:off x="3409263" y="3407908"/>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Oval 9"/>
          <p:cNvSpPr/>
          <p:nvPr/>
        </p:nvSpPr>
        <p:spPr bwMode="auto">
          <a:xfrm>
            <a:off x="3337255" y="3645024"/>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Oval 10"/>
          <p:cNvSpPr/>
          <p:nvPr/>
        </p:nvSpPr>
        <p:spPr bwMode="auto">
          <a:xfrm>
            <a:off x="3358545" y="3914537"/>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Oval 11"/>
          <p:cNvSpPr/>
          <p:nvPr/>
        </p:nvSpPr>
        <p:spPr bwMode="auto">
          <a:xfrm>
            <a:off x="3463886" y="4152199"/>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Oval 12"/>
          <p:cNvSpPr/>
          <p:nvPr/>
        </p:nvSpPr>
        <p:spPr bwMode="auto">
          <a:xfrm>
            <a:off x="3635896" y="4343862"/>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cxnSp>
        <p:nvCxnSpPr>
          <p:cNvPr id="15" name="Curved Connector 14"/>
          <p:cNvCxnSpPr/>
          <p:nvPr/>
        </p:nvCxnSpPr>
        <p:spPr bwMode="auto">
          <a:xfrm flipV="1">
            <a:off x="4860032" y="29871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Curved Connector 16"/>
          <p:cNvCxnSpPr/>
          <p:nvPr/>
        </p:nvCxnSpPr>
        <p:spPr bwMode="auto">
          <a:xfrm flipV="1">
            <a:off x="4973737" y="31395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Curved Connector 17"/>
          <p:cNvCxnSpPr/>
          <p:nvPr/>
        </p:nvCxnSpPr>
        <p:spPr bwMode="auto">
          <a:xfrm flipV="1">
            <a:off x="5076056" y="32919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Curved Connector 18"/>
          <p:cNvCxnSpPr/>
          <p:nvPr/>
        </p:nvCxnSpPr>
        <p:spPr bwMode="auto">
          <a:xfrm flipV="1">
            <a:off x="5126798" y="34443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Curved Connector 19"/>
          <p:cNvCxnSpPr/>
          <p:nvPr/>
        </p:nvCxnSpPr>
        <p:spPr bwMode="auto">
          <a:xfrm flipV="1">
            <a:off x="5137431" y="35967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Curved Connector 20"/>
          <p:cNvCxnSpPr/>
          <p:nvPr/>
        </p:nvCxnSpPr>
        <p:spPr bwMode="auto">
          <a:xfrm flipV="1">
            <a:off x="5126798" y="37491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Curved Connector 21"/>
          <p:cNvCxnSpPr/>
          <p:nvPr/>
        </p:nvCxnSpPr>
        <p:spPr bwMode="auto">
          <a:xfrm flipV="1">
            <a:off x="5014681" y="4005857"/>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Curved Connector 22"/>
          <p:cNvCxnSpPr/>
          <p:nvPr/>
        </p:nvCxnSpPr>
        <p:spPr bwMode="auto">
          <a:xfrm flipV="1">
            <a:off x="4838766" y="4293889"/>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Curved Connector 23"/>
          <p:cNvCxnSpPr/>
          <p:nvPr/>
        </p:nvCxnSpPr>
        <p:spPr bwMode="auto">
          <a:xfrm flipH="1" flipV="1">
            <a:off x="4534314" y="30689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Curved Connector 24"/>
          <p:cNvCxnSpPr/>
          <p:nvPr/>
        </p:nvCxnSpPr>
        <p:spPr bwMode="auto">
          <a:xfrm flipH="1" flipV="1">
            <a:off x="4632540" y="32213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Curved Connector 25"/>
          <p:cNvCxnSpPr/>
          <p:nvPr/>
        </p:nvCxnSpPr>
        <p:spPr bwMode="auto">
          <a:xfrm flipH="1" flipV="1">
            <a:off x="4665274" y="33737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Curved Connector 26"/>
          <p:cNvCxnSpPr/>
          <p:nvPr/>
        </p:nvCxnSpPr>
        <p:spPr bwMode="auto">
          <a:xfrm flipH="1" flipV="1">
            <a:off x="4705383" y="35261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Curved Connector 27"/>
          <p:cNvCxnSpPr/>
          <p:nvPr/>
        </p:nvCxnSpPr>
        <p:spPr bwMode="auto">
          <a:xfrm flipH="1" flipV="1">
            <a:off x="4705383" y="36785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Curved Connector 28"/>
          <p:cNvCxnSpPr/>
          <p:nvPr/>
        </p:nvCxnSpPr>
        <p:spPr bwMode="auto">
          <a:xfrm flipH="1" flipV="1">
            <a:off x="4694750" y="38309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Curved Connector 29"/>
          <p:cNvCxnSpPr/>
          <p:nvPr/>
        </p:nvCxnSpPr>
        <p:spPr bwMode="auto">
          <a:xfrm flipH="1" flipV="1">
            <a:off x="4593266" y="407707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Curved Connector 30"/>
          <p:cNvCxnSpPr/>
          <p:nvPr/>
        </p:nvCxnSpPr>
        <p:spPr bwMode="auto">
          <a:xfrm flipH="1" flipV="1">
            <a:off x="4396085" y="431436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Box 31"/>
          <p:cNvSpPr txBox="1"/>
          <p:nvPr/>
        </p:nvSpPr>
        <p:spPr>
          <a:xfrm>
            <a:off x="899592" y="3068960"/>
            <a:ext cx="2428870" cy="646331"/>
          </a:xfrm>
          <a:prstGeom prst="rect">
            <a:avLst/>
          </a:prstGeom>
          <a:noFill/>
        </p:spPr>
        <p:txBody>
          <a:bodyPr wrap="none" rtlCol="0">
            <a:spAutoFit/>
          </a:bodyPr>
          <a:lstStyle/>
          <a:p>
            <a:r>
              <a:rPr lang="de-DE" smtClean="0">
                <a:solidFill>
                  <a:srgbClr val="0070C0"/>
                </a:solidFill>
              </a:rPr>
              <a:t>Resource properties</a:t>
            </a:r>
          </a:p>
          <a:p>
            <a:r>
              <a:rPr lang="de-DE" b="0" smtClean="0">
                <a:solidFill>
                  <a:srgbClr val="0070C0"/>
                </a:solidFill>
              </a:rPr>
              <a:t>- predefined</a:t>
            </a:r>
            <a:endParaRPr lang="de-DE" b="0">
              <a:solidFill>
                <a:srgbClr val="0070C0"/>
              </a:solidFill>
            </a:endParaRPr>
          </a:p>
        </p:txBody>
      </p:sp>
      <p:sp>
        <p:nvSpPr>
          <p:cNvPr id="33" name="TextBox 32"/>
          <p:cNvSpPr txBox="1"/>
          <p:nvPr/>
        </p:nvSpPr>
        <p:spPr>
          <a:xfrm>
            <a:off x="5599514" y="3079593"/>
            <a:ext cx="3063659" cy="1200329"/>
          </a:xfrm>
          <a:prstGeom prst="rect">
            <a:avLst/>
          </a:prstGeom>
          <a:noFill/>
        </p:spPr>
        <p:txBody>
          <a:bodyPr wrap="none" rtlCol="0">
            <a:spAutoFit/>
          </a:bodyPr>
          <a:lstStyle/>
          <a:p>
            <a:r>
              <a:rPr lang="de-DE" smtClean="0">
                <a:solidFill>
                  <a:srgbClr val="0070C0"/>
                </a:solidFill>
              </a:rPr>
              <a:t>Resource values</a:t>
            </a:r>
          </a:p>
          <a:p>
            <a:pPr marL="285750" indent="-285750">
              <a:buFontTx/>
              <a:buChar char="-"/>
            </a:pPr>
            <a:r>
              <a:rPr lang="de-DE" b="0" smtClean="0">
                <a:solidFill>
                  <a:srgbClr val="0070C0"/>
                </a:solidFill>
              </a:rPr>
              <a:t>expression defined</a:t>
            </a:r>
          </a:p>
          <a:p>
            <a:pPr marL="285750" indent="-285750">
              <a:buFontTx/>
              <a:buChar char="-"/>
            </a:pPr>
            <a:r>
              <a:rPr lang="de-DE" b="0" smtClean="0">
                <a:solidFill>
                  <a:srgbClr val="0070C0"/>
                </a:solidFill>
              </a:rPr>
              <a:t>may reflect content</a:t>
            </a:r>
          </a:p>
          <a:p>
            <a:pPr marL="285750" indent="-285750">
              <a:buFontTx/>
              <a:buChar char="-"/>
            </a:pPr>
            <a:r>
              <a:rPr lang="de-DE" b="0" smtClean="0">
                <a:solidFill>
                  <a:srgbClr val="0070C0"/>
                </a:solidFill>
              </a:rPr>
              <a:t>may reflect surroundings </a:t>
            </a:r>
            <a:endParaRPr lang="de-DE" b="0">
              <a:solidFill>
                <a:srgbClr val="0070C0"/>
              </a:solidFill>
            </a:endParaRPr>
          </a:p>
        </p:txBody>
      </p:sp>
      <p:sp>
        <p:nvSpPr>
          <p:cNvPr id="34" name="TextBox 33"/>
          <p:cNvSpPr txBox="1"/>
          <p:nvPr/>
        </p:nvSpPr>
        <p:spPr>
          <a:xfrm>
            <a:off x="3635896" y="4797152"/>
            <a:ext cx="1236236" cy="369332"/>
          </a:xfrm>
          <a:prstGeom prst="rect">
            <a:avLst/>
          </a:prstGeom>
          <a:noFill/>
        </p:spPr>
        <p:txBody>
          <a:bodyPr wrap="none" rtlCol="0">
            <a:spAutoFit/>
          </a:bodyPr>
          <a:lstStyle/>
          <a:p>
            <a:r>
              <a:rPr lang="de-DE" smtClean="0">
                <a:solidFill>
                  <a:schemeClr val="bg1">
                    <a:lumMod val="50000"/>
                  </a:schemeClr>
                </a:solidFill>
              </a:rPr>
              <a:t>Resource</a:t>
            </a:r>
            <a:endParaRPr lang="de-DE" b="0">
              <a:solidFill>
                <a:schemeClr val="bg1">
                  <a:lumMod val="50000"/>
                </a:schemeClr>
              </a:solidFill>
            </a:endParaRPr>
          </a:p>
        </p:txBody>
      </p:sp>
      <p:sp>
        <p:nvSpPr>
          <p:cNvPr id="35" name="TextBox 34"/>
          <p:cNvSpPr txBox="1"/>
          <p:nvPr/>
        </p:nvSpPr>
        <p:spPr>
          <a:xfrm>
            <a:off x="3352507" y="1988840"/>
            <a:ext cx="1723549" cy="461665"/>
          </a:xfrm>
          <a:prstGeom prst="rect">
            <a:avLst/>
          </a:prstGeom>
          <a:noFill/>
        </p:spPr>
        <p:txBody>
          <a:bodyPr wrap="none" rtlCol="0">
            <a:spAutoFit/>
          </a:bodyPr>
          <a:lstStyle/>
          <a:p>
            <a:r>
              <a:rPr lang="de-DE" sz="2400" smtClean="0">
                <a:solidFill>
                  <a:srgbClr val="0070C0"/>
                </a:solidFill>
              </a:rPr>
              <a:t>Constraint</a:t>
            </a:r>
            <a:endParaRPr lang="de-DE" sz="2400" b="0">
              <a:solidFill>
                <a:srgbClr val="0070C0"/>
              </a:solidFill>
            </a:endParaRPr>
          </a:p>
        </p:txBody>
      </p:sp>
      <p:sp>
        <p:nvSpPr>
          <p:cNvPr id="37" name="Bent Arrow 36"/>
          <p:cNvSpPr/>
          <p:nvPr/>
        </p:nvSpPr>
        <p:spPr bwMode="auto">
          <a:xfrm rot="16200000" flipH="1">
            <a:off x="2205848" y="1950495"/>
            <a:ext cx="917122" cy="1345643"/>
          </a:xfrm>
          <a:prstGeom prst="bentArrow">
            <a:avLst>
              <a:gd name="adj1" fmla="val 8769"/>
              <a:gd name="adj2" fmla="val 16384"/>
              <a:gd name="adj3" fmla="val 25000"/>
              <a:gd name="adj4" fmla="val 61088"/>
            </a:avLst>
          </a:prstGeom>
          <a:solidFill>
            <a:srgbClr val="0000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8" name="Bent Arrow 37"/>
          <p:cNvSpPr/>
          <p:nvPr/>
        </p:nvSpPr>
        <p:spPr bwMode="auto">
          <a:xfrm rot="5400000">
            <a:off x="5291559" y="1956420"/>
            <a:ext cx="917122" cy="1345643"/>
          </a:xfrm>
          <a:prstGeom prst="bentArrow">
            <a:avLst>
              <a:gd name="adj1" fmla="val 8769"/>
              <a:gd name="adj2" fmla="val 16384"/>
              <a:gd name="adj3" fmla="val 25000"/>
              <a:gd name="adj4" fmla="val 61088"/>
            </a:avLst>
          </a:prstGeom>
          <a:solidFill>
            <a:srgbClr val="0000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05947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Constraining resource values</a:t>
            </a:r>
            <a:endParaRPr lang="de-DE"/>
          </a:p>
        </p:txBody>
      </p:sp>
      <p:sp>
        <p:nvSpPr>
          <p:cNvPr id="4" name="Date Placeholder 3"/>
          <p:cNvSpPr>
            <a:spLocks noGrp="1"/>
          </p:cNvSpPr>
          <p:nvPr>
            <p:ph type="dt" sz="half" idx="10"/>
          </p:nvPr>
        </p:nvSpPr>
        <p:spPr>
          <a:xfrm>
            <a:off x="420688" y="6248400"/>
            <a:ext cx="2133600" cy="457200"/>
          </a:xfrm>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a:xfrm>
            <a:off x="2879726" y="6248400"/>
            <a:ext cx="3311525" cy="457200"/>
          </a:xfrm>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a:xfrm>
            <a:off x="6516688" y="6248400"/>
            <a:ext cx="2133600" cy="457200"/>
          </a:xfrm>
        </p:spPr>
        <p:txBody>
          <a:bodyPr/>
          <a:lstStyle/>
          <a:p>
            <a:pPr>
              <a:defRPr/>
            </a:pPr>
            <a:fld id="{F031B2F4-27D1-4E53-97CF-1947CD75B185}" type="slidenum">
              <a:rPr lang="de-DE" altLang="en-US" smtClean="0"/>
              <a:pPr>
                <a:defRPr/>
              </a:pPr>
              <a:t>19</a:t>
            </a:fld>
            <a:endParaRPr lang="de-DE" altLang="en-US"/>
          </a:p>
        </p:txBody>
      </p:sp>
      <p:sp>
        <p:nvSpPr>
          <p:cNvPr id="10" name="TextBox 9"/>
          <p:cNvSpPr txBox="1"/>
          <p:nvPr/>
        </p:nvSpPr>
        <p:spPr>
          <a:xfrm>
            <a:off x="1763688" y="1484784"/>
            <a:ext cx="6198556" cy="523220"/>
          </a:xfrm>
          <a:prstGeom prst="rect">
            <a:avLst/>
          </a:prstGeom>
          <a:noFill/>
        </p:spPr>
        <p:txBody>
          <a:bodyPr wrap="none" rtlCol="0">
            <a:spAutoFit/>
          </a:bodyPr>
          <a:lstStyle/>
          <a:p>
            <a:r>
              <a:rPr lang="de-DE" sz="2800" smtClean="0">
                <a:solidFill>
                  <a:srgbClr val="0070C0"/>
                </a:solidFill>
              </a:rPr>
              <a:t>Value shape, declaring a </a:t>
            </a:r>
            <a:r>
              <a:rPr lang="de-DE" sz="2800" smtClean="0">
                <a:solidFill>
                  <a:srgbClr val="FF0000"/>
                </a:solidFill>
              </a:rPr>
              <a:t>constraint</a:t>
            </a:r>
            <a:endParaRPr lang="de-DE" sz="2800">
              <a:solidFill>
                <a:srgbClr val="FF0000"/>
              </a:solidFill>
            </a:endParaRPr>
          </a:p>
        </p:txBody>
      </p:sp>
      <p:sp>
        <p:nvSpPr>
          <p:cNvPr id="11" name="TextBox 10"/>
          <p:cNvSpPr txBox="1"/>
          <p:nvPr/>
        </p:nvSpPr>
        <p:spPr>
          <a:xfrm>
            <a:off x="1763688" y="3501008"/>
            <a:ext cx="2960490" cy="523220"/>
          </a:xfrm>
          <a:prstGeom prst="rect">
            <a:avLst/>
          </a:prstGeom>
          <a:noFill/>
        </p:spPr>
        <p:txBody>
          <a:bodyPr wrap="none" rtlCol="0">
            <a:spAutoFit/>
          </a:bodyPr>
          <a:lstStyle/>
          <a:p>
            <a:r>
              <a:rPr lang="de-DE" sz="2800" smtClean="0">
                <a:solidFill>
                  <a:srgbClr val="FF0000"/>
                </a:solidFill>
              </a:rPr>
              <a:t>Validation result</a:t>
            </a:r>
            <a:endParaRPr lang="de-DE" sz="2800">
              <a:solidFill>
                <a:srgbClr val="FF0000"/>
              </a:solidFill>
            </a:endParaRPr>
          </a:p>
        </p:txBody>
      </p:sp>
      <p:pic>
        <p:nvPicPr>
          <p:cNvPr id="12" name="Picture 11"/>
          <p:cNvPicPr>
            <a:picLocks noChangeAspect="1"/>
          </p:cNvPicPr>
          <p:nvPr/>
        </p:nvPicPr>
        <p:blipFill>
          <a:blip r:embed="rId3"/>
          <a:stretch>
            <a:fillRect/>
          </a:stretch>
        </p:blipFill>
        <p:spPr>
          <a:xfrm>
            <a:off x="-36512" y="1988840"/>
            <a:ext cx="9144000" cy="1130883"/>
          </a:xfrm>
          <a:prstGeom prst="rect">
            <a:avLst/>
          </a:prstGeom>
        </p:spPr>
      </p:pic>
      <p:pic>
        <p:nvPicPr>
          <p:cNvPr id="13" name="Picture 12"/>
          <p:cNvPicPr>
            <a:picLocks noChangeAspect="1"/>
          </p:cNvPicPr>
          <p:nvPr/>
        </p:nvPicPr>
        <p:blipFill>
          <a:blip r:embed="rId4"/>
          <a:stretch>
            <a:fillRect/>
          </a:stretch>
        </p:blipFill>
        <p:spPr>
          <a:xfrm>
            <a:off x="70992" y="4010699"/>
            <a:ext cx="7344816" cy="2730669"/>
          </a:xfrm>
          <a:prstGeom prst="rect">
            <a:avLst/>
          </a:prstGeom>
        </p:spPr>
      </p:pic>
      <p:sp>
        <p:nvSpPr>
          <p:cNvPr id="14" name="Rounded Rectangle 13"/>
          <p:cNvSpPr/>
          <p:nvPr/>
        </p:nvSpPr>
        <p:spPr bwMode="auto">
          <a:xfrm>
            <a:off x="14230" y="1945313"/>
            <a:ext cx="9126000" cy="1174409"/>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5" name="Rounded Rectangle 14"/>
          <p:cNvSpPr/>
          <p:nvPr/>
        </p:nvSpPr>
        <p:spPr bwMode="auto">
          <a:xfrm>
            <a:off x="582084" y="2578211"/>
            <a:ext cx="1620000" cy="252000"/>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Rectangle 2"/>
          <p:cNvSpPr/>
          <p:nvPr/>
        </p:nvSpPr>
        <p:spPr bwMode="auto">
          <a:xfrm>
            <a:off x="899592" y="1996292"/>
            <a:ext cx="3024000" cy="272601"/>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ounded Rectangle 15"/>
          <p:cNvSpPr/>
          <p:nvPr/>
        </p:nvSpPr>
        <p:spPr bwMode="auto">
          <a:xfrm>
            <a:off x="323528" y="4501161"/>
            <a:ext cx="3348000" cy="252000"/>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94673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Greenfox: definition</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a:t>
            </a:fld>
            <a:endParaRPr lang="de-DE" altLang="en-US"/>
          </a:p>
        </p:txBody>
      </p:sp>
      <p:sp>
        <p:nvSpPr>
          <p:cNvPr id="7" name="TextBox 6"/>
          <p:cNvSpPr txBox="1"/>
          <p:nvPr/>
        </p:nvSpPr>
        <p:spPr>
          <a:xfrm>
            <a:off x="792821" y="1628800"/>
            <a:ext cx="7879080" cy="2616101"/>
          </a:xfrm>
          <a:prstGeom prst="rect">
            <a:avLst/>
          </a:prstGeom>
          <a:noFill/>
        </p:spPr>
        <p:txBody>
          <a:bodyPr wrap="none" rtlCol="0">
            <a:spAutoFit/>
          </a:bodyPr>
          <a:lstStyle/>
          <a:p>
            <a:r>
              <a:rPr lang="de-DE" sz="2800" smtClean="0">
                <a:solidFill>
                  <a:srgbClr val="006600"/>
                </a:solidFill>
              </a:rPr>
              <a:t>Greenfox</a:t>
            </a:r>
            <a:r>
              <a:rPr lang="de-DE" sz="2800" smtClean="0"/>
              <a:t> is a language for validating </a:t>
            </a:r>
          </a:p>
          <a:p>
            <a:r>
              <a:rPr lang="de-DE" sz="2800" smtClean="0"/>
              <a:t>file system trees* against a set of conditions.</a:t>
            </a:r>
          </a:p>
          <a:p>
            <a:endParaRPr lang="de-DE" sz="2800" smtClean="0"/>
          </a:p>
          <a:p>
            <a:r>
              <a:rPr lang="de-DE" sz="2000" b="0" i="1" smtClean="0"/>
              <a:t>*[</a:t>
            </a:r>
          </a:p>
          <a:p>
            <a:r>
              <a:rPr lang="de-DE" sz="2000" b="0" i="1"/>
              <a:t> </a:t>
            </a:r>
            <a:r>
              <a:rPr lang="de-DE" sz="2000" b="0" i="1" smtClean="0"/>
              <a:t>                                file system tree =  </a:t>
            </a:r>
          </a:p>
          <a:p>
            <a:r>
              <a:rPr lang="de-DE" sz="2000" b="0" i="1" smtClean="0"/>
              <a:t>   a folder + all folders and files directly or indirectly contained</a:t>
            </a:r>
          </a:p>
          <a:p>
            <a:r>
              <a:rPr lang="de-DE" sz="2000" b="0" i="1" smtClean="0"/>
              <a:t>  ]</a:t>
            </a:r>
            <a:endParaRPr lang="de-DE" sz="2000" b="0" i="1"/>
          </a:p>
        </p:txBody>
      </p:sp>
    </p:spTree>
    <p:extLst>
      <p:ext uri="{BB962C8B-B14F-4D97-AF65-F5344CB8AC3E}">
        <p14:creationId xmlns:p14="http://schemas.microsoft.com/office/powerpoint/2010/main" val="22419985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Constraining resource values</a:t>
            </a:r>
            <a:endParaRPr lang="de-DE"/>
          </a:p>
        </p:txBody>
      </p:sp>
      <p:sp>
        <p:nvSpPr>
          <p:cNvPr id="4" name="Date Placeholder 3"/>
          <p:cNvSpPr>
            <a:spLocks noGrp="1"/>
          </p:cNvSpPr>
          <p:nvPr>
            <p:ph type="dt" sz="half" idx="10"/>
          </p:nvPr>
        </p:nvSpPr>
        <p:spPr>
          <a:xfrm>
            <a:off x="420688" y="6248400"/>
            <a:ext cx="2133600" cy="457200"/>
          </a:xfrm>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a:xfrm>
            <a:off x="2879726" y="6248400"/>
            <a:ext cx="3311525" cy="457200"/>
          </a:xfrm>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a:xfrm>
            <a:off x="6516688" y="6248400"/>
            <a:ext cx="2133600" cy="457200"/>
          </a:xfrm>
        </p:spPr>
        <p:txBody>
          <a:bodyPr/>
          <a:lstStyle/>
          <a:p>
            <a:pPr>
              <a:defRPr/>
            </a:pPr>
            <a:fld id="{F031B2F4-27D1-4E53-97CF-1947CD75B185}" type="slidenum">
              <a:rPr lang="de-DE" altLang="en-US" smtClean="0"/>
              <a:pPr>
                <a:defRPr/>
              </a:pPr>
              <a:t>20</a:t>
            </a:fld>
            <a:endParaRPr lang="de-DE" altLang="en-US"/>
          </a:p>
        </p:txBody>
      </p:sp>
      <p:sp>
        <p:nvSpPr>
          <p:cNvPr id="10" name="TextBox 9"/>
          <p:cNvSpPr txBox="1"/>
          <p:nvPr/>
        </p:nvSpPr>
        <p:spPr>
          <a:xfrm>
            <a:off x="1763688" y="1484784"/>
            <a:ext cx="6198556" cy="523220"/>
          </a:xfrm>
          <a:prstGeom prst="rect">
            <a:avLst/>
          </a:prstGeom>
          <a:noFill/>
        </p:spPr>
        <p:txBody>
          <a:bodyPr wrap="none" rtlCol="0">
            <a:spAutoFit/>
          </a:bodyPr>
          <a:lstStyle/>
          <a:p>
            <a:r>
              <a:rPr lang="de-DE" sz="2800" smtClean="0">
                <a:solidFill>
                  <a:srgbClr val="0070C0"/>
                </a:solidFill>
              </a:rPr>
              <a:t>Value shape, declaring a </a:t>
            </a:r>
            <a:r>
              <a:rPr lang="de-DE" sz="2800" smtClean="0">
                <a:solidFill>
                  <a:srgbClr val="FF0000"/>
                </a:solidFill>
              </a:rPr>
              <a:t>constraint</a:t>
            </a:r>
            <a:endParaRPr lang="de-DE" sz="2800">
              <a:solidFill>
                <a:srgbClr val="FF0000"/>
              </a:solidFill>
            </a:endParaRPr>
          </a:p>
        </p:txBody>
      </p:sp>
      <p:sp>
        <p:nvSpPr>
          <p:cNvPr id="11" name="TextBox 10"/>
          <p:cNvSpPr txBox="1"/>
          <p:nvPr/>
        </p:nvSpPr>
        <p:spPr>
          <a:xfrm>
            <a:off x="1763688" y="3501008"/>
            <a:ext cx="2960490" cy="523220"/>
          </a:xfrm>
          <a:prstGeom prst="rect">
            <a:avLst/>
          </a:prstGeom>
          <a:noFill/>
        </p:spPr>
        <p:txBody>
          <a:bodyPr wrap="none" rtlCol="0">
            <a:spAutoFit/>
          </a:bodyPr>
          <a:lstStyle/>
          <a:p>
            <a:r>
              <a:rPr lang="de-DE" sz="2800" smtClean="0">
                <a:solidFill>
                  <a:srgbClr val="FF0000"/>
                </a:solidFill>
              </a:rPr>
              <a:t>Validation result</a:t>
            </a:r>
            <a:endParaRPr lang="de-DE" sz="2800">
              <a:solidFill>
                <a:srgbClr val="FF0000"/>
              </a:solidFill>
            </a:endParaRPr>
          </a:p>
        </p:txBody>
      </p:sp>
      <p:pic>
        <p:nvPicPr>
          <p:cNvPr id="12" name="Picture 11"/>
          <p:cNvPicPr>
            <a:picLocks noChangeAspect="1"/>
          </p:cNvPicPr>
          <p:nvPr/>
        </p:nvPicPr>
        <p:blipFill>
          <a:blip r:embed="rId3"/>
          <a:stretch>
            <a:fillRect/>
          </a:stretch>
        </p:blipFill>
        <p:spPr>
          <a:xfrm>
            <a:off x="-36512" y="1988840"/>
            <a:ext cx="9144000" cy="1130883"/>
          </a:xfrm>
          <a:prstGeom prst="rect">
            <a:avLst/>
          </a:prstGeom>
        </p:spPr>
      </p:pic>
      <p:pic>
        <p:nvPicPr>
          <p:cNvPr id="13" name="Picture 12"/>
          <p:cNvPicPr>
            <a:picLocks noChangeAspect="1"/>
          </p:cNvPicPr>
          <p:nvPr/>
        </p:nvPicPr>
        <p:blipFill>
          <a:blip r:embed="rId4"/>
          <a:stretch>
            <a:fillRect/>
          </a:stretch>
        </p:blipFill>
        <p:spPr>
          <a:xfrm>
            <a:off x="70992" y="4010699"/>
            <a:ext cx="7344816" cy="2730669"/>
          </a:xfrm>
          <a:prstGeom prst="rect">
            <a:avLst/>
          </a:prstGeom>
        </p:spPr>
      </p:pic>
      <p:sp>
        <p:nvSpPr>
          <p:cNvPr id="14" name="Rounded Rectangle 13"/>
          <p:cNvSpPr/>
          <p:nvPr/>
        </p:nvSpPr>
        <p:spPr bwMode="auto">
          <a:xfrm>
            <a:off x="14230" y="1945313"/>
            <a:ext cx="9126000" cy="1174409"/>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5" name="Rounded Rectangle 14"/>
          <p:cNvSpPr/>
          <p:nvPr/>
        </p:nvSpPr>
        <p:spPr bwMode="auto">
          <a:xfrm>
            <a:off x="582084" y="2578211"/>
            <a:ext cx="1620000" cy="252000"/>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Rectangle 2"/>
          <p:cNvSpPr/>
          <p:nvPr/>
        </p:nvSpPr>
        <p:spPr bwMode="auto">
          <a:xfrm>
            <a:off x="899592" y="1996292"/>
            <a:ext cx="3024000" cy="272601"/>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29161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Example resource values</a:t>
            </a:r>
            <a:endParaRPr lang="de-DE"/>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603684148"/>
              </p:ext>
            </p:extLst>
          </p:nvPr>
        </p:nvGraphicFramePr>
        <p:xfrm>
          <a:off x="38209" y="2060416"/>
          <a:ext cx="9070295" cy="3672840"/>
        </p:xfrm>
        <a:graphic>
          <a:graphicData uri="http://schemas.openxmlformats.org/drawingml/2006/table">
            <a:tbl>
              <a:tblPr firstRow="1" bandRow="1">
                <a:tableStyleId>{5C22544A-7EE6-4342-B048-85BDC9FD1C3A}</a:tableStyleId>
              </a:tblPr>
              <a:tblGrid>
                <a:gridCol w="4173751"/>
                <a:gridCol w="1518513"/>
                <a:gridCol w="3378031"/>
              </a:tblGrid>
              <a:tr h="370840">
                <a:tc>
                  <a:txBody>
                    <a:bodyPr/>
                    <a:lstStyle/>
                    <a:p>
                      <a:r>
                        <a:rPr lang="de-DE" smtClean="0"/>
                        <a:t>Expression</a:t>
                      </a:r>
                      <a:endParaRPr lang="de-DE"/>
                    </a:p>
                  </a:txBody>
                  <a:tcPr>
                    <a:solidFill>
                      <a:srgbClr val="006600"/>
                    </a:solidFill>
                  </a:tcPr>
                </a:tc>
                <a:tc>
                  <a:txBody>
                    <a:bodyPr/>
                    <a:lstStyle/>
                    <a:p>
                      <a:r>
                        <a:rPr lang="de-DE" smtClean="0"/>
                        <a:t>Expression lang</a:t>
                      </a:r>
                      <a:endParaRPr lang="de-DE"/>
                    </a:p>
                  </a:txBody>
                  <a:tcPr>
                    <a:solidFill>
                      <a:srgbClr val="006600"/>
                    </a:solidFill>
                  </a:tcPr>
                </a:tc>
                <a:tc>
                  <a:txBody>
                    <a:bodyPr/>
                    <a:lstStyle/>
                    <a:p>
                      <a:r>
                        <a:rPr lang="de-DE" smtClean="0"/>
                        <a:t>Meaning</a:t>
                      </a:r>
                      <a:endParaRPr lang="de-DE"/>
                    </a:p>
                  </a:txBody>
                  <a:tcPr>
                    <a:solidFill>
                      <a:srgbClr val="006600"/>
                    </a:solidFill>
                  </a:tcPr>
                </a:tc>
              </a:tr>
              <a:tr h="370840">
                <a:tc>
                  <a:txBody>
                    <a:bodyPr/>
                    <a:lstStyle/>
                    <a:p>
                      <a:r>
                        <a:rPr lang="de-DE" smtClean="0">
                          <a:latin typeface="Courier New" panose="02070309020205020404" pitchFamily="49" charset="0"/>
                          <a:cs typeface="Courier New" panose="02070309020205020404" pitchFamily="49" charset="0"/>
                        </a:rPr>
                        <a:t>count(airport)</a:t>
                      </a:r>
                      <a:endParaRPr lang="de-DE">
                        <a:latin typeface="Courier New" panose="02070309020205020404" pitchFamily="49" charset="0"/>
                        <a:cs typeface="Courier New" panose="02070309020205020404" pitchFamily="49" charset="0"/>
                      </a:endParaRPr>
                    </a:p>
                  </a:txBody>
                  <a:tcPr/>
                </a:tc>
                <a:tc>
                  <a:txBody>
                    <a:bodyPr/>
                    <a:lstStyle/>
                    <a:p>
                      <a:r>
                        <a:rPr lang="de-DE" smtClean="0"/>
                        <a:t>XPath</a:t>
                      </a:r>
                      <a:endParaRPr lang="de-DE"/>
                    </a:p>
                  </a:txBody>
                  <a:tcPr/>
                </a:tc>
                <a:tc>
                  <a:txBody>
                    <a:bodyPr/>
                    <a:lstStyle/>
                    <a:p>
                      <a:r>
                        <a:rPr lang="de-DE" smtClean="0"/>
                        <a:t># airport elements</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exists(//airport)</a:t>
                      </a:r>
                      <a:endParaRPr lang="de-DE">
                        <a:latin typeface="Courier New" panose="02070309020205020404" pitchFamily="49" charset="0"/>
                        <a:cs typeface="Courier New" panose="02070309020205020404" pitchFamily="49" charset="0"/>
                      </a:endParaRPr>
                    </a:p>
                  </a:txBody>
                  <a:tcPr/>
                </a:tc>
                <a:tc>
                  <a:txBody>
                    <a:bodyPr/>
                    <a:lstStyle/>
                    <a:p>
                      <a:endParaRPr lang="de-DE"/>
                    </a:p>
                  </a:txBody>
                  <a:tcPr/>
                </a:tc>
                <a:tc>
                  <a:txBody>
                    <a:bodyPr/>
                    <a:lstStyle/>
                    <a:p>
                      <a:r>
                        <a:rPr lang="de-DE" smtClean="0"/>
                        <a:t>Flag – with airport elements?</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//airport[@href and *]</a:t>
                      </a:r>
                      <a:endParaRPr lang="de-DE">
                        <a:latin typeface="Courier New" panose="02070309020205020404" pitchFamily="49" charset="0"/>
                        <a:cs typeface="Courier New" panose="02070309020205020404" pitchFamily="49" charset="0"/>
                      </a:endParaRPr>
                    </a:p>
                  </a:txBody>
                  <a:tcPr/>
                </a:tc>
                <a:tc>
                  <a:txBody>
                    <a:bodyPr/>
                    <a:lstStyle/>
                    <a:p>
                      <a:r>
                        <a:rPr lang="de-DE" smtClean="0"/>
                        <a:t>XPath</a:t>
                      </a:r>
                      <a:endParaRPr lang="de-DE"/>
                    </a:p>
                  </a:txBody>
                  <a:tcPr/>
                </a:tc>
                <a:tc>
                  <a:txBody>
                    <a:bodyPr/>
                    <a:lstStyle/>
                    <a:p>
                      <a:r>
                        <a:rPr lang="de-DE" smtClean="0"/>
                        <a:t>Selected airport elements</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.\\*.json</a:t>
                      </a:r>
                      <a:endParaRPr lang="de-DE">
                        <a:latin typeface="Courier New" panose="02070309020205020404" pitchFamily="49" charset="0"/>
                        <a:cs typeface="Courier New" panose="02070309020205020404" pitchFamily="49" charset="0"/>
                      </a:endParaRPr>
                    </a:p>
                  </a:txBody>
                  <a:tcPr/>
                </a:tc>
                <a:tc>
                  <a:txBody>
                    <a:bodyPr/>
                    <a:lstStyle/>
                    <a:p>
                      <a:r>
                        <a:rPr lang="de-DE" smtClean="0"/>
                        <a:t>foxpath</a:t>
                      </a:r>
                      <a:endParaRPr lang="de-DE"/>
                    </a:p>
                  </a:txBody>
                  <a:tcPr/>
                </a:tc>
                <a:tc>
                  <a:txBody>
                    <a:bodyPr/>
                    <a:lstStyle/>
                    <a:p>
                      <a:r>
                        <a:rPr lang="de-DE" smtClean="0"/>
                        <a:t>File system paths of JSON files in the context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..\\*.json</a:t>
                      </a:r>
                      <a:endParaRPr lang="de-DE">
                        <a:latin typeface="Courier New" panose="02070309020205020404" pitchFamily="49" charset="0"/>
                        <a:cs typeface="Courier New" panose="02070309020205020404" pitchFamily="49" charset="0"/>
                      </a:endParaRPr>
                    </a:p>
                  </a:txBody>
                  <a:tcPr/>
                </a:tc>
                <a:tc>
                  <a:txBody>
                    <a:bodyPr/>
                    <a:lstStyle/>
                    <a:p>
                      <a:r>
                        <a:rPr lang="de-DE" smtClean="0"/>
                        <a:t>foxpath</a:t>
                      </a:r>
                      <a:endParaRPr lang="de-DE"/>
                    </a:p>
                  </a:txBody>
                  <a:tcPr/>
                </a:tc>
                <a:tc>
                  <a:txBody>
                    <a:bodyPr/>
                    <a:lstStyle/>
                    <a:p>
                      <a:r>
                        <a:rPr lang="de-DE" smtClean="0"/>
                        <a:t>File paths of JSON files in a  context-sibling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*.csv\csv-doc(., ',', 'yes')</a:t>
                      </a:r>
                    </a:p>
                    <a:p>
                      <a:r>
                        <a:rPr lang="de-DE" smtClean="0">
                          <a:latin typeface="Courier New" panose="02070309020205020404" pitchFamily="49" charset="0"/>
                          <a:cs typeface="Courier New" panose="02070309020205020404" pitchFamily="49" charset="0"/>
                        </a:rPr>
                        <a:t>//Term =&gt; distinct-values()</a:t>
                      </a:r>
                      <a:endParaRPr lang="de-DE">
                        <a:latin typeface="Courier New" panose="02070309020205020404" pitchFamily="49" charset="0"/>
                        <a:cs typeface="Courier New" panose="02070309020205020404" pitchFamily="49" charset="0"/>
                      </a:endParaRPr>
                    </a:p>
                  </a:txBody>
                  <a:tcPr/>
                </a:tc>
                <a:tc>
                  <a:txBody>
                    <a:bodyPr/>
                    <a:lstStyle/>
                    <a:p>
                      <a:r>
                        <a:rPr lang="de-DE" smtClean="0"/>
                        <a:t>foxpath</a:t>
                      </a:r>
                      <a:endParaRPr lang="de-DE"/>
                    </a:p>
                  </a:txBody>
                  <a:tcPr/>
                </a:tc>
                <a:tc>
                  <a:txBody>
                    <a:bodyPr/>
                    <a:lstStyle/>
                    <a:p>
                      <a:r>
                        <a:rPr lang="de-DE" smtClean="0"/>
                        <a:t>Distinct values</a:t>
                      </a:r>
                      <a:r>
                        <a:rPr lang="de-DE" baseline="0" smtClean="0"/>
                        <a:t> extracted from </a:t>
                      </a:r>
                      <a:r>
                        <a:rPr lang="de-DE" smtClean="0"/>
                        <a:t>CSV </a:t>
                      </a:r>
                      <a:r>
                        <a:rPr lang="de-DE" baseline="0" smtClean="0"/>
                        <a:t>files in the current folder</a:t>
                      </a:r>
                      <a:endParaRPr lang="de-DE"/>
                    </a:p>
                  </a:txBody>
                  <a:tcPr/>
                </a:tc>
              </a:tr>
            </a:tbl>
          </a:graphicData>
        </a:graphic>
      </p:graphicFrame>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21</a:t>
            </a:fld>
            <a:endParaRPr lang="de-DE" altLang="en-US"/>
          </a:p>
        </p:txBody>
      </p:sp>
    </p:spTree>
    <p:extLst>
      <p:ext uri="{BB962C8B-B14F-4D97-AF65-F5344CB8AC3E}">
        <p14:creationId xmlns:p14="http://schemas.microsoft.com/office/powerpoint/2010/main" val="24339298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0070C0"/>
                </a:solidFill>
              </a:rPr>
              <a:t>Validation chemistry</a:t>
            </a:r>
            <a:endParaRPr lang="de-DE">
              <a:solidFill>
                <a:srgbClr val="0070C0"/>
              </a:solidFill>
            </a:endParaRPr>
          </a:p>
        </p:txBody>
      </p:sp>
      <p:sp>
        <p:nvSpPr>
          <p:cNvPr id="3" name="Content Placeholder 2"/>
          <p:cNvSpPr>
            <a:spLocks noGrp="1"/>
          </p:cNvSpPr>
          <p:nvPr>
            <p:ph idx="1"/>
          </p:nvPr>
        </p:nvSpPr>
        <p:spPr/>
        <p:txBody>
          <a:bodyPr/>
          <a:lstStyle/>
          <a:p>
            <a:r>
              <a:rPr lang="de-DE" smtClean="0"/>
              <a:t>Validation report = union of validation results</a:t>
            </a:r>
          </a:p>
          <a:p>
            <a:r>
              <a:rPr lang="de-DE" smtClean="0"/>
              <a:t>Validation result = outcome of validating …</a:t>
            </a:r>
          </a:p>
          <a:p>
            <a:endParaRPr lang="de-DE" smtClean="0"/>
          </a:p>
          <a:p>
            <a:pPr marL="0" indent="0">
              <a:buNone/>
            </a:pPr>
            <a:r>
              <a:rPr lang="de-DE"/>
              <a:t>	</a:t>
            </a:r>
            <a:r>
              <a:rPr lang="de-DE" smtClean="0"/>
              <a:t>ONE </a:t>
            </a:r>
            <a:r>
              <a:rPr lang="de-DE" smtClean="0">
                <a:solidFill>
                  <a:srgbClr val="0070C0"/>
                </a:solidFill>
              </a:rPr>
              <a:t>resource</a:t>
            </a:r>
            <a:r>
              <a:rPr lang="de-DE" smtClean="0"/>
              <a:t>  against  ONE </a:t>
            </a:r>
            <a:r>
              <a:rPr lang="de-DE" smtClean="0">
                <a:solidFill>
                  <a:srgbClr val="0070C0"/>
                </a:solidFill>
              </a:rPr>
              <a:t>constraint</a:t>
            </a:r>
          </a:p>
          <a:p>
            <a:pPr marL="0" indent="0">
              <a:buNone/>
            </a:pP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22</a:t>
            </a:fld>
            <a:endParaRPr lang="de-DE" altLang="en-US"/>
          </a:p>
        </p:txBody>
      </p:sp>
      <p:sp>
        <p:nvSpPr>
          <p:cNvPr id="9" name="Rounded Rectangle 8"/>
          <p:cNvSpPr/>
          <p:nvPr/>
        </p:nvSpPr>
        <p:spPr bwMode="auto">
          <a:xfrm>
            <a:off x="1388691" y="3428999"/>
            <a:ext cx="2516393" cy="464641"/>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5457361" y="3429000"/>
            <a:ext cx="2700000" cy="464641"/>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1068580" y="3007585"/>
            <a:ext cx="7463860" cy="1141885"/>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Oval 11"/>
          <p:cNvSpPr/>
          <p:nvPr/>
        </p:nvSpPr>
        <p:spPr bwMode="auto">
          <a:xfrm>
            <a:off x="4517172" y="3109596"/>
            <a:ext cx="360000" cy="360000"/>
          </a:xfrm>
          <a:prstGeom prst="ellipse">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cxnSp>
        <p:nvCxnSpPr>
          <p:cNvPr id="14" name="Straight Connector 13"/>
          <p:cNvCxnSpPr/>
          <p:nvPr/>
        </p:nvCxnSpPr>
        <p:spPr bwMode="auto">
          <a:xfrm flipV="1">
            <a:off x="3905084" y="3300229"/>
            <a:ext cx="630000" cy="18000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flipH="1" flipV="1">
            <a:off x="4860032" y="3295617"/>
            <a:ext cx="630000" cy="18000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 name="Picture 6"/>
          <p:cNvPicPr>
            <a:picLocks noChangeAspect="1"/>
          </p:cNvPicPr>
          <p:nvPr/>
        </p:nvPicPr>
        <p:blipFill>
          <a:blip r:embed="rId3"/>
          <a:stretch>
            <a:fillRect/>
          </a:stretch>
        </p:blipFill>
        <p:spPr>
          <a:xfrm>
            <a:off x="1475656" y="4365451"/>
            <a:ext cx="6591300" cy="2447925"/>
          </a:xfrm>
          <a:prstGeom prst="rect">
            <a:avLst/>
          </a:prstGeom>
        </p:spPr>
      </p:pic>
      <p:sp>
        <p:nvSpPr>
          <p:cNvPr id="15" name="Rounded Rectangle 14"/>
          <p:cNvSpPr/>
          <p:nvPr/>
        </p:nvSpPr>
        <p:spPr bwMode="auto">
          <a:xfrm>
            <a:off x="2299642" y="4346953"/>
            <a:ext cx="5616000" cy="216000"/>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ounded Rectangle 15"/>
          <p:cNvSpPr/>
          <p:nvPr/>
        </p:nvSpPr>
        <p:spPr bwMode="auto">
          <a:xfrm>
            <a:off x="1723579" y="4807785"/>
            <a:ext cx="2988000" cy="216000"/>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7" name="Rounded Rectangle 16"/>
          <p:cNvSpPr/>
          <p:nvPr/>
        </p:nvSpPr>
        <p:spPr bwMode="auto">
          <a:xfrm>
            <a:off x="1737750" y="5928038"/>
            <a:ext cx="2664000" cy="216000"/>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54783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0070C0"/>
                </a:solidFill>
              </a:rPr>
              <a:t>Pouring waters of validity</a:t>
            </a:r>
            <a:endParaRPr lang="de-DE">
              <a:solidFill>
                <a:srgbClr val="0070C0"/>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23</a:t>
            </a:fld>
            <a:endParaRPr lang="de-DE" altLang="en-US"/>
          </a:p>
        </p:txBody>
      </p:sp>
      <p:pic>
        <p:nvPicPr>
          <p:cNvPr id="10" name="Picture 9"/>
          <p:cNvPicPr>
            <a:picLocks noChangeAspect="1"/>
          </p:cNvPicPr>
          <p:nvPr/>
        </p:nvPicPr>
        <p:blipFill>
          <a:blip r:embed="rId3"/>
          <a:stretch>
            <a:fillRect/>
          </a:stretch>
        </p:blipFill>
        <p:spPr>
          <a:xfrm>
            <a:off x="251520" y="5809124"/>
            <a:ext cx="8640000" cy="860236"/>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632" y="1437475"/>
            <a:ext cx="864000" cy="767389"/>
          </a:xfrm>
          <a:prstGeom prst="rect">
            <a:avLst/>
          </a:prstGeom>
        </p:spPr>
      </p:pic>
      <p:pic>
        <p:nvPicPr>
          <p:cNvPr id="12" name="Picture 11"/>
          <p:cNvPicPr>
            <a:picLocks noChangeAspect="1"/>
          </p:cNvPicPr>
          <p:nvPr/>
        </p:nvPicPr>
        <p:blipFill>
          <a:blip r:embed="rId5"/>
          <a:stretch>
            <a:fillRect/>
          </a:stretch>
        </p:blipFill>
        <p:spPr>
          <a:xfrm>
            <a:off x="260096" y="2306050"/>
            <a:ext cx="8640000" cy="834918"/>
          </a:xfrm>
          <a:prstGeom prst="rect">
            <a:avLst/>
          </a:prstGeom>
        </p:spPr>
      </p:pic>
      <p:pic>
        <p:nvPicPr>
          <p:cNvPr id="14" name="Picture 13"/>
          <p:cNvPicPr>
            <a:picLocks noChangeAspect="1"/>
          </p:cNvPicPr>
          <p:nvPr/>
        </p:nvPicPr>
        <p:blipFill>
          <a:blip r:embed="rId6"/>
          <a:stretch>
            <a:fillRect/>
          </a:stretch>
        </p:blipFill>
        <p:spPr>
          <a:xfrm>
            <a:off x="288107" y="4077072"/>
            <a:ext cx="8640000" cy="783149"/>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03648" y="1437475"/>
            <a:ext cx="864000" cy="767389"/>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536" y="3165667"/>
            <a:ext cx="864000" cy="767389"/>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4262" y="3165667"/>
            <a:ext cx="864000" cy="767389"/>
          </a:xfrm>
          <a:prstGeom prst="rect">
            <a:avLst/>
          </a:prstGeom>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71651" y="3181077"/>
            <a:ext cx="864000" cy="767389"/>
          </a:xfrm>
          <a:prstGeom prst="rect">
            <a:avLst/>
          </a:prstGeom>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47768" y="3181077"/>
            <a:ext cx="864000" cy="767389"/>
          </a:xfrm>
          <a:prstGeom prst="rect">
            <a:avLst/>
          </a:prstGeom>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2988" y="3165667"/>
            <a:ext cx="864000" cy="767389"/>
          </a:xfrm>
          <a:prstGeom prst="rect">
            <a:avLst/>
          </a:prstGeom>
        </p:spPr>
      </p:pic>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1714" y="3165667"/>
            <a:ext cx="864000" cy="767389"/>
          </a:xfrm>
          <a:prstGeom prst="rect">
            <a:avLst/>
          </a:prstGeom>
        </p:spPr>
      </p:pic>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536" y="4941168"/>
            <a:ext cx="864000" cy="767389"/>
          </a:xfrm>
          <a:prstGeom prst="rect">
            <a:avLst/>
          </a:prstGeom>
        </p:spPr>
      </p:pic>
      <p:pic>
        <p:nvPicPr>
          <p:cNvPr id="43"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4262" y="4941168"/>
            <a:ext cx="864000" cy="767389"/>
          </a:xfrm>
          <a:prstGeom prst="rect">
            <a:avLst/>
          </a:prstGeom>
        </p:spPr>
      </p:pic>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71651" y="4941168"/>
            <a:ext cx="864000" cy="767389"/>
          </a:xfrm>
          <a:prstGeom prst="rect">
            <a:avLst/>
          </a:prstGeom>
        </p:spPr>
      </p:pic>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47768" y="4941168"/>
            <a:ext cx="864000" cy="767389"/>
          </a:xfrm>
          <a:prstGeom prst="rect">
            <a:avLst/>
          </a:prstGeom>
        </p:spPr>
      </p:pic>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2988" y="4941168"/>
            <a:ext cx="864000" cy="767389"/>
          </a:xfrm>
          <a:prstGeom prst="rect">
            <a:avLst/>
          </a:prstGeom>
        </p:spPr>
      </p:pic>
      <p:pic>
        <p:nvPicPr>
          <p:cNvPr id="47" name="Picture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1714" y="4941168"/>
            <a:ext cx="864000" cy="767389"/>
          </a:xfrm>
          <a:prstGeom prst="rect">
            <a:avLst/>
          </a:prstGeom>
        </p:spPr>
      </p:pic>
      <p:pic>
        <p:nvPicPr>
          <p:cNvPr id="48" name="Picture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34710" y="4941168"/>
            <a:ext cx="864000" cy="767389"/>
          </a:xfrm>
          <a:prstGeom prst="rect">
            <a:avLst/>
          </a:prstGeom>
        </p:spPr>
      </p:pic>
      <p:pic>
        <p:nvPicPr>
          <p:cNvPr id="49" name="Picture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13436" y="4941168"/>
            <a:ext cx="864000" cy="767389"/>
          </a:xfrm>
          <a:prstGeom prst="rect">
            <a:avLst/>
          </a:prstGeom>
        </p:spPr>
      </p:pic>
      <p:pic>
        <p:nvPicPr>
          <p:cNvPr id="50" name="Picture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10825" y="4941168"/>
            <a:ext cx="864000" cy="767389"/>
          </a:xfrm>
          <a:prstGeom prst="rect">
            <a:avLst/>
          </a:prstGeom>
        </p:spPr>
      </p:pic>
      <p:pic>
        <p:nvPicPr>
          <p:cNvPr id="51" name="Pictur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86942" y="4941168"/>
            <a:ext cx="864000" cy="767389"/>
          </a:xfrm>
          <a:prstGeom prst="rect">
            <a:avLst/>
          </a:prstGeom>
        </p:spPr>
      </p:pic>
      <p:pic>
        <p:nvPicPr>
          <p:cNvPr id="52" name="Picture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92162" y="4941168"/>
            <a:ext cx="864000" cy="767389"/>
          </a:xfrm>
          <a:prstGeom prst="rect">
            <a:avLst/>
          </a:prstGeom>
        </p:spPr>
      </p:pic>
      <p:pic>
        <p:nvPicPr>
          <p:cNvPr id="53" name="Picture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70888" y="4941168"/>
            <a:ext cx="864000" cy="767389"/>
          </a:xfrm>
          <a:prstGeom prst="rect">
            <a:avLst/>
          </a:prstGeom>
        </p:spPr>
      </p:pic>
      <p:pic>
        <p:nvPicPr>
          <p:cNvPr id="54" name="Picture 5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11865" y="4941168"/>
            <a:ext cx="864000" cy="767389"/>
          </a:xfrm>
          <a:prstGeom prst="rect">
            <a:avLst/>
          </a:prstGeom>
        </p:spPr>
      </p:pic>
      <p:sp>
        <p:nvSpPr>
          <p:cNvPr id="55" name="Rounded Rectangle 54"/>
          <p:cNvSpPr/>
          <p:nvPr/>
        </p:nvSpPr>
        <p:spPr bwMode="auto">
          <a:xfrm>
            <a:off x="280634" y="2842303"/>
            <a:ext cx="900000" cy="240340"/>
          </a:xfrm>
          <a:prstGeom prst="roundRect">
            <a:avLst/>
          </a:prstGeom>
          <a:solidFill>
            <a:srgbClr val="0070C0">
              <a:alpha val="1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56" name="Rounded Rectangle 55"/>
          <p:cNvSpPr/>
          <p:nvPr/>
        </p:nvSpPr>
        <p:spPr bwMode="auto">
          <a:xfrm>
            <a:off x="6865522" y="4340788"/>
            <a:ext cx="1620000" cy="240340"/>
          </a:xfrm>
          <a:prstGeom prst="roundRect">
            <a:avLst/>
          </a:prstGeom>
          <a:solidFill>
            <a:srgbClr val="0070C0">
              <a:alpha val="1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57" name="Rounded Rectangle 56"/>
          <p:cNvSpPr/>
          <p:nvPr/>
        </p:nvSpPr>
        <p:spPr bwMode="auto">
          <a:xfrm>
            <a:off x="2519952" y="6357012"/>
            <a:ext cx="1188000" cy="240340"/>
          </a:xfrm>
          <a:prstGeom prst="roundRect">
            <a:avLst/>
          </a:prstGeom>
          <a:solidFill>
            <a:srgbClr val="0070C0">
              <a:alpha val="1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43108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Folder </a:t>
            </a:r>
            <a:r>
              <a:rPr lang="de-DE" i="1" smtClean="0">
                <a:solidFill>
                  <a:srgbClr val="0070C0"/>
                </a:solidFill>
              </a:rPr>
              <a:t>resource values </a:t>
            </a:r>
            <a:br>
              <a:rPr lang="de-DE" i="1" smtClean="0">
                <a:solidFill>
                  <a:srgbClr val="0070C0"/>
                </a:solidFill>
              </a:rPr>
            </a:br>
            <a:r>
              <a:rPr lang="de-DE"/>
              <a:t> </a:t>
            </a:r>
            <a:r>
              <a:rPr lang="de-DE" smtClean="0"/>
              <a:t>  using foxpath</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24</a:t>
            </a:fld>
            <a:endParaRPr lang="de-DE" altLang="en-US"/>
          </a:p>
        </p:txBody>
      </p:sp>
      <p:pic>
        <p:nvPicPr>
          <p:cNvPr id="7" name="Picture 6"/>
          <p:cNvPicPr>
            <a:picLocks noChangeAspect="1"/>
          </p:cNvPicPr>
          <p:nvPr/>
        </p:nvPicPr>
        <p:blipFill>
          <a:blip r:embed="rId3"/>
          <a:stretch>
            <a:fillRect/>
          </a:stretch>
        </p:blipFill>
        <p:spPr>
          <a:xfrm>
            <a:off x="666750" y="1925538"/>
            <a:ext cx="7810500" cy="4095750"/>
          </a:xfrm>
          <a:prstGeom prst="rect">
            <a:avLst/>
          </a:prstGeom>
        </p:spPr>
      </p:pic>
      <p:sp>
        <p:nvSpPr>
          <p:cNvPr id="11" name="Rounded Rectangle 10"/>
          <p:cNvSpPr/>
          <p:nvPr/>
        </p:nvSpPr>
        <p:spPr bwMode="auto">
          <a:xfrm>
            <a:off x="893164" y="2287835"/>
            <a:ext cx="828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ular Callout 11"/>
          <p:cNvSpPr/>
          <p:nvPr/>
        </p:nvSpPr>
        <p:spPr bwMode="auto">
          <a:xfrm>
            <a:off x="1957560" y="2852936"/>
            <a:ext cx="4054600" cy="360040"/>
          </a:xfrm>
          <a:prstGeom prst="wedgeRoundRectCallout">
            <a:avLst>
              <a:gd name="adj1" fmla="val 45875"/>
              <a:gd name="adj2" fmla="val -4816"/>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baseline="0" smtClean="0">
                <a:ln>
                  <a:noFill/>
                </a:ln>
                <a:solidFill>
                  <a:srgbClr val="0070C0"/>
                </a:solidFill>
                <a:effectLst/>
                <a:latin typeface="Arial" panose="020B0604020202020204" pitchFamily="34" charset="0"/>
              </a:rPr>
              <a:t>no</a:t>
            </a:r>
            <a:r>
              <a:rPr kumimoji="0" lang="de-DE" sz="1800" b="1" i="1" u="none" strike="noStrike" cap="none" normalizeH="0" smtClean="0">
                <a:ln>
                  <a:noFill/>
                </a:ln>
                <a:solidFill>
                  <a:srgbClr val="0070C0"/>
                </a:solidFill>
                <a:effectLst/>
                <a:latin typeface="Arial" panose="020B0604020202020204" pitchFamily="34" charset="0"/>
              </a:rPr>
              <a:t> empty files</a:t>
            </a:r>
            <a:endParaRPr kumimoji="0" lang="de-DE" sz="1800" b="1" i="0" u="none" strike="noStrike" cap="none" normalizeH="0" baseline="0" smtClean="0">
              <a:ln>
                <a:noFill/>
              </a:ln>
              <a:solidFill>
                <a:srgbClr val="0070C0"/>
              </a:solidFill>
              <a:effectLst/>
              <a:latin typeface="Arial" panose="020B0604020202020204" pitchFamily="34" charset="0"/>
            </a:endParaRPr>
          </a:p>
        </p:txBody>
      </p:sp>
      <p:sp>
        <p:nvSpPr>
          <p:cNvPr id="13" name="Rounded Rectangular Callout 12"/>
          <p:cNvSpPr/>
          <p:nvPr/>
        </p:nvSpPr>
        <p:spPr bwMode="auto">
          <a:xfrm>
            <a:off x="1957560" y="3810306"/>
            <a:ext cx="4054600" cy="360040"/>
          </a:xfrm>
          <a:prstGeom prst="wedgeRoundRectCallout">
            <a:avLst>
              <a:gd name="adj1" fmla="val 44039"/>
              <a:gd name="adj2" fmla="val 1089"/>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baseline="0" smtClean="0">
                <a:ln>
                  <a:noFill/>
                </a:ln>
                <a:solidFill>
                  <a:srgbClr val="0070C0"/>
                </a:solidFill>
                <a:effectLst/>
                <a:latin typeface="Arial" panose="020B0604020202020204" pitchFamily="34" charset="0"/>
              </a:rPr>
              <a:t>no</a:t>
            </a:r>
            <a:r>
              <a:rPr kumimoji="0" lang="de-DE" sz="1800" b="1" i="1" u="none" strike="noStrike" cap="none" normalizeH="0" smtClean="0">
                <a:ln>
                  <a:noFill/>
                </a:ln>
                <a:solidFill>
                  <a:srgbClr val="0070C0"/>
                </a:solidFill>
                <a:effectLst/>
                <a:latin typeface="Arial" panose="020B0604020202020204" pitchFamily="34" charset="0"/>
              </a:rPr>
              <a:t> ill-formed XML</a:t>
            </a:r>
            <a:endParaRPr kumimoji="0" lang="de-DE" sz="1800" b="1" i="0" u="none" strike="noStrike" cap="none" normalizeH="0" baseline="0" smtClean="0">
              <a:ln>
                <a:noFill/>
              </a:ln>
              <a:solidFill>
                <a:srgbClr val="0070C0"/>
              </a:solidFill>
              <a:effectLst/>
              <a:latin typeface="Arial" panose="020B0604020202020204" pitchFamily="34" charset="0"/>
            </a:endParaRPr>
          </a:p>
        </p:txBody>
      </p:sp>
      <p:sp>
        <p:nvSpPr>
          <p:cNvPr id="14" name="Rounded Rectangular Callout 13"/>
          <p:cNvSpPr/>
          <p:nvPr/>
        </p:nvSpPr>
        <p:spPr bwMode="auto">
          <a:xfrm>
            <a:off x="1957560" y="4746410"/>
            <a:ext cx="4054600" cy="360040"/>
          </a:xfrm>
          <a:prstGeom prst="wedgeRoundRectCallout">
            <a:avLst>
              <a:gd name="adj1" fmla="val 44039"/>
              <a:gd name="adj2" fmla="val -28442"/>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baseline="0" smtClean="0">
                <a:ln>
                  <a:noFill/>
                </a:ln>
                <a:solidFill>
                  <a:srgbClr val="0070C0"/>
                </a:solidFill>
                <a:effectLst/>
                <a:latin typeface="Arial" panose="020B0604020202020204" pitchFamily="34" charset="0"/>
              </a:rPr>
              <a:t>no</a:t>
            </a:r>
            <a:r>
              <a:rPr kumimoji="0" lang="de-DE" sz="1800" b="1" i="1" u="none" strike="noStrike" cap="none" normalizeH="0" smtClean="0">
                <a:ln>
                  <a:noFill/>
                </a:ln>
                <a:solidFill>
                  <a:srgbClr val="0070C0"/>
                </a:solidFill>
                <a:effectLst/>
                <a:latin typeface="Arial" panose="020B0604020202020204" pitchFamily="34" charset="0"/>
              </a:rPr>
              <a:t> ill-formed JSON</a:t>
            </a:r>
            <a:endParaRPr kumimoji="0" lang="de-DE" sz="1800" b="1" i="0" u="none" strike="noStrike" cap="none" normalizeH="0" baseline="0" smtClean="0">
              <a:ln>
                <a:noFill/>
              </a:ln>
              <a:solidFill>
                <a:srgbClr val="0070C0"/>
              </a:solidFill>
              <a:effectLst/>
              <a:latin typeface="Arial" panose="020B0604020202020204" pitchFamily="34" charset="0"/>
            </a:endParaRPr>
          </a:p>
        </p:txBody>
      </p:sp>
    </p:spTree>
    <p:extLst>
      <p:ext uri="{BB962C8B-B14F-4D97-AF65-F5344CB8AC3E}">
        <p14:creationId xmlns:p14="http://schemas.microsoft.com/office/powerpoint/2010/main" val="32895188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File </a:t>
            </a:r>
            <a:r>
              <a:rPr lang="de-DE" i="1" smtClean="0">
                <a:solidFill>
                  <a:srgbClr val="0070C0"/>
                </a:solidFill>
              </a:rPr>
              <a:t>resource values </a:t>
            </a:r>
            <a:br>
              <a:rPr lang="de-DE" i="1" smtClean="0">
                <a:solidFill>
                  <a:srgbClr val="0070C0"/>
                </a:solidFill>
              </a:rPr>
            </a:br>
            <a:r>
              <a:rPr lang="de-DE"/>
              <a:t> </a:t>
            </a:r>
            <a:r>
              <a:rPr lang="de-DE" smtClean="0"/>
              <a:t>  using foxpath</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25</a:t>
            </a:fld>
            <a:endParaRPr lang="de-DE" altLang="en-US"/>
          </a:p>
        </p:txBody>
      </p:sp>
      <p:pic>
        <p:nvPicPr>
          <p:cNvPr id="11" name="Picture 10"/>
          <p:cNvPicPr>
            <a:picLocks noChangeAspect="1"/>
          </p:cNvPicPr>
          <p:nvPr/>
        </p:nvPicPr>
        <p:blipFill>
          <a:blip r:embed="rId3"/>
          <a:stretch>
            <a:fillRect/>
          </a:stretch>
        </p:blipFill>
        <p:spPr>
          <a:xfrm>
            <a:off x="0" y="2103144"/>
            <a:ext cx="9144000" cy="3846136"/>
          </a:xfrm>
          <a:prstGeom prst="rect">
            <a:avLst/>
          </a:prstGeom>
        </p:spPr>
      </p:pic>
      <p:sp>
        <p:nvSpPr>
          <p:cNvPr id="12" name="Rounded Rectangle 11"/>
          <p:cNvSpPr/>
          <p:nvPr/>
        </p:nvSpPr>
        <p:spPr bwMode="auto">
          <a:xfrm>
            <a:off x="1152512" y="4026212"/>
            <a:ext cx="7956000" cy="626924"/>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ular Callout 12"/>
          <p:cNvSpPr/>
          <p:nvPr/>
        </p:nvSpPr>
        <p:spPr bwMode="auto">
          <a:xfrm>
            <a:off x="4716016" y="2780928"/>
            <a:ext cx="4414640" cy="653052"/>
          </a:xfrm>
          <a:prstGeom prst="wedgeRoundRectCallout">
            <a:avLst>
              <a:gd name="adj1" fmla="val 42303"/>
              <a:gd name="adj2" fmla="val 138260"/>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baseline="0" smtClean="0">
                <a:ln>
                  <a:noFill/>
                </a:ln>
                <a:solidFill>
                  <a:srgbClr val="0070C0"/>
                </a:solidFill>
                <a:effectLst/>
                <a:latin typeface="Arial" panose="020B0604020202020204" pitchFamily="34" charset="0"/>
              </a:rPr>
              <a:t>expected return code</a:t>
            </a:r>
            <a:r>
              <a:rPr kumimoji="0" lang="de-DE" sz="1800" b="1" i="0" u="none" strike="noStrike" cap="none" normalizeH="0" baseline="0" smtClean="0">
                <a:ln>
                  <a:noFill/>
                </a:ln>
                <a:solidFill>
                  <a:schemeClr val="tx1"/>
                </a:solidFill>
                <a:effectLst/>
                <a:latin typeface="Arial" panose="020B0604020202020204" pitchFamily="34" charset="0"/>
              </a:rPr>
              <a:t>,  </a:t>
            </a:r>
          </a:p>
          <a:p>
            <a:pPr marL="0" marR="0" indent="0" algn="l" defTabSz="914400" rtl="0" eaLnBrk="1" fontAlgn="base" latinLnBrk="0" hangingPunct="1">
              <a:lnSpc>
                <a:spcPct val="100000"/>
              </a:lnSpc>
              <a:spcBef>
                <a:spcPct val="0"/>
              </a:spcBef>
              <a:spcAft>
                <a:spcPct val="0"/>
              </a:spcAft>
              <a:buClrTx/>
              <a:buSzTx/>
              <a:buFontTx/>
              <a:buNone/>
              <a:tabLst/>
            </a:pPr>
            <a:r>
              <a:rPr lang="de-DE"/>
              <a:t> </a:t>
            </a:r>
            <a:r>
              <a:rPr lang="de-DE" smtClean="0"/>
              <a:t>         </a:t>
            </a:r>
            <a:r>
              <a:rPr kumimoji="0" lang="de-DE" sz="1800" b="1" i="0" u="none" strike="noStrike" cap="none" normalizeH="0" baseline="0" smtClean="0">
                <a:ln>
                  <a:noFill/>
                </a:ln>
                <a:solidFill>
                  <a:schemeClr val="tx1"/>
                </a:solidFill>
                <a:effectLst/>
                <a:latin typeface="Arial" panose="020B0604020202020204" pitchFamily="34" charset="0"/>
              </a:rPr>
              <a:t>fetched from a distant CSV</a:t>
            </a:r>
          </a:p>
        </p:txBody>
      </p:sp>
      <p:sp>
        <p:nvSpPr>
          <p:cNvPr id="14" name="Rounded Rectangle 13"/>
          <p:cNvSpPr/>
          <p:nvPr/>
        </p:nvSpPr>
        <p:spPr bwMode="auto">
          <a:xfrm>
            <a:off x="204975" y="2440061"/>
            <a:ext cx="576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88560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Exploring files with </a:t>
            </a:r>
            <a:br>
              <a:rPr lang="de-DE" smtClean="0"/>
            </a:br>
            <a:r>
              <a:rPr lang="de-DE"/>
              <a:t> </a:t>
            </a:r>
            <a:r>
              <a:rPr lang="de-DE" smtClean="0"/>
              <a:t>  shifting focus nodes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26</a:t>
            </a:fld>
            <a:endParaRPr lang="de-DE" altLang="en-US"/>
          </a:p>
        </p:txBody>
      </p:sp>
      <p:pic>
        <p:nvPicPr>
          <p:cNvPr id="7" name="Picture 6"/>
          <p:cNvPicPr>
            <a:picLocks noChangeAspect="1"/>
          </p:cNvPicPr>
          <p:nvPr/>
        </p:nvPicPr>
        <p:blipFill>
          <a:blip r:embed="rId3"/>
          <a:stretch>
            <a:fillRect/>
          </a:stretch>
        </p:blipFill>
        <p:spPr>
          <a:xfrm>
            <a:off x="0" y="1844824"/>
            <a:ext cx="9144000" cy="3934255"/>
          </a:xfrm>
          <a:prstGeom prst="rect">
            <a:avLst/>
          </a:prstGeom>
        </p:spPr>
      </p:pic>
      <p:sp>
        <p:nvSpPr>
          <p:cNvPr id="8" name="Rounded Rectangle 7"/>
          <p:cNvSpPr/>
          <p:nvPr/>
        </p:nvSpPr>
        <p:spPr bwMode="auto">
          <a:xfrm>
            <a:off x="539552" y="2298138"/>
            <a:ext cx="93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950438" y="2996952"/>
            <a:ext cx="93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1331744" y="3706399"/>
            <a:ext cx="93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168879" y="1834191"/>
            <a:ext cx="39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25020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User-defined constraints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27</a:t>
            </a:fld>
            <a:endParaRPr lang="de-DE" altLang="en-US"/>
          </a:p>
        </p:txBody>
      </p:sp>
      <p:pic>
        <p:nvPicPr>
          <p:cNvPr id="8" name="Picture 7"/>
          <p:cNvPicPr>
            <a:picLocks noChangeAspect="1"/>
          </p:cNvPicPr>
          <p:nvPr/>
        </p:nvPicPr>
        <p:blipFill>
          <a:blip r:embed="rId3"/>
          <a:stretch>
            <a:fillRect/>
          </a:stretch>
        </p:blipFill>
        <p:spPr>
          <a:xfrm>
            <a:off x="15643" y="2068300"/>
            <a:ext cx="9144000" cy="2468029"/>
          </a:xfrm>
          <a:prstGeom prst="rect">
            <a:avLst/>
          </a:prstGeom>
        </p:spPr>
      </p:pic>
      <p:pic>
        <p:nvPicPr>
          <p:cNvPr id="9" name="Picture 8"/>
          <p:cNvPicPr>
            <a:picLocks noChangeAspect="1"/>
          </p:cNvPicPr>
          <p:nvPr/>
        </p:nvPicPr>
        <p:blipFill>
          <a:blip r:embed="rId4"/>
          <a:stretch>
            <a:fillRect/>
          </a:stretch>
        </p:blipFill>
        <p:spPr>
          <a:xfrm>
            <a:off x="15643" y="5222701"/>
            <a:ext cx="7991475" cy="1590675"/>
          </a:xfrm>
          <a:prstGeom prst="rect">
            <a:avLst/>
          </a:prstGeom>
        </p:spPr>
      </p:pic>
      <p:sp>
        <p:nvSpPr>
          <p:cNvPr id="10" name="TextBox 9"/>
          <p:cNvSpPr txBox="1"/>
          <p:nvPr/>
        </p:nvSpPr>
        <p:spPr>
          <a:xfrm>
            <a:off x="5918207" y="1628800"/>
            <a:ext cx="3190297" cy="461665"/>
          </a:xfrm>
          <a:prstGeom prst="rect">
            <a:avLst/>
          </a:prstGeom>
          <a:noFill/>
        </p:spPr>
        <p:txBody>
          <a:bodyPr wrap="none" rtlCol="0">
            <a:spAutoFit/>
          </a:bodyPr>
          <a:lstStyle/>
          <a:p>
            <a:r>
              <a:rPr lang="de-DE" sz="2400" smtClean="0">
                <a:solidFill>
                  <a:srgbClr val="0070C0"/>
                </a:solidFill>
              </a:rPr>
              <a:t>Constraint definition</a:t>
            </a:r>
            <a:endParaRPr lang="de-DE" sz="2400">
              <a:solidFill>
                <a:srgbClr val="0070C0"/>
              </a:solidFill>
            </a:endParaRPr>
          </a:p>
        </p:txBody>
      </p:sp>
      <p:sp>
        <p:nvSpPr>
          <p:cNvPr id="11" name="TextBox 10"/>
          <p:cNvSpPr txBox="1"/>
          <p:nvPr/>
        </p:nvSpPr>
        <p:spPr>
          <a:xfrm>
            <a:off x="5652120" y="4983559"/>
            <a:ext cx="3449983" cy="461665"/>
          </a:xfrm>
          <a:prstGeom prst="rect">
            <a:avLst/>
          </a:prstGeom>
          <a:noFill/>
        </p:spPr>
        <p:txBody>
          <a:bodyPr wrap="none" rtlCol="0">
            <a:spAutoFit/>
          </a:bodyPr>
          <a:lstStyle/>
          <a:p>
            <a:r>
              <a:rPr lang="de-DE" sz="2400" smtClean="0">
                <a:solidFill>
                  <a:srgbClr val="CC6600"/>
                </a:solidFill>
              </a:rPr>
              <a:t>Constraint declaration</a:t>
            </a:r>
            <a:endParaRPr lang="de-DE" sz="2400">
              <a:solidFill>
                <a:srgbClr val="CC6600"/>
              </a:solidFill>
            </a:endParaRPr>
          </a:p>
        </p:txBody>
      </p:sp>
      <p:sp>
        <p:nvSpPr>
          <p:cNvPr id="12" name="Rounded Rectangle 11"/>
          <p:cNvSpPr/>
          <p:nvPr/>
        </p:nvSpPr>
        <p:spPr bwMode="auto">
          <a:xfrm>
            <a:off x="5881200" y="2349880"/>
            <a:ext cx="972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le 12"/>
          <p:cNvSpPr/>
          <p:nvPr/>
        </p:nvSpPr>
        <p:spPr bwMode="auto">
          <a:xfrm>
            <a:off x="755576" y="5841304"/>
            <a:ext cx="972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61828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006600"/>
                </a:solidFill>
              </a:rPr>
              <a:t>Greenfox – a summary</a:t>
            </a:r>
            <a:endParaRPr lang="de-DE">
              <a:solidFill>
                <a:srgbClr val="006600"/>
              </a:solidFill>
            </a:endParaRPr>
          </a:p>
        </p:txBody>
      </p:sp>
      <p:sp>
        <p:nvSpPr>
          <p:cNvPr id="3" name="Content Placeholder 2"/>
          <p:cNvSpPr>
            <a:spLocks noGrp="1"/>
          </p:cNvSpPr>
          <p:nvPr>
            <p:ph idx="1"/>
          </p:nvPr>
        </p:nvSpPr>
        <p:spPr>
          <a:xfrm>
            <a:off x="457200" y="1719263"/>
            <a:ext cx="8686800" cy="4411662"/>
          </a:xfrm>
        </p:spPr>
        <p:txBody>
          <a:bodyPr/>
          <a:lstStyle/>
          <a:p>
            <a:pPr lvl="1"/>
            <a:r>
              <a:rPr lang="de-DE" smtClean="0"/>
              <a:t>Goal: validation of a file system tree</a:t>
            </a:r>
          </a:p>
          <a:p>
            <a:pPr lvl="1"/>
            <a:r>
              <a:rPr lang="de-DE" smtClean="0"/>
              <a:t>Based on XDM</a:t>
            </a:r>
          </a:p>
          <a:p>
            <a:pPr lvl="1"/>
            <a:r>
              <a:rPr lang="de-DE" smtClean="0"/>
              <a:t>Powered by XPath and foxpath</a:t>
            </a:r>
          </a:p>
          <a:p>
            <a:pPr lvl="1"/>
            <a:r>
              <a:rPr lang="de-DE" smtClean="0"/>
              <a:t>Inspired by SHACL</a:t>
            </a:r>
          </a:p>
          <a:p>
            <a:pPr lvl="1"/>
            <a:r>
              <a:rPr lang="de-DE" smtClean="0">
                <a:solidFill>
                  <a:srgbClr val="CC6600"/>
                </a:solidFill>
              </a:rPr>
              <a:t>Mediatypes hidden behind XDM node trees</a:t>
            </a:r>
          </a:p>
          <a:p>
            <a:pPr lvl="1"/>
            <a:r>
              <a:rPr lang="de-DE" smtClean="0">
                <a:solidFill>
                  <a:srgbClr val="CC6600"/>
                </a:solidFill>
              </a:rPr>
              <a:t>Resource boundaries hidden by foxpath navigation</a:t>
            </a:r>
          </a:p>
          <a:p>
            <a:pPr lvl="1"/>
            <a:r>
              <a:rPr lang="de-DE" smtClean="0"/>
              <a:t>Producing structured information</a:t>
            </a:r>
          </a:p>
          <a:p>
            <a:pPr lvl="1"/>
            <a:r>
              <a:rPr lang="de-DE" smtClean="0"/>
              <a:t>Extensible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28</a:t>
            </a:fld>
            <a:endParaRPr lang="de-DE" altLang="en-US"/>
          </a:p>
        </p:txBody>
      </p:sp>
    </p:spTree>
    <p:extLst>
      <p:ext uri="{BB962C8B-B14F-4D97-AF65-F5344CB8AC3E}">
        <p14:creationId xmlns:p14="http://schemas.microsoft.com/office/powerpoint/2010/main" val="10332604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29</a:t>
            </a:fld>
            <a:endParaRPr lang="de-DE" altLang="en-US"/>
          </a:p>
        </p:txBody>
      </p:sp>
      <p:sp>
        <p:nvSpPr>
          <p:cNvPr id="7" name="TextBox 6"/>
          <p:cNvSpPr txBox="1"/>
          <p:nvPr/>
        </p:nvSpPr>
        <p:spPr>
          <a:xfrm>
            <a:off x="3450622" y="3356992"/>
            <a:ext cx="2345514" cy="584775"/>
          </a:xfrm>
          <a:prstGeom prst="rect">
            <a:avLst/>
          </a:prstGeom>
          <a:noFill/>
        </p:spPr>
        <p:txBody>
          <a:bodyPr wrap="none" rtlCol="0">
            <a:spAutoFit/>
          </a:bodyPr>
          <a:lstStyle/>
          <a:p>
            <a:r>
              <a:rPr lang="de-DE" sz="3200" smtClean="0">
                <a:solidFill>
                  <a:srgbClr val="006600"/>
                </a:solidFill>
              </a:rPr>
              <a:t>Thank you.</a:t>
            </a:r>
            <a:endParaRPr lang="de-DE" sz="3200">
              <a:solidFill>
                <a:srgbClr val="006600"/>
              </a:solidFill>
            </a:endParaRPr>
          </a:p>
        </p:txBody>
      </p:sp>
    </p:spTree>
    <p:extLst>
      <p:ext uri="{BB962C8B-B14F-4D97-AF65-F5344CB8AC3E}">
        <p14:creationId xmlns:p14="http://schemas.microsoft.com/office/powerpoint/2010/main" val="11574955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File system validation</a:t>
            </a:r>
            <a:endParaRPr lang="de-DE"/>
          </a:p>
        </p:txBody>
      </p:sp>
      <p:sp>
        <p:nvSpPr>
          <p:cNvPr id="3" name="Content Placeholder 2"/>
          <p:cNvSpPr>
            <a:spLocks noGrp="1"/>
          </p:cNvSpPr>
          <p:nvPr>
            <p:ph idx="1"/>
          </p:nvPr>
        </p:nvSpPr>
        <p:spPr/>
        <p:txBody>
          <a:bodyPr/>
          <a:lstStyle/>
          <a:p>
            <a:r>
              <a:rPr lang="de-DE" smtClean="0"/>
              <a:t>Why?</a:t>
            </a:r>
          </a:p>
          <a:p>
            <a:r>
              <a:rPr lang="de-DE" smtClean="0"/>
              <a:t>What, precisely?</a:t>
            </a:r>
          </a:p>
          <a:p>
            <a:r>
              <a:rPr lang="de-DE" smtClean="0"/>
              <a:t>How?</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a:t>
            </a:fld>
            <a:endParaRPr lang="de-DE" altLang="en-US"/>
          </a:p>
        </p:txBody>
      </p:sp>
    </p:spTree>
    <p:extLst>
      <p:ext uri="{BB962C8B-B14F-4D97-AF65-F5344CB8AC3E}">
        <p14:creationId xmlns:p14="http://schemas.microsoft.com/office/powerpoint/2010/main" val="20002713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t>
            </a:r>
            <a:endParaRPr lang="de-DE"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2296" y="1075784"/>
            <a:ext cx="5334000" cy="4729480"/>
          </a:xfrm>
        </p:spPr>
      </p:pic>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9" name="TextBox 8"/>
          <p:cNvSpPr txBox="1"/>
          <p:nvPr/>
        </p:nvSpPr>
        <p:spPr>
          <a:xfrm>
            <a:off x="3882133" y="2564904"/>
            <a:ext cx="833883" cy="461665"/>
          </a:xfrm>
          <a:prstGeom prst="rect">
            <a:avLst/>
          </a:prstGeom>
          <a:noFill/>
        </p:spPr>
        <p:txBody>
          <a:bodyPr wrap="none" rtlCol="0">
            <a:spAutoFit/>
          </a:bodyPr>
          <a:lstStyle/>
          <a:p>
            <a:r>
              <a:rPr lang="de-DE" sz="2400" i="1" dirty="0" smtClean="0">
                <a:solidFill>
                  <a:schemeClr val="bg1">
                    <a:lumMod val="95000"/>
                  </a:schemeClr>
                </a:solidFill>
              </a:rPr>
              <a:t>XML</a:t>
            </a:r>
            <a:endParaRPr lang="de-DE" sz="2400" i="1" dirty="0">
              <a:solidFill>
                <a:schemeClr val="bg1">
                  <a:lumMod val="95000"/>
                </a:schemeClr>
              </a:solidFill>
            </a:endParaRPr>
          </a:p>
        </p:txBody>
      </p:sp>
      <p:sp>
        <p:nvSpPr>
          <p:cNvPr id="10" name="TextBox 9"/>
          <p:cNvSpPr txBox="1"/>
          <p:nvPr/>
        </p:nvSpPr>
        <p:spPr>
          <a:xfrm>
            <a:off x="4749559" y="3471391"/>
            <a:ext cx="817853" cy="461665"/>
          </a:xfrm>
          <a:prstGeom prst="rect">
            <a:avLst/>
          </a:prstGeom>
          <a:noFill/>
        </p:spPr>
        <p:txBody>
          <a:bodyPr wrap="none" rtlCol="0">
            <a:spAutoFit/>
          </a:bodyPr>
          <a:lstStyle/>
          <a:p>
            <a:r>
              <a:rPr lang="de-DE" sz="2400" i="1" dirty="0" smtClean="0">
                <a:solidFill>
                  <a:schemeClr val="bg1">
                    <a:lumMod val="95000"/>
                  </a:schemeClr>
                </a:solidFill>
              </a:rPr>
              <a:t>RDF</a:t>
            </a:r>
            <a:endParaRPr lang="de-DE" sz="2400" i="1" dirty="0">
              <a:solidFill>
                <a:schemeClr val="bg1">
                  <a:lumMod val="95000"/>
                </a:schemeClr>
              </a:solidFill>
            </a:endParaRPr>
          </a:p>
        </p:txBody>
      </p:sp>
      <p:sp>
        <p:nvSpPr>
          <p:cNvPr id="3" name="Slide Number Placeholder 2"/>
          <p:cNvSpPr>
            <a:spLocks noGrp="1"/>
          </p:cNvSpPr>
          <p:nvPr>
            <p:ph type="sldNum" sz="quarter" idx="12"/>
          </p:nvPr>
        </p:nvSpPr>
        <p:spPr/>
        <p:txBody>
          <a:bodyPr/>
          <a:lstStyle/>
          <a:p>
            <a:pPr>
              <a:defRPr/>
            </a:pPr>
            <a:fld id="{F031B2F4-27D1-4E53-97CF-1947CD75B185}" type="slidenum">
              <a:rPr lang="de-DE" altLang="en-US" smtClean="0"/>
              <a:pPr>
                <a:defRPr/>
              </a:pPr>
              <a:t>30</a:t>
            </a:fld>
            <a:endParaRPr lang="de-DE" altLang="en-US"/>
          </a:p>
        </p:txBody>
      </p:sp>
    </p:spTree>
    <p:extLst>
      <p:ext uri="{BB962C8B-B14F-4D97-AF65-F5344CB8AC3E}">
        <p14:creationId xmlns:p14="http://schemas.microsoft.com/office/powerpoint/2010/main" val="30229224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Validation, decomposed</a:t>
            </a:r>
            <a:endParaRPr lang="de-DE"/>
          </a:p>
        </p:txBody>
      </p:sp>
      <p:sp>
        <p:nvSpPr>
          <p:cNvPr id="3" name="Content Placeholder 2"/>
          <p:cNvSpPr>
            <a:spLocks noGrp="1"/>
          </p:cNvSpPr>
          <p:nvPr>
            <p:ph idx="1"/>
          </p:nvPr>
        </p:nvSpPr>
        <p:spPr/>
        <p:txBody>
          <a:bodyPr/>
          <a:lstStyle/>
          <a:p>
            <a:pPr marL="0" indent="0">
              <a:buNone/>
            </a:pPr>
            <a:r>
              <a:rPr lang="de-DE" smtClean="0"/>
              <a:t>A decomposition in steps:</a:t>
            </a:r>
          </a:p>
          <a:p>
            <a:endParaRPr lang="de-DE" smtClean="0"/>
          </a:p>
          <a:p>
            <a:r>
              <a:rPr lang="de-DE" smtClean="0"/>
              <a:t>File system against schema</a:t>
            </a:r>
          </a:p>
          <a:p>
            <a:pPr lvl="1"/>
            <a:r>
              <a:rPr lang="de-DE" smtClean="0"/>
              <a:t>File system against single shape</a:t>
            </a:r>
          </a:p>
          <a:p>
            <a:pPr lvl="2"/>
            <a:r>
              <a:rPr lang="de-DE" smtClean="0"/>
              <a:t>Focus resources against a single shape</a:t>
            </a:r>
          </a:p>
          <a:p>
            <a:pPr lvl="3"/>
            <a:r>
              <a:rPr lang="de-DE" smtClean="0"/>
              <a:t>Focus resource against a single constraint</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31</a:t>
            </a:fld>
            <a:endParaRPr lang="de-DE" altLang="en-US"/>
          </a:p>
        </p:txBody>
      </p:sp>
      <p:sp>
        <p:nvSpPr>
          <p:cNvPr id="7" name="Rounded Rectangle 6"/>
          <p:cNvSpPr/>
          <p:nvPr/>
        </p:nvSpPr>
        <p:spPr bwMode="auto">
          <a:xfrm>
            <a:off x="1718932" y="4221088"/>
            <a:ext cx="4983832" cy="432048"/>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00745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Target declarations</a:t>
            </a:r>
            <a:br>
              <a:rPr lang="de-DE" smtClean="0"/>
            </a:br>
            <a:r>
              <a:rPr lang="de-DE"/>
              <a:t> </a:t>
            </a:r>
            <a:r>
              <a:rPr lang="de-DE" smtClean="0"/>
              <a:t>  (foxpath expressions)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32</a:t>
            </a:fld>
            <a:endParaRPr lang="de-DE" altLang="en-US"/>
          </a:p>
        </p:txBody>
      </p:sp>
      <p:graphicFrame>
        <p:nvGraphicFramePr>
          <p:cNvPr id="8" name="Table 7"/>
          <p:cNvGraphicFramePr>
            <a:graphicFrameLocks noGrp="1"/>
          </p:cNvGraphicFramePr>
          <p:nvPr>
            <p:extLst/>
          </p:nvPr>
        </p:nvGraphicFramePr>
        <p:xfrm>
          <a:off x="35496" y="1879808"/>
          <a:ext cx="9073008" cy="4861560"/>
        </p:xfrm>
        <a:graphic>
          <a:graphicData uri="http://schemas.openxmlformats.org/drawingml/2006/table">
            <a:tbl>
              <a:tblPr firstRow="1" bandRow="1">
                <a:tableStyleId>{5C22544A-7EE6-4342-B048-85BDC9FD1C3A}</a:tableStyleId>
              </a:tblPr>
              <a:tblGrid>
                <a:gridCol w="4608512"/>
                <a:gridCol w="4464496"/>
              </a:tblGrid>
              <a:tr h="370840">
                <a:tc>
                  <a:txBody>
                    <a:bodyPr/>
                    <a:lstStyle/>
                    <a:p>
                      <a:r>
                        <a:rPr lang="de-DE" smtClean="0"/>
                        <a:t>Target declaration</a:t>
                      </a:r>
                      <a:endParaRPr lang="de-DE"/>
                    </a:p>
                  </a:txBody>
                  <a:tcPr>
                    <a:solidFill>
                      <a:srgbClr val="006600"/>
                    </a:solidFill>
                  </a:tcPr>
                </a:tc>
                <a:tc>
                  <a:txBody>
                    <a:bodyPr/>
                    <a:lstStyle/>
                    <a:p>
                      <a:r>
                        <a:rPr lang="de-DE" smtClean="0"/>
                        <a:t>Selection</a:t>
                      </a:r>
                      <a:endParaRPr lang="de-DE"/>
                    </a:p>
                  </a:txBody>
                  <a:tcPr>
                    <a:solidFill>
                      <a:srgbClr val="006600"/>
                    </a:solidFill>
                  </a:tcPr>
                </a:tc>
              </a:tr>
              <a:tr h="370840">
                <a:tc>
                  <a:txBody>
                    <a:bodyPr/>
                    <a:lstStyle/>
                    <a:p>
                      <a:r>
                        <a:rPr lang="de-DE" smtClean="0">
                          <a:latin typeface="Courier New" panose="02070309020205020404" pitchFamily="49" charset="0"/>
                          <a:cs typeface="Courier New" panose="02070309020205020404" pitchFamily="49" charset="0"/>
                        </a:rPr>
                        <a:t>catalog.xml</a:t>
                      </a:r>
                      <a:endParaRPr lang="de-DE">
                        <a:latin typeface="Courier New" panose="02070309020205020404" pitchFamily="49" charset="0"/>
                        <a:cs typeface="Courier New" panose="02070309020205020404" pitchFamily="49" charset="0"/>
                      </a:endParaRPr>
                    </a:p>
                  </a:txBody>
                  <a:tcPr/>
                </a:tc>
                <a:tc>
                  <a:txBody>
                    <a:bodyPr/>
                    <a:lstStyle/>
                    <a:p>
                      <a:r>
                        <a:rPr lang="de-DE" smtClean="0"/>
                        <a:t>The catalog.xml file</a:t>
                      </a:r>
                      <a:r>
                        <a:rPr lang="de-DE" baseline="0" smtClean="0"/>
                        <a:t> in the current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.\\catalog.xml</a:t>
                      </a:r>
                      <a:endParaRPr lang="de-DE">
                        <a:latin typeface="Courier New" panose="02070309020205020404" pitchFamily="49" charset="0"/>
                        <a:cs typeface="Courier New" panose="02070309020205020404" pitchFamily="49" charset="0"/>
                      </a:endParaRPr>
                    </a:p>
                  </a:txBody>
                  <a:tcPr/>
                </a:tc>
                <a:tc>
                  <a:txBody>
                    <a:bodyPr/>
                    <a:lstStyle/>
                    <a:p>
                      <a:r>
                        <a:rPr lang="de-DE" smtClean="0"/>
                        <a:t>catalog.xml files under the current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.\\*[xsd[is-dir()]]\catalog.xml</a:t>
                      </a:r>
                      <a:br>
                        <a:rPr lang="de-DE" smtClean="0">
                          <a:latin typeface="Courier New" panose="02070309020205020404" pitchFamily="49" charset="0"/>
                          <a:cs typeface="Courier New" panose="02070309020205020404" pitchFamily="49" charset="0"/>
                        </a:rPr>
                      </a:br>
                      <a:endParaRPr lang="de-DE">
                        <a:latin typeface="Courier New" panose="02070309020205020404" pitchFamily="49" charset="0"/>
                        <a:cs typeface="Courier New" panose="02070309020205020404" pitchFamily="49" charset="0"/>
                      </a:endParaRPr>
                    </a:p>
                  </a:txBody>
                  <a:tcPr/>
                </a:tc>
                <a:tc>
                  <a:txBody>
                    <a:bodyPr/>
                    <a:lstStyle/>
                    <a:p>
                      <a:r>
                        <a:rPr lang="de-DE" smtClean="0"/>
                        <a:t>As before, but only files in a folder containing an </a:t>
                      </a:r>
                      <a:r>
                        <a:rPr lang="de-DE" smtClean="0">
                          <a:latin typeface="Courier New" panose="02070309020205020404" pitchFamily="49" charset="0"/>
                          <a:cs typeface="Courier New" panose="02070309020205020404" pitchFamily="49" charset="0"/>
                        </a:rPr>
                        <a:t>xsd</a:t>
                      </a:r>
                      <a:r>
                        <a:rPr lang="de-DE" smtClean="0"/>
                        <a:t> folder considered</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..\projects\\catalog.xml</a:t>
                      </a:r>
                      <a:endParaRPr lang="de-DE">
                        <a:latin typeface="Courier New" panose="02070309020205020404" pitchFamily="49" charset="0"/>
                        <a:cs typeface="Courier New" panose="02070309020205020404" pitchFamily="49" charset="0"/>
                      </a:endParaRPr>
                    </a:p>
                  </a:txBody>
                  <a:tcPr/>
                </a:tc>
                <a:tc>
                  <a:txBody>
                    <a:bodyPr/>
                    <a:lstStyle/>
                    <a:p>
                      <a:r>
                        <a:rPr lang="de-DE" smtClean="0"/>
                        <a:t>All catalog.xml files in or</a:t>
                      </a:r>
                      <a:r>
                        <a:rPr lang="de-DE" baseline="0" smtClean="0"/>
                        <a:t> under the </a:t>
                      </a:r>
                      <a:r>
                        <a:rPr lang="de-DE" baseline="0" smtClean="0">
                          <a:latin typeface="Courier New" panose="02070309020205020404" pitchFamily="49" charset="0"/>
                          <a:cs typeface="Courier New" panose="02070309020205020404" pitchFamily="49" charset="0"/>
                        </a:rPr>
                        <a:t>projects</a:t>
                      </a:r>
                      <a:r>
                        <a:rPr lang="de-DE" baseline="0" smtClean="0"/>
                        <a:t> sibling of the current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..\projects\\catalog.xml</a:t>
                      </a:r>
                    </a:p>
                    <a:p>
                      <a:r>
                        <a:rPr lang="de-DE" smtClean="0">
                          <a:latin typeface="Courier New" panose="02070309020205020404" pitchFamily="49" charset="0"/>
                          <a:cs typeface="Courier New" panose="02070309020205020404" pitchFamily="49" charset="0"/>
                        </a:rPr>
                        <a:t>[//@rewritePrefix]</a:t>
                      </a:r>
                      <a:endParaRPr lang="de-DE">
                        <a:latin typeface="Courier New" panose="02070309020205020404" pitchFamily="49" charset="0"/>
                        <a:cs typeface="Courier New" panose="02070309020205020404" pitchFamily="49" charset="0"/>
                      </a:endParaRPr>
                    </a:p>
                  </a:txBody>
                  <a:tcPr/>
                </a:tc>
                <a:tc>
                  <a:txBody>
                    <a:bodyPr/>
                    <a:lstStyle/>
                    <a:p>
                      <a:r>
                        <a:rPr lang="de-DE" smtClean="0"/>
                        <a:t>As before, but</a:t>
                      </a:r>
                      <a:r>
                        <a:rPr lang="de-DE" baseline="0" smtClean="0"/>
                        <a:t> only files with a document containing @rewritePrefix considered</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..\projects\\catalog.xml</a:t>
                      </a:r>
                    </a:p>
                    <a:p>
                      <a:r>
                        <a:rPr lang="de-DE" smtClean="0">
                          <a:latin typeface="Courier New" panose="02070309020205020404" pitchFamily="49" charset="0"/>
                          <a:cs typeface="Courier New" panose="02070309020205020404" pitchFamily="49" charset="0"/>
                        </a:rPr>
                        <a:t>[//@rewritePrefix]\..\VERSION</a:t>
                      </a:r>
                      <a:endParaRPr lang="de-DE">
                        <a:latin typeface="Courier New" panose="02070309020205020404" pitchFamily="49" charset="0"/>
                        <a:cs typeface="Courier New" panose="02070309020205020404" pitchFamily="49" charset="0"/>
                      </a:endParaRPr>
                    </a:p>
                  </a:txBody>
                  <a:tcPr/>
                </a:tc>
                <a:tc>
                  <a:txBody>
                    <a:bodyPr/>
                    <a:lstStyle/>
                    <a:p>
                      <a:r>
                        <a:rPr lang="de-DE" smtClean="0"/>
                        <a:t>First find files as</a:t>
                      </a:r>
                      <a:r>
                        <a:rPr lang="de-DE" baseline="0" smtClean="0"/>
                        <a:t> described in the prece- ding row, then select the VERSION sibling</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ancestor~::resources[1]</a:t>
                      </a:r>
                    </a:p>
                    <a:p>
                      <a:r>
                        <a:rPr lang="de-DE" smtClean="0">
                          <a:latin typeface="Courier New" panose="02070309020205020404" pitchFamily="49" charset="0"/>
                          <a:cs typeface="Courier New" panose="02070309020205020404" pitchFamily="49" charset="0"/>
                        </a:rPr>
                        <a:t>\..\projects\\catalog.xml</a:t>
                      </a:r>
                    </a:p>
                    <a:p>
                      <a:r>
                        <a:rPr lang="de-DE" smtClean="0">
                          <a:latin typeface="Courier New" panose="02070309020205020404" pitchFamily="49" charset="0"/>
                          <a:cs typeface="Courier New" panose="02070309020205020404" pitchFamily="49" charset="0"/>
                        </a:rPr>
                        <a:t>[string(file-date(.))] &lt; '2020']</a:t>
                      </a:r>
                      <a:endParaRPr lang="de-DE">
                        <a:latin typeface="Courier New" panose="02070309020205020404" pitchFamily="49" charset="0"/>
                        <a:cs typeface="Courier New" panose="02070309020205020404" pitchFamily="49" charset="0"/>
                      </a:endParaRPr>
                    </a:p>
                  </a:txBody>
                  <a:tcPr/>
                </a:tc>
                <a:tc>
                  <a:txBody>
                    <a:bodyPr/>
                    <a:lstStyle/>
                    <a:p>
                      <a:r>
                        <a:rPr lang="de-DE" smtClean="0"/>
                        <a:t>Files</a:t>
                      </a:r>
                      <a:r>
                        <a:rPr lang="de-DE" baseline="0" smtClean="0"/>
                        <a:t> found by first navigating up to the first </a:t>
                      </a:r>
                      <a:r>
                        <a:rPr lang="de-DE" baseline="0" smtClean="0">
                          <a:latin typeface="Courier New" panose="02070309020205020404" pitchFamily="49" charset="0"/>
                          <a:cs typeface="Courier New" panose="02070309020205020404" pitchFamily="49" charset="0"/>
                        </a:rPr>
                        <a:t>resources</a:t>
                      </a:r>
                      <a:r>
                        <a:rPr lang="de-DE" baseline="0" smtClean="0"/>
                        <a:t> ancestor, into its </a:t>
                      </a:r>
                      <a:r>
                        <a:rPr lang="de-DE" baseline="0" smtClean="0">
                          <a:latin typeface="Courier New" panose="02070309020205020404" pitchFamily="49" charset="0"/>
                          <a:cs typeface="Courier New" panose="02070309020205020404" pitchFamily="49" charset="0"/>
                        </a:rPr>
                        <a:t>projects</a:t>
                      </a:r>
                      <a:r>
                        <a:rPr lang="de-DE" baseline="0" smtClean="0"/>
                        <a:t> sibling, then down into all catalog.xml files, ignoring older files</a:t>
                      </a:r>
                      <a:endParaRPr lang="de-DE"/>
                    </a:p>
                  </a:txBody>
                  <a:tcPr/>
                </a:tc>
              </a:tr>
            </a:tbl>
          </a:graphicData>
        </a:graphic>
      </p:graphicFrame>
    </p:spTree>
    <p:extLst>
      <p:ext uri="{BB962C8B-B14F-4D97-AF65-F5344CB8AC3E}">
        <p14:creationId xmlns:p14="http://schemas.microsoft.com/office/powerpoint/2010/main" val="5592889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z="4000" smtClean="0">
                <a:latin typeface="Bradley Hand ITC" panose="03070402050302030203" pitchFamily="66" charset="0"/>
              </a:rPr>
              <a:t>A check is always</a:t>
            </a:r>
            <a:br>
              <a:rPr lang="de-DE" sz="4000" smtClean="0">
                <a:latin typeface="Bradley Hand ITC" panose="03070402050302030203" pitchFamily="66" charset="0"/>
              </a:rPr>
            </a:br>
            <a:r>
              <a:rPr lang="de-DE" sz="4000" smtClean="0">
                <a:latin typeface="Bradley Hand ITC" panose="03070402050302030203" pitchFamily="66" charset="0"/>
              </a:rPr>
              <a:t>     a check against a </a:t>
            </a:r>
            <a:r>
              <a:rPr lang="de-DE" sz="4000" smtClean="0">
                <a:solidFill>
                  <a:srgbClr val="0070C0"/>
                </a:solidFill>
                <a:latin typeface="Bradley Hand ITC" panose="03070402050302030203" pitchFamily="66" charset="0"/>
              </a:rPr>
              <a:t>constraint !</a:t>
            </a:r>
            <a:endParaRPr lang="de-DE" sz="4000">
              <a:solidFill>
                <a:srgbClr val="0070C0"/>
              </a:solidFill>
              <a:latin typeface="Bradley Hand ITC" panose="03070402050302030203" pitchFamily="66" charset="0"/>
            </a:endParaRPr>
          </a:p>
        </p:txBody>
      </p:sp>
      <p:sp>
        <p:nvSpPr>
          <p:cNvPr id="3" name="Content Placeholder 2"/>
          <p:cNvSpPr>
            <a:spLocks noGrp="1"/>
          </p:cNvSpPr>
          <p:nvPr>
            <p:ph idx="1"/>
          </p:nvPr>
        </p:nvSpPr>
        <p:spPr>
          <a:xfrm>
            <a:off x="457200" y="1719263"/>
            <a:ext cx="8795320" cy="4411662"/>
          </a:xfrm>
          <a:ln>
            <a:noFill/>
          </a:ln>
        </p:spPr>
        <p:txBody>
          <a:bodyPr/>
          <a:lstStyle/>
          <a:p>
            <a:r>
              <a:rPr lang="de-DE" smtClean="0"/>
              <a:t>Constraint declaration</a:t>
            </a:r>
          </a:p>
          <a:p>
            <a:pPr lvl="1"/>
            <a:r>
              <a:rPr lang="de-DE" smtClean="0"/>
              <a:t>Identifies a constraint component</a:t>
            </a:r>
          </a:p>
          <a:p>
            <a:pPr lvl="1"/>
            <a:r>
              <a:rPr lang="de-DE" smtClean="0"/>
              <a:t>Supplies parameter values</a:t>
            </a:r>
          </a:p>
          <a:p>
            <a:pPr marL="693737" lvl="2" indent="0">
              <a:buNone/>
            </a:pPr>
            <a:endParaRPr lang="de-DE" smtClean="0"/>
          </a:p>
          <a:p>
            <a:r>
              <a:rPr lang="de-DE" smtClean="0"/>
              <a:t>What is checked? </a:t>
            </a:r>
          </a:p>
          <a:p>
            <a:pPr lvl="1"/>
            <a:r>
              <a:rPr lang="de-DE">
                <a:solidFill>
                  <a:srgbClr val="0070C0"/>
                </a:solidFill>
              </a:rPr>
              <a:t>resource </a:t>
            </a:r>
            <a:r>
              <a:rPr lang="de-DE" b="1">
                <a:solidFill>
                  <a:srgbClr val="0070C0"/>
                </a:solidFill>
              </a:rPr>
              <a:t>property</a:t>
            </a:r>
            <a:r>
              <a:rPr lang="de-DE">
                <a:solidFill>
                  <a:srgbClr val="0070C0"/>
                </a:solidFill>
              </a:rPr>
              <a:t>	</a:t>
            </a:r>
            <a:endParaRPr lang="de-DE" smtClean="0">
              <a:solidFill>
                <a:srgbClr val="0070C0"/>
              </a:solidFill>
            </a:endParaRPr>
          </a:p>
          <a:p>
            <a:pPr marL="344487" lvl="1" indent="0">
              <a:buNone/>
            </a:pPr>
            <a:r>
              <a:rPr lang="de-DE"/>
              <a:t>	</a:t>
            </a:r>
            <a:r>
              <a:rPr lang="de-DE" sz="2400" smtClean="0"/>
              <a:t>intrinsic </a:t>
            </a:r>
            <a:r>
              <a:rPr lang="de-DE" sz="2400"/>
              <a:t>–  e.g. "</a:t>
            </a:r>
            <a:r>
              <a:rPr lang="de-DE" sz="2400" smtClean="0"/>
              <a:t>LastModified" , "FileSize", "Mediatype" </a:t>
            </a:r>
            <a:endParaRPr lang="de-DE" sz="2400"/>
          </a:p>
          <a:p>
            <a:pPr lvl="1"/>
            <a:r>
              <a:rPr lang="de-DE" smtClean="0">
                <a:solidFill>
                  <a:srgbClr val="0070C0"/>
                </a:solidFill>
              </a:rPr>
              <a:t>resource </a:t>
            </a:r>
            <a:r>
              <a:rPr lang="de-DE" b="1" smtClean="0">
                <a:solidFill>
                  <a:srgbClr val="0070C0"/>
                </a:solidFill>
              </a:rPr>
              <a:t>value</a:t>
            </a:r>
            <a:r>
              <a:rPr lang="de-DE" smtClean="0">
                <a:solidFill>
                  <a:srgbClr val="0070C0"/>
                </a:solidFill>
              </a:rPr>
              <a:t>	</a:t>
            </a:r>
          </a:p>
          <a:p>
            <a:pPr marL="344487" lvl="1" indent="0">
              <a:buNone/>
            </a:pPr>
            <a:r>
              <a:rPr lang="de-DE"/>
              <a:t>	</a:t>
            </a:r>
            <a:r>
              <a:rPr lang="de-DE" sz="2400" smtClean="0"/>
              <a:t>extrinsic – obtained from arbitrary </a:t>
            </a:r>
            <a:r>
              <a:rPr lang="de-DE" sz="2400" b="1" i="1" smtClean="0"/>
              <a:t>expression</a:t>
            </a:r>
            <a:endParaRPr lang="de-DE" sz="2400" smtClean="0"/>
          </a:p>
          <a:p>
            <a:pPr marL="693737" lvl="2" indent="0">
              <a:buNone/>
            </a:pPr>
            <a:r>
              <a:rPr lang="de-DE" sz="2400"/>
              <a:t>					</a:t>
            </a: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33</a:t>
            </a:fld>
            <a:endParaRPr lang="de-DE" altLang="en-US"/>
          </a:p>
        </p:txBody>
      </p:sp>
    </p:spTree>
    <p:extLst>
      <p:ext uri="{BB962C8B-B14F-4D97-AF65-F5344CB8AC3E}">
        <p14:creationId xmlns:p14="http://schemas.microsoft.com/office/powerpoint/2010/main" val="25300328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Validation, re-composed</a:t>
            </a:r>
            <a:endParaRPr lang="de-DE"/>
          </a:p>
        </p:txBody>
      </p:sp>
      <p:sp>
        <p:nvSpPr>
          <p:cNvPr id="3" name="Content Placeholder 2"/>
          <p:cNvSpPr>
            <a:spLocks noGrp="1"/>
          </p:cNvSpPr>
          <p:nvPr>
            <p:ph idx="1"/>
          </p:nvPr>
        </p:nvSpPr>
        <p:spPr/>
        <p:txBody>
          <a:bodyPr/>
          <a:lstStyle/>
          <a:p>
            <a:pPr marL="0" indent="0">
              <a:buNone/>
            </a:pPr>
            <a:r>
              <a:rPr lang="de-DE" smtClean="0"/>
              <a:t>An aggregation in steps:	</a:t>
            </a:r>
          </a:p>
          <a:p>
            <a:pPr marL="0" indent="0">
              <a:buNone/>
            </a:pPr>
            <a:endParaRPr lang="de-DE" smtClean="0"/>
          </a:p>
          <a:p>
            <a:pPr lvl="3"/>
            <a:r>
              <a:rPr lang="de-DE" smtClean="0"/>
              <a:t>File system against schema</a:t>
            </a:r>
          </a:p>
          <a:p>
            <a:pPr lvl="2"/>
            <a:r>
              <a:rPr lang="de-DE" smtClean="0"/>
              <a:t>File system against single shape</a:t>
            </a:r>
          </a:p>
          <a:p>
            <a:pPr lvl="1"/>
            <a:r>
              <a:rPr lang="de-DE" smtClean="0"/>
              <a:t>Focus resources against a single shape</a:t>
            </a:r>
          </a:p>
          <a:p>
            <a:r>
              <a:rPr lang="de-DE" smtClean="0"/>
              <a:t>Focus resource against a single constraint</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34</a:t>
            </a:fld>
            <a:endParaRPr lang="de-DE" altLang="en-US"/>
          </a:p>
        </p:txBody>
      </p:sp>
      <p:sp>
        <p:nvSpPr>
          <p:cNvPr id="7" name="Rounded Rectangle 6"/>
          <p:cNvSpPr/>
          <p:nvPr/>
        </p:nvSpPr>
        <p:spPr bwMode="auto">
          <a:xfrm>
            <a:off x="827584" y="4157290"/>
            <a:ext cx="7272000" cy="432048"/>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41783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z="3600" smtClean="0"/>
              <a:t>First impressions - summarized</a:t>
            </a:r>
            <a:endParaRPr lang="de-DE" sz="3600"/>
          </a:p>
        </p:txBody>
      </p:sp>
      <p:sp>
        <p:nvSpPr>
          <p:cNvPr id="3" name="Content Placeholder 2"/>
          <p:cNvSpPr>
            <a:spLocks noGrp="1"/>
          </p:cNvSpPr>
          <p:nvPr>
            <p:ph idx="1"/>
          </p:nvPr>
        </p:nvSpPr>
        <p:spPr/>
        <p:txBody>
          <a:bodyPr/>
          <a:lstStyle/>
          <a:p>
            <a:pPr marL="0" indent="0">
              <a:buNone/>
            </a:pPr>
            <a:r>
              <a:rPr lang="de-DE" smtClean="0"/>
              <a:t>File system validation can be described as:</a:t>
            </a:r>
          </a:p>
          <a:p>
            <a:pPr lvl="1"/>
            <a:endParaRPr lang="de-DE" smtClean="0"/>
          </a:p>
          <a:p>
            <a:pPr lvl="1"/>
            <a:r>
              <a:rPr lang="de-DE" smtClean="0"/>
              <a:t>Moving around …</a:t>
            </a:r>
          </a:p>
          <a:p>
            <a:pPr lvl="2"/>
            <a:r>
              <a:rPr lang="de-DE" smtClean="0"/>
              <a:t>Between the file system resources</a:t>
            </a:r>
          </a:p>
          <a:p>
            <a:pPr lvl="2"/>
            <a:r>
              <a:rPr lang="de-DE" smtClean="0"/>
              <a:t>within file contents</a:t>
            </a:r>
          </a:p>
          <a:p>
            <a:pPr lvl="1"/>
            <a:r>
              <a:rPr lang="de-DE" smtClean="0"/>
              <a:t>Comparing what is found to some constraints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35</a:t>
            </a:fld>
            <a:endParaRPr lang="de-DE" altLang="en-US"/>
          </a:p>
        </p:txBody>
      </p:sp>
    </p:spTree>
    <p:extLst>
      <p:ext uri="{BB962C8B-B14F-4D97-AF65-F5344CB8AC3E}">
        <p14:creationId xmlns:p14="http://schemas.microsoft.com/office/powerpoint/2010/main" val="1713963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Validating CSV contents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36</a:t>
            </a:fld>
            <a:endParaRPr lang="de-DE" altLang="en-US"/>
          </a:p>
        </p:txBody>
      </p:sp>
      <p:pic>
        <p:nvPicPr>
          <p:cNvPr id="7" name="Picture 6"/>
          <p:cNvPicPr>
            <a:picLocks noChangeAspect="1"/>
          </p:cNvPicPr>
          <p:nvPr/>
        </p:nvPicPr>
        <p:blipFill>
          <a:blip r:embed="rId2"/>
          <a:stretch>
            <a:fillRect/>
          </a:stretch>
        </p:blipFill>
        <p:spPr>
          <a:xfrm>
            <a:off x="319087" y="1556792"/>
            <a:ext cx="8505825" cy="5191125"/>
          </a:xfrm>
          <a:prstGeom prst="rect">
            <a:avLst/>
          </a:prstGeom>
        </p:spPr>
      </p:pic>
      <p:sp>
        <p:nvSpPr>
          <p:cNvPr id="8" name="Rounded Rectangle 7"/>
          <p:cNvSpPr/>
          <p:nvPr/>
        </p:nvSpPr>
        <p:spPr bwMode="auto">
          <a:xfrm>
            <a:off x="944611" y="2658178"/>
            <a:ext cx="576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1549724" y="2952841"/>
            <a:ext cx="1908000" cy="228236"/>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3563888" y="2952841"/>
            <a:ext cx="2664000" cy="228236"/>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2155627" y="3507639"/>
            <a:ext cx="2232000" cy="228236"/>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09481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Extensibility</a:t>
            </a:r>
            <a:endParaRPr lang="de-DE"/>
          </a:p>
        </p:txBody>
      </p:sp>
      <p:sp>
        <p:nvSpPr>
          <p:cNvPr id="3" name="Content Placeholder 2"/>
          <p:cNvSpPr>
            <a:spLocks noGrp="1"/>
          </p:cNvSpPr>
          <p:nvPr>
            <p:ph idx="1"/>
          </p:nvPr>
        </p:nvSpPr>
        <p:spPr/>
        <p:txBody>
          <a:bodyPr/>
          <a:lstStyle/>
          <a:p>
            <a:r>
              <a:rPr lang="de-DE" smtClean="0"/>
              <a:t>New Constraint components</a:t>
            </a:r>
          </a:p>
          <a:p>
            <a:pPr lvl="1"/>
            <a:r>
              <a:rPr lang="de-DE" smtClean="0"/>
              <a:t>Core</a:t>
            </a:r>
          </a:p>
          <a:p>
            <a:pPr lvl="1"/>
            <a:r>
              <a:rPr lang="de-DE" smtClean="0"/>
              <a:t>User-defined</a:t>
            </a:r>
          </a:p>
          <a:p>
            <a:endParaRPr lang="de-DE"/>
          </a:p>
          <a:p>
            <a:r>
              <a:rPr lang="de-DE" smtClean="0"/>
              <a:t>New Resource value mappers</a:t>
            </a:r>
          </a:p>
          <a:p>
            <a:pPr lvl="1"/>
            <a:r>
              <a:rPr lang="de-DE" smtClean="0"/>
              <a:t>SPARQL ?</a:t>
            </a:r>
          </a:p>
          <a:p>
            <a:pPr lvl="1"/>
            <a:r>
              <a:rPr lang="de-DE" smtClean="0"/>
              <a:t>Python ?</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37</a:t>
            </a:fld>
            <a:endParaRPr lang="de-DE" altLang="en-US"/>
          </a:p>
        </p:txBody>
      </p:sp>
    </p:spTree>
    <p:extLst>
      <p:ext uri="{BB962C8B-B14F-4D97-AF65-F5344CB8AC3E}">
        <p14:creationId xmlns:p14="http://schemas.microsoft.com/office/powerpoint/2010/main" val="6341939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Unification of mediatypes –   </a:t>
            </a:r>
            <a:br>
              <a:rPr lang="de-DE" smtClean="0"/>
            </a:br>
            <a:r>
              <a:rPr lang="de-DE"/>
              <a:t> </a:t>
            </a:r>
            <a:r>
              <a:rPr lang="de-DE" smtClean="0"/>
              <a:t>         XDM node trees</a:t>
            </a:r>
            <a:endParaRPr lang="de-DE"/>
          </a:p>
        </p:txBody>
      </p:sp>
      <p:sp>
        <p:nvSpPr>
          <p:cNvPr id="3" name="Content Placeholder 2"/>
          <p:cNvSpPr>
            <a:spLocks noGrp="1"/>
          </p:cNvSpPr>
          <p:nvPr>
            <p:ph idx="1"/>
          </p:nvPr>
        </p:nvSpPr>
        <p:spPr/>
        <p:txBody>
          <a:bodyPr/>
          <a:lstStyle/>
          <a:p>
            <a:r>
              <a:rPr lang="de-DE" smtClean="0"/>
              <a:t>XDM node trees supported for </a:t>
            </a:r>
          </a:p>
          <a:p>
            <a:pPr lvl="1"/>
            <a:r>
              <a:rPr lang="de-DE" smtClean="0"/>
              <a:t>XML</a:t>
            </a:r>
          </a:p>
          <a:p>
            <a:pPr lvl="1"/>
            <a:r>
              <a:rPr lang="de-DE" smtClean="0"/>
              <a:t>JSON		foxpath function: json-doc()</a:t>
            </a:r>
          </a:p>
          <a:p>
            <a:pPr lvl="1"/>
            <a:r>
              <a:rPr lang="de-DE" smtClean="0"/>
              <a:t>HTML		foxpath function: html-doc()</a:t>
            </a:r>
          </a:p>
          <a:p>
            <a:pPr lvl="1"/>
            <a:r>
              <a:rPr lang="de-DE" smtClean="0"/>
              <a:t>CSV		foxpath function: csvdoc()</a:t>
            </a:r>
          </a:p>
          <a:p>
            <a:r>
              <a:rPr lang="de-DE" smtClean="0"/>
              <a:t>File shape attributes inform the processor</a:t>
            </a:r>
          </a:p>
          <a:p>
            <a:pPr lvl="1"/>
            <a:r>
              <a:rPr lang="de-DE" smtClean="0"/>
              <a:t>mediatype="json|html|csv|xml-or-json„</a:t>
            </a:r>
          </a:p>
          <a:p>
            <a:pPr lvl="1"/>
            <a:r>
              <a:rPr lang="de-DE" smtClean="0"/>
              <a:t>csv.separator="|"</a:t>
            </a:r>
          </a:p>
          <a:p>
            <a:pPr lvl="1"/>
            <a:r>
              <a:rPr lang="de-DE" smtClean="0"/>
              <a:t>csv.withHeader= "yes"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38</a:t>
            </a:fld>
            <a:endParaRPr lang="de-DE" altLang="en-US"/>
          </a:p>
        </p:txBody>
      </p:sp>
    </p:spTree>
    <p:extLst>
      <p:ext uri="{BB962C8B-B14F-4D97-AF65-F5344CB8AC3E}">
        <p14:creationId xmlns:p14="http://schemas.microsoft.com/office/powerpoint/2010/main" val="15130581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Validating JSON contents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39</a:t>
            </a:fld>
            <a:endParaRPr lang="de-DE" altLang="en-US"/>
          </a:p>
        </p:txBody>
      </p:sp>
      <p:pic>
        <p:nvPicPr>
          <p:cNvPr id="7" name="Picture 6"/>
          <p:cNvPicPr>
            <a:picLocks noChangeAspect="1"/>
          </p:cNvPicPr>
          <p:nvPr/>
        </p:nvPicPr>
        <p:blipFill>
          <a:blip r:embed="rId2"/>
          <a:stretch>
            <a:fillRect/>
          </a:stretch>
        </p:blipFill>
        <p:spPr>
          <a:xfrm>
            <a:off x="114300" y="1627212"/>
            <a:ext cx="8915400" cy="4610100"/>
          </a:xfrm>
          <a:prstGeom prst="rect">
            <a:avLst/>
          </a:prstGeom>
        </p:spPr>
      </p:pic>
      <p:sp>
        <p:nvSpPr>
          <p:cNvPr id="8" name="Rounded Rectangle 7"/>
          <p:cNvSpPr/>
          <p:nvPr/>
        </p:nvSpPr>
        <p:spPr bwMode="auto">
          <a:xfrm>
            <a:off x="806382" y="2708944"/>
            <a:ext cx="540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Rounded Rectangle 2"/>
          <p:cNvSpPr/>
          <p:nvPr/>
        </p:nvSpPr>
        <p:spPr bwMode="auto">
          <a:xfrm>
            <a:off x="1358330" y="2984740"/>
            <a:ext cx="2061541" cy="228236"/>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2011611" y="3550171"/>
            <a:ext cx="2052000" cy="228236"/>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2030454" y="4928956"/>
            <a:ext cx="3024000" cy="228236"/>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34675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CC6600"/>
                </a:solidFill>
              </a:rPr>
              <a:t>Conventional validation –</a:t>
            </a:r>
            <a:br>
              <a:rPr lang="de-DE" smtClean="0">
                <a:solidFill>
                  <a:srgbClr val="CC6600"/>
                </a:solidFill>
              </a:rPr>
            </a:br>
            <a:r>
              <a:rPr lang="de-DE">
                <a:solidFill>
                  <a:srgbClr val="CC6600"/>
                </a:solidFill>
              </a:rPr>
              <a:t> </a:t>
            </a:r>
            <a:r>
              <a:rPr lang="de-DE" smtClean="0">
                <a:solidFill>
                  <a:srgbClr val="CC6600"/>
                </a:solidFill>
              </a:rPr>
              <a:t>   some basic limitations</a:t>
            </a:r>
            <a:endParaRPr lang="de-DE">
              <a:solidFill>
                <a:srgbClr val="CC6600"/>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a:t>
            </a:fld>
            <a:endParaRPr lang="de-DE" altLang="en-US"/>
          </a:p>
        </p:txBody>
      </p:sp>
      <p:sp>
        <p:nvSpPr>
          <p:cNvPr id="7" name="TextBox 6"/>
          <p:cNvSpPr txBox="1"/>
          <p:nvPr/>
        </p:nvSpPr>
        <p:spPr>
          <a:xfrm>
            <a:off x="457200" y="2269321"/>
            <a:ext cx="8642519" cy="1015663"/>
          </a:xfrm>
          <a:prstGeom prst="rect">
            <a:avLst/>
          </a:prstGeom>
          <a:noFill/>
        </p:spPr>
        <p:txBody>
          <a:bodyPr wrap="square" rtlCol="0">
            <a:spAutoFit/>
          </a:bodyPr>
          <a:lstStyle/>
          <a:p>
            <a:r>
              <a:rPr lang="de-DE" sz="2000" b="0" smtClean="0">
                <a:solidFill>
                  <a:srgbClr val="006600"/>
                </a:solidFill>
              </a:rPr>
              <a:t>Limitation </a:t>
            </a:r>
            <a:r>
              <a:rPr lang="de-DE" sz="2000" b="0" smtClean="0">
                <a:solidFill>
                  <a:srgbClr val="006600"/>
                </a:solidFill>
              </a:rPr>
              <a:t>1:</a:t>
            </a:r>
            <a:endParaRPr lang="de-DE" sz="2000" b="0" smtClean="0">
              <a:solidFill>
                <a:srgbClr val="006600"/>
              </a:solidFill>
            </a:endParaRPr>
          </a:p>
          <a:p>
            <a:r>
              <a:rPr lang="de-DE" sz="2000" b="0" smtClean="0">
                <a:solidFill>
                  <a:srgbClr val="006600"/>
                </a:solidFill>
              </a:rPr>
              <a:t>  </a:t>
            </a:r>
            <a:r>
              <a:rPr lang="de-DE" sz="2000" b="0" smtClean="0">
                <a:solidFill>
                  <a:srgbClr val="006600"/>
                </a:solidFill>
              </a:rPr>
              <a:t>The </a:t>
            </a:r>
            <a:r>
              <a:rPr lang="de-DE" sz="2000" smtClean="0">
                <a:solidFill>
                  <a:srgbClr val="006600"/>
                </a:solidFill>
              </a:rPr>
              <a:t>scope is limited</a:t>
            </a:r>
            <a:r>
              <a:rPr lang="de-DE" sz="2000" b="0" smtClean="0">
                <a:solidFill>
                  <a:srgbClr val="006600"/>
                </a:solidFill>
              </a:rPr>
              <a:t> to a set </a:t>
            </a:r>
            <a:r>
              <a:rPr lang="de-DE" sz="2000" b="0" smtClean="0">
                <a:solidFill>
                  <a:srgbClr val="006600"/>
                </a:solidFill>
              </a:rPr>
              <a:t>of </a:t>
            </a:r>
            <a:r>
              <a:rPr lang="de-DE" sz="2000" b="0" smtClean="0">
                <a:solidFill>
                  <a:srgbClr val="006600"/>
                </a:solidFill>
              </a:rPr>
              <a:t>related document types,</a:t>
            </a:r>
            <a:endParaRPr lang="de-DE" sz="2000" b="0" smtClean="0">
              <a:solidFill>
                <a:srgbClr val="006600"/>
              </a:solidFill>
            </a:endParaRPr>
          </a:p>
          <a:p>
            <a:r>
              <a:rPr lang="de-DE" sz="2000" b="0">
                <a:solidFill>
                  <a:srgbClr val="006600"/>
                </a:solidFill>
              </a:rPr>
              <a:t> </a:t>
            </a:r>
            <a:r>
              <a:rPr lang="de-DE" sz="2000" b="0" smtClean="0">
                <a:solidFill>
                  <a:srgbClr val="006600"/>
                </a:solidFill>
              </a:rPr>
              <a:t>   </a:t>
            </a:r>
            <a:r>
              <a:rPr lang="de-DE" sz="2000" b="0" smtClean="0">
                <a:solidFill>
                  <a:srgbClr val="006600"/>
                </a:solidFill>
              </a:rPr>
              <a:t> belonging to a single mediatype</a:t>
            </a:r>
            <a:endParaRPr lang="de-DE" sz="2000" b="0" smtClean="0">
              <a:solidFill>
                <a:srgbClr val="006600"/>
              </a:solidFill>
            </a:endParaRPr>
          </a:p>
        </p:txBody>
      </p:sp>
      <p:sp>
        <p:nvSpPr>
          <p:cNvPr id="8" name="TextBox 7"/>
          <p:cNvSpPr txBox="1"/>
          <p:nvPr/>
        </p:nvSpPr>
        <p:spPr>
          <a:xfrm>
            <a:off x="467544" y="3573016"/>
            <a:ext cx="8642519" cy="1015663"/>
          </a:xfrm>
          <a:prstGeom prst="rect">
            <a:avLst/>
          </a:prstGeom>
          <a:noFill/>
        </p:spPr>
        <p:txBody>
          <a:bodyPr wrap="square" rtlCol="0">
            <a:spAutoFit/>
          </a:bodyPr>
          <a:lstStyle/>
          <a:p>
            <a:r>
              <a:rPr lang="de-DE" sz="2000" b="0" smtClean="0">
                <a:solidFill>
                  <a:srgbClr val="006600"/>
                </a:solidFill>
              </a:rPr>
              <a:t>Limitation 2:</a:t>
            </a:r>
          </a:p>
          <a:p>
            <a:r>
              <a:rPr lang="de-DE" sz="2000" b="0" smtClean="0">
                <a:solidFill>
                  <a:srgbClr val="006600"/>
                </a:solidFill>
              </a:rPr>
              <a:t>  Files are the input – their presence or absence is out of </a:t>
            </a:r>
            <a:r>
              <a:rPr lang="de-DE" sz="2000" b="0" smtClean="0">
                <a:solidFill>
                  <a:srgbClr val="006600"/>
                </a:solidFill>
              </a:rPr>
              <a:t>scope,</a:t>
            </a:r>
            <a:endParaRPr lang="de-DE" sz="2000" b="0" smtClean="0">
              <a:solidFill>
                <a:srgbClr val="006600"/>
              </a:solidFill>
            </a:endParaRPr>
          </a:p>
          <a:p>
            <a:r>
              <a:rPr lang="de-DE" sz="2000" b="0">
                <a:solidFill>
                  <a:srgbClr val="006600"/>
                </a:solidFill>
              </a:rPr>
              <a:t> </a:t>
            </a:r>
            <a:r>
              <a:rPr lang="de-DE" sz="2000" b="0" smtClean="0">
                <a:solidFill>
                  <a:srgbClr val="006600"/>
                </a:solidFill>
              </a:rPr>
              <a:t>   whereas the real problem may be the </a:t>
            </a:r>
            <a:r>
              <a:rPr lang="de-DE" sz="2000" smtClean="0">
                <a:solidFill>
                  <a:srgbClr val="006600"/>
                </a:solidFill>
              </a:rPr>
              <a:t>absence of a file</a:t>
            </a:r>
            <a:endParaRPr lang="de-DE" sz="2000" b="0">
              <a:solidFill>
                <a:srgbClr val="006600"/>
              </a:solidFill>
            </a:endParaRPr>
          </a:p>
        </p:txBody>
      </p:sp>
      <p:sp>
        <p:nvSpPr>
          <p:cNvPr id="9" name="TextBox 8"/>
          <p:cNvSpPr txBox="1"/>
          <p:nvPr/>
        </p:nvSpPr>
        <p:spPr>
          <a:xfrm>
            <a:off x="467544" y="4861609"/>
            <a:ext cx="8642519" cy="1015663"/>
          </a:xfrm>
          <a:prstGeom prst="rect">
            <a:avLst/>
          </a:prstGeom>
          <a:noFill/>
        </p:spPr>
        <p:txBody>
          <a:bodyPr wrap="square" rtlCol="0">
            <a:spAutoFit/>
          </a:bodyPr>
          <a:lstStyle/>
          <a:p>
            <a:r>
              <a:rPr lang="de-DE" sz="2000" b="0" smtClean="0">
                <a:solidFill>
                  <a:srgbClr val="006600"/>
                </a:solidFill>
              </a:rPr>
              <a:t>Limitation </a:t>
            </a:r>
            <a:r>
              <a:rPr lang="de-DE" sz="2000" b="0" smtClean="0">
                <a:solidFill>
                  <a:srgbClr val="006600"/>
                </a:solidFill>
              </a:rPr>
              <a:t>3:</a:t>
            </a:r>
            <a:endParaRPr lang="de-DE" sz="2000" b="0" smtClean="0">
              <a:solidFill>
                <a:srgbClr val="006600"/>
              </a:solidFill>
            </a:endParaRPr>
          </a:p>
          <a:p>
            <a:r>
              <a:rPr lang="de-DE" sz="2000" b="0" smtClean="0">
                <a:solidFill>
                  <a:srgbClr val="006600"/>
                </a:solidFill>
              </a:rPr>
              <a:t>  Expectations about resources are static –</a:t>
            </a:r>
          </a:p>
          <a:p>
            <a:r>
              <a:rPr lang="de-DE" sz="2000" b="0">
                <a:solidFill>
                  <a:srgbClr val="006600"/>
                </a:solidFill>
              </a:rPr>
              <a:t> </a:t>
            </a:r>
            <a:r>
              <a:rPr lang="de-DE" sz="2000" b="0" smtClean="0">
                <a:solidFill>
                  <a:srgbClr val="006600"/>
                </a:solidFill>
              </a:rPr>
              <a:t>   </a:t>
            </a:r>
            <a:r>
              <a:rPr lang="de-DE" sz="2000" smtClean="0">
                <a:solidFill>
                  <a:srgbClr val="006600"/>
                </a:solidFill>
              </a:rPr>
              <a:t>ignoring dependence</a:t>
            </a:r>
            <a:r>
              <a:rPr lang="de-DE" sz="2000" b="0" smtClean="0">
                <a:solidFill>
                  <a:srgbClr val="006600"/>
                </a:solidFill>
              </a:rPr>
              <a:t> on other resources (their presence and contents)</a:t>
            </a:r>
            <a:endParaRPr lang="de-DE" sz="2000" b="0">
              <a:solidFill>
                <a:srgbClr val="006600"/>
              </a:solidFill>
            </a:endParaRPr>
          </a:p>
        </p:txBody>
      </p:sp>
    </p:spTree>
    <p:extLst>
      <p:ext uri="{BB962C8B-B14F-4D97-AF65-F5344CB8AC3E}">
        <p14:creationId xmlns:p14="http://schemas.microsoft.com/office/powerpoint/2010/main" val="32446569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file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40</a:t>
            </a:fld>
            <a:endParaRPr lang="de-DE" altLang="en-US"/>
          </a:p>
        </p:txBody>
      </p:sp>
      <p:pic>
        <p:nvPicPr>
          <p:cNvPr id="7" name="Picture 6"/>
          <p:cNvPicPr>
            <a:picLocks noChangeAspect="1"/>
          </p:cNvPicPr>
          <p:nvPr/>
        </p:nvPicPr>
        <p:blipFill>
          <a:blip r:embed="rId3"/>
          <a:stretch>
            <a:fillRect/>
          </a:stretch>
        </p:blipFill>
        <p:spPr>
          <a:xfrm>
            <a:off x="419100" y="2383507"/>
            <a:ext cx="8305800" cy="3133725"/>
          </a:xfrm>
          <a:prstGeom prst="rect">
            <a:avLst/>
          </a:prstGeom>
        </p:spPr>
      </p:pic>
      <p:sp>
        <p:nvSpPr>
          <p:cNvPr id="8" name="Rounded Rectangle 7"/>
          <p:cNvSpPr/>
          <p:nvPr/>
        </p:nvSpPr>
        <p:spPr bwMode="auto">
          <a:xfrm>
            <a:off x="1274806" y="2672952"/>
            <a:ext cx="2880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827584" y="3356992"/>
            <a:ext cx="7632848" cy="1800200"/>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93323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file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41</a:t>
            </a:fld>
            <a:endParaRPr lang="de-DE" altLang="en-US"/>
          </a:p>
        </p:txBody>
      </p:sp>
      <p:pic>
        <p:nvPicPr>
          <p:cNvPr id="7" name="Picture 6"/>
          <p:cNvPicPr>
            <a:picLocks noChangeAspect="1"/>
          </p:cNvPicPr>
          <p:nvPr/>
        </p:nvPicPr>
        <p:blipFill>
          <a:blip r:embed="rId2"/>
          <a:stretch>
            <a:fillRect/>
          </a:stretch>
        </p:blipFill>
        <p:spPr>
          <a:xfrm>
            <a:off x="361950" y="2073746"/>
            <a:ext cx="8420100" cy="4019550"/>
          </a:xfrm>
          <a:prstGeom prst="rect">
            <a:avLst/>
          </a:prstGeom>
        </p:spPr>
      </p:pic>
      <p:sp>
        <p:nvSpPr>
          <p:cNvPr id="8" name="Rounded Rectangle 7"/>
          <p:cNvSpPr/>
          <p:nvPr/>
        </p:nvSpPr>
        <p:spPr bwMode="auto">
          <a:xfrm>
            <a:off x="807094" y="2965053"/>
            <a:ext cx="7524000" cy="2808312"/>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579661" y="2380779"/>
            <a:ext cx="576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8855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Validating HTML contents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42</a:t>
            </a:fld>
            <a:endParaRPr lang="de-DE" altLang="en-US"/>
          </a:p>
        </p:txBody>
      </p:sp>
      <p:pic>
        <p:nvPicPr>
          <p:cNvPr id="8" name="Picture 7"/>
          <p:cNvPicPr>
            <a:picLocks noChangeAspect="1"/>
          </p:cNvPicPr>
          <p:nvPr/>
        </p:nvPicPr>
        <p:blipFill>
          <a:blip r:embed="rId2"/>
          <a:stretch>
            <a:fillRect/>
          </a:stretch>
        </p:blipFill>
        <p:spPr>
          <a:xfrm>
            <a:off x="0" y="1772816"/>
            <a:ext cx="9144000" cy="4085263"/>
          </a:xfrm>
          <a:prstGeom prst="rect">
            <a:avLst/>
          </a:prstGeom>
        </p:spPr>
      </p:pic>
      <p:sp>
        <p:nvSpPr>
          <p:cNvPr id="7" name="Rounded Rectangle 6"/>
          <p:cNvSpPr/>
          <p:nvPr/>
        </p:nvSpPr>
        <p:spPr bwMode="auto">
          <a:xfrm>
            <a:off x="611624" y="2884835"/>
            <a:ext cx="540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54971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File system validation – WHY?</a:t>
            </a:r>
            <a:endParaRPr lang="de-DE"/>
          </a:p>
        </p:txBody>
      </p:sp>
      <p:sp>
        <p:nvSpPr>
          <p:cNvPr id="3" name="Content Placeholder 2"/>
          <p:cNvSpPr>
            <a:spLocks noGrp="1"/>
          </p:cNvSpPr>
          <p:nvPr>
            <p:ph idx="1"/>
          </p:nvPr>
        </p:nvSpPr>
        <p:spPr>
          <a:xfrm>
            <a:off x="457200" y="1719263"/>
            <a:ext cx="8686800" cy="4411662"/>
          </a:xfrm>
        </p:spPr>
        <p:txBody>
          <a:bodyPr/>
          <a:lstStyle/>
          <a:p>
            <a:r>
              <a:rPr lang="de-DE" smtClean="0"/>
              <a:t>Real-world systems:</a:t>
            </a:r>
          </a:p>
          <a:p>
            <a:r>
              <a:rPr lang="de-DE" smtClean="0"/>
              <a:t>   </a:t>
            </a:r>
            <a:r>
              <a:rPr lang="de-DE" b="1" smtClean="0"/>
              <a:t>If</a:t>
            </a:r>
            <a:r>
              <a:rPr lang="de-DE" smtClean="0"/>
              <a:t> reflected by file system contents </a:t>
            </a:r>
          </a:p>
          <a:p>
            <a:r>
              <a:rPr lang="de-DE" smtClean="0"/>
              <a:t>   </a:t>
            </a:r>
            <a:r>
              <a:rPr lang="de-DE" b="1" smtClean="0"/>
              <a:t>Then</a:t>
            </a:r>
            <a:r>
              <a:rPr lang="de-DE" smtClean="0"/>
              <a:t> validated by validating …</a:t>
            </a:r>
          </a:p>
          <a:p>
            <a:pPr marL="0" indent="0">
              <a:buNone/>
            </a:pPr>
            <a:r>
              <a:rPr lang="de-DE" b="1"/>
              <a:t> </a:t>
            </a:r>
            <a:r>
              <a:rPr lang="de-DE" b="1" smtClean="0"/>
              <a:t>               </a:t>
            </a:r>
            <a:r>
              <a:rPr lang="de-DE" b="1" smtClean="0">
                <a:solidFill>
                  <a:srgbClr val="006600"/>
                </a:solidFill>
              </a:rPr>
              <a:t>file system contents</a:t>
            </a:r>
            <a:endParaRPr lang="de-DE" b="1">
              <a:solidFill>
                <a:srgbClr val="006600"/>
              </a:solidFill>
            </a:endParaRP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43</a:t>
            </a:fld>
            <a:endParaRPr lang="de-DE" altLang="en-US"/>
          </a:p>
        </p:txBody>
      </p:sp>
      <p:sp>
        <p:nvSpPr>
          <p:cNvPr id="7" name="TextBox 6"/>
          <p:cNvSpPr txBox="1"/>
          <p:nvPr/>
        </p:nvSpPr>
        <p:spPr>
          <a:xfrm>
            <a:off x="1331640" y="4005064"/>
            <a:ext cx="6545382" cy="2585323"/>
          </a:xfrm>
          <a:prstGeom prst="rect">
            <a:avLst/>
          </a:prstGeom>
          <a:noFill/>
        </p:spPr>
        <p:txBody>
          <a:bodyPr wrap="none" rtlCol="0">
            <a:spAutoFit/>
          </a:bodyPr>
          <a:lstStyle/>
          <a:p>
            <a:r>
              <a:rPr lang="de-DE" sz="2000" smtClean="0">
                <a:solidFill>
                  <a:schemeClr val="bg1">
                    <a:lumMod val="50000"/>
                  </a:schemeClr>
                </a:solidFill>
              </a:rPr>
              <a:t>Perform 10000 checks …</a:t>
            </a:r>
          </a:p>
          <a:p>
            <a:r>
              <a:rPr lang="de-DE" sz="2000" smtClean="0">
                <a:solidFill>
                  <a:schemeClr val="bg1">
                    <a:lumMod val="50000"/>
                  </a:schemeClr>
                </a:solidFill>
              </a:rPr>
              <a:t>… and let each check leave a trace in the file system</a:t>
            </a:r>
          </a:p>
          <a:p>
            <a:endParaRPr lang="de-DE" sz="2000">
              <a:solidFill>
                <a:srgbClr val="FF0000"/>
              </a:solidFill>
            </a:endParaRPr>
          </a:p>
          <a:p>
            <a:pPr marL="285750" indent="-285750">
              <a:buFont typeface="Arial" panose="020B0604020202020204" pitchFamily="34" charset="0"/>
              <a:buChar char="•"/>
            </a:pPr>
            <a:r>
              <a:rPr lang="de-DE" sz="2000" smtClean="0">
                <a:solidFill>
                  <a:schemeClr val="bg1">
                    <a:lumMod val="50000"/>
                  </a:schemeClr>
                </a:solidFill>
              </a:rPr>
              <a:t>A </a:t>
            </a:r>
            <a:r>
              <a:rPr lang="de-DE" sz="2000" smtClean="0"/>
              <a:t>file / folder</a:t>
            </a:r>
            <a:r>
              <a:rPr lang="de-DE" sz="2000" smtClean="0">
                <a:solidFill>
                  <a:schemeClr val="bg1">
                    <a:lumMod val="50000"/>
                  </a:schemeClr>
                </a:solidFill>
              </a:rPr>
              <a:t> created / extended    unconditionally</a:t>
            </a:r>
          </a:p>
          <a:p>
            <a:pPr marL="285750" indent="-285750">
              <a:buFont typeface="Arial" panose="020B0604020202020204" pitchFamily="34" charset="0"/>
              <a:buChar char="•"/>
            </a:pPr>
            <a:r>
              <a:rPr lang="de-DE" sz="2000" smtClean="0">
                <a:solidFill>
                  <a:schemeClr val="bg1">
                    <a:lumMod val="50000"/>
                  </a:schemeClr>
                </a:solidFill>
              </a:rPr>
              <a:t>A </a:t>
            </a:r>
            <a:r>
              <a:rPr lang="de-DE" sz="2000" smtClean="0"/>
              <a:t>file / folder</a:t>
            </a:r>
            <a:r>
              <a:rPr lang="de-DE" sz="2000" smtClean="0">
                <a:solidFill>
                  <a:schemeClr val="bg1">
                    <a:lumMod val="50000"/>
                  </a:schemeClr>
                </a:solidFill>
              </a:rPr>
              <a:t> created / extended    if check OK</a:t>
            </a:r>
          </a:p>
          <a:p>
            <a:pPr marL="285750" indent="-285750">
              <a:buFont typeface="Arial" panose="020B0604020202020204" pitchFamily="34" charset="0"/>
              <a:buChar char="•"/>
            </a:pPr>
            <a:r>
              <a:rPr lang="de-DE" sz="2000" smtClean="0">
                <a:solidFill>
                  <a:schemeClr val="bg1">
                    <a:lumMod val="50000"/>
                  </a:schemeClr>
                </a:solidFill>
              </a:rPr>
              <a:t>A </a:t>
            </a:r>
            <a:r>
              <a:rPr lang="de-DE" sz="2000" smtClean="0"/>
              <a:t>file / folder</a:t>
            </a:r>
            <a:r>
              <a:rPr lang="de-DE" sz="2000" smtClean="0">
                <a:solidFill>
                  <a:schemeClr val="bg1">
                    <a:lumMod val="50000"/>
                  </a:schemeClr>
                </a:solidFill>
              </a:rPr>
              <a:t> created / extended    if check NOTOK</a:t>
            </a:r>
          </a:p>
          <a:p>
            <a:pPr marL="285750" indent="-285750">
              <a:buFont typeface="Arial" panose="020B0604020202020204" pitchFamily="34" charset="0"/>
              <a:buChar char="•"/>
            </a:pPr>
            <a:endParaRPr lang="de-DE"/>
          </a:p>
          <a:p>
            <a:r>
              <a:rPr lang="de-DE" sz="2400" smtClean="0">
                <a:solidFill>
                  <a:srgbClr val="006600"/>
                </a:solidFill>
              </a:rPr>
              <a:t>=&gt; CHECK THE FILE SYSTEM CONTENT</a:t>
            </a:r>
          </a:p>
        </p:txBody>
      </p:sp>
    </p:spTree>
    <p:extLst>
      <p:ext uri="{BB962C8B-B14F-4D97-AF65-F5344CB8AC3E}">
        <p14:creationId xmlns:p14="http://schemas.microsoft.com/office/powerpoint/2010/main" val="31821863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Unification of navigation –   </a:t>
            </a:r>
            <a:br>
              <a:rPr lang="de-DE" smtClean="0"/>
            </a:br>
            <a:r>
              <a:rPr lang="de-DE"/>
              <a:t> </a:t>
            </a:r>
            <a:r>
              <a:rPr lang="de-DE" smtClean="0"/>
              <a:t>         f o x p a t h</a:t>
            </a:r>
            <a:endParaRPr lang="de-DE"/>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44</a:t>
            </a:fld>
            <a:endParaRPr lang="de-DE" altLang="en-US"/>
          </a:p>
        </p:txBody>
      </p:sp>
    </p:spTree>
    <p:extLst>
      <p:ext uri="{BB962C8B-B14F-4D97-AF65-F5344CB8AC3E}">
        <p14:creationId xmlns:p14="http://schemas.microsoft.com/office/powerpoint/2010/main" val="18825547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ABCDEF</a:t>
            </a:r>
            <a:r>
              <a:rPr lang="de-DE" smtClean="0">
                <a:solidFill>
                  <a:srgbClr val="006600"/>
                </a:solidFill>
              </a:rPr>
              <a:t>G</a:t>
            </a:r>
            <a:r>
              <a:rPr lang="de-DE" sz="2000" smtClean="0">
                <a:solidFill>
                  <a:srgbClr val="006600"/>
                </a:solidFill>
              </a:rPr>
              <a:t>reenfox</a:t>
            </a:r>
            <a:endParaRPr lang="de-DE" sz="2000">
              <a:solidFill>
                <a:srgbClr val="006600"/>
              </a:solidFill>
            </a:endParaRPr>
          </a:p>
        </p:txBody>
      </p:sp>
      <p:sp>
        <p:nvSpPr>
          <p:cNvPr id="3" name="Content Placeholder 2"/>
          <p:cNvSpPr>
            <a:spLocks noGrp="1"/>
          </p:cNvSpPr>
          <p:nvPr>
            <p:ph idx="1"/>
          </p:nvPr>
        </p:nvSpPr>
        <p:spPr>
          <a:xfrm>
            <a:off x="457200" y="1719263"/>
            <a:ext cx="8686800" cy="4411662"/>
          </a:xfrm>
        </p:spPr>
        <p:txBody>
          <a:bodyPr/>
          <a:lstStyle/>
          <a:p>
            <a:r>
              <a:rPr lang="de-DE" smtClean="0"/>
              <a:t>   A – </a:t>
            </a:r>
            <a:r>
              <a:rPr lang="de-DE" smtClean="0">
                <a:solidFill>
                  <a:srgbClr val="CC6600"/>
                </a:solidFill>
              </a:rPr>
              <a:t>XML</a:t>
            </a:r>
            <a:r>
              <a:rPr lang="de-DE" smtClean="0"/>
              <a:t> datamodel 	(XDM)</a:t>
            </a:r>
          </a:p>
          <a:p>
            <a:r>
              <a:rPr lang="de-DE" smtClean="0"/>
              <a:t>+ B – </a:t>
            </a:r>
            <a:r>
              <a:rPr lang="de-DE" smtClean="0">
                <a:solidFill>
                  <a:srgbClr val="CC6600"/>
                </a:solidFill>
              </a:rPr>
              <a:t>XML</a:t>
            </a:r>
            <a:r>
              <a:rPr lang="de-DE" smtClean="0"/>
              <a:t> technology 	(XPath, XQuery)</a:t>
            </a:r>
          </a:p>
          <a:p>
            <a:r>
              <a:rPr lang="de-DE" smtClean="0"/>
              <a:t>+ C – </a:t>
            </a:r>
            <a:r>
              <a:rPr lang="de-DE" smtClean="0">
                <a:solidFill>
                  <a:srgbClr val="CC6600"/>
                </a:solidFill>
              </a:rPr>
              <a:t>XML</a:t>
            </a:r>
            <a:r>
              <a:rPr lang="de-DE" smtClean="0"/>
              <a:t> technology-extrapolated (foxpath)</a:t>
            </a:r>
          </a:p>
          <a:p>
            <a:r>
              <a:rPr lang="de-DE" smtClean="0"/>
              <a:t>+ D – </a:t>
            </a:r>
            <a:r>
              <a:rPr lang="de-DE" smtClean="0">
                <a:solidFill>
                  <a:srgbClr val="0070C0"/>
                </a:solidFill>
              </a:rPr>
              <a:t>RDF</a:t>
            </a:r>
            <a:r>
              <a:rPr lang="de-DE" smtClean="0"/>
              <a:t> datamodel</a:t>
            </a:r>
          </a:p>
          <a:p>
            <a:r>
              <a:rPr lang="de-DE" smtClean="0"/>
              <a:t>+ E – </a:t>
            </a:r>
            <a:r>
              <a:rPr lang="de-DE" smtClean="0">
                <a:solidFill>
                  <a:srgbClr val="0070C0"/>
                </a:solidFill>
              </a:rPr>
              <a:t>RDF</a:t>
            </a:r>
            <a:r>
              <a:rPr lang="de-DE" i="1" smtClean="0"/>
              <a:t> technology 	(not yet – future?)</a:t>
            </a:r>
          </a:p>
          <a:p>
            <a:r>
              <a:rPr lang="de-DE" smtClean="0"/>
              <a:t>+ F – </a:t>
            </a:r>
            <a:r>
              <a:rPr lang="de-DE" smtClean="0">
                <a:solidFill>
                  <a:srgbClr val="0070C0"/>
                </a:solidFill>
              </a:rPr>
              <a:t>RDF/SHACL</a:t>
            </a:r>
            <a:r>
              <a:rPr lang="de-DE" smtClean="0"/>
              <a:t> validation model</a:t>
            </a:r>
          </a:p>
          <a:p>
            <a:r>
              <a:rPr lang="de-DE" smtClean="0"/>
              <a:t>=</a:t>
            </a:r>
          </a:p>
          <a:p>
            <a:r>
              <a:rPr lang="de-DE" smtClean="0"/>
              <a:t>G</a:t>
            </a:r>
            <a:r>
              <a:rPr lang="de-DE" sz="2000" smtClean="0"/>
              <a:t>reenfox</a:t>
            </a:r>
            <a:endParaRPr lang="de-DE" sz="2000"/>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45</a:t>
            </a:fld>
            <a:endParaRPr lang="de-DE" altLang="en-US"/>
          </a:p>
        </p:txBody>
      </p:sp>
      <p:sp>
        <p:nvSpPr>
          <p:cNvPr id="7" name="Rounded Rectangle 6"/>
          <p:cNvSpPr/>
          <p:nvPr/>
        </p:nvSpPr>
        <p:spPr bwMode="auto">
          <a:xfrm>
            <a:off x="457200" y="1802292"/>
            <a:ext cx="8229600" cy="1512167"/>
          </a:xfrm>
          <a:prstGeom prst="roundRect">
            <a:avLst/>
          </a:prstGeom>
          <a:noFill/>
          <a:ln w="28575"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467544" y="3429000"/>
            <a:ext cx="8229600" cy="1512167"/>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TextBox 9"/>
          <p:cNvSpPr txBox="1"/>
          <p:nvPr/>
        </p:nvSpPr>
        <p:spPr>
          <a:xfrm>
            <a:off x="6012160" y="1417638"/>
            <a:ext cx="1978427" cy="461665"/>
          </a:xfrm>
          <a:prstGeom prst="rect">
            <a:avLst/>
          </a:prstGeom>
          <a:noFill/>
        </p:spPr>
        <p:txBody>
          <a:bodyPr wrap="none" rtlCol="0">
            <a:spAutoFit/>
          </a:bodyPr>
          <a:lstStyle/>
          <a:p>
            <a:r>
              <a:rPr lang="de-DE" sz="2400" i="1" smtClean="0">
                <a:solidFill>
                  <a:srgbClr val="CC6600"/>
                </a:solidFill>
                <a:effectLst>
                  <a:outerShdw blurRad="38100" dist="38100" dir="2700000" algn="tl">
                    <a:srgbClr val="000000">
                      <a:alpha val="43137"/>
                    </a:srgbClr>
                  </a:outerShdw>
                </a:effectLst>
              </a:rPr>
              <a:t>Unified view</a:t>
            </a:r>
            <a:endParaRPr lang="de-DE" sz="2400" i="1">
              <a:solidFill>
                <a:srgbClr val="CC6600"/>
              </a:solidFill>
              <a:effectLst>
                <a:outerShdw blurRad="38100" dist="38100" dir="2700000" algn="tl">
                  <a:srgbClr val="000000">
                    <a:alpha val="43137"/>
                  </a:srgbClr>
                </a:outerShdw>
              </a:effectLst>
            </a:endParaRPr>
          </a:p>
        </p:txBody>
      </p:sp>
      <p:sp>
        <p:nvSpPr>
          <p:cNvPr id="11" name="TextBox 10"/>
          <p:cNvSpPr txBox="1"/>
          <p:nvPr/>
        </p:nvSpPr>
        <p:spPr>
          <a:xfrm>
            <a:off x="6018058" y="4911551"/>
            <a:ext cx="1996059" cy="461665"/>
          </a:xfrm>
          <a:prstGeom prst="rect">
            <a:avLst/>
          </a:prstGeom>
          <a:noFill/>
        </p:spPr>
        <p:txBody>
          <a:bodyPr wrap="none" rtlCol="0">
            <a:spAutoFit/>
          </a:bodyPr>
          <a:lstStyle/>
          <a:p>
            <a:r>
              <a:rPr lang="de-DE" sz="2400" i="1" smtClean="0">
                <a:solidFill>
                  <a:srgbClr val="0070C0"/>
                </a:solidFill>
                <a:effectLst>
                  <a:outerShdw blurRad="38100" dist="38100" dir="2700000" algn="tl">
                    <a:srgbClr val="000000">
                      <a:alpha val="43137"/>
                    </a:srgbClr>
                  </a:outerShdw>
                </a:effectLst>
              </a:rPr>
              <a:t>Extensibility</a:t>
            </a:r>
            <a:endParaRPr lang="de-DE" sz="2400" i="1">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9325298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a:p>
        </p:txBody>
      </p:sp>
      <p:sp>
        <p:nvSpPr>
          <p:cNvPr id="3" name="Content Placeholder 2"/>
          <p:cNvSpPr>
            <a:spLocks noGrp="1"/>
          </p:cNvSpPr>
          <p:nvPr>
            <p:ph idx="1"/>
          </p:nvPr>
        </p:nvSpPr>
        <p:spPr/>
        <p:txBody>
          <a:bodyPr/>
          <a:lstStyle/>
          <a:p>
            <a:r>
              <a:rPr lang="de-DE"/>
              <a:t>Constraint component</a:t>
            </a:r>
          </a:p>
          <a:p>
            <a:pPr lvl="1"/>
            <a:r>
              <a:rPr lang="de-DE"/>
              <a:t>Like a library function</a:t>
            </a:r>
          </a:p>
          <a:p>
            <a:pPr lvl="2"/>
            <a:r>
              <a:rPr lang="de-DE"/>
              <a:t>Signature</a:t>
            </a:r>
          </a:p>
          <a:p>
            <a:pPr lvl="2"/>
            <a:r>
              <a:rPr lang="de-DE"/>
              <a:t>Implementation („Validator“)</a:t>
            </a: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46</a:t>
            </a:fld>
            <a:endParaRPr lang="de-DE" altLang="en-US"/>
          </a:p>
        </p:txBody>
      </p:sp>
    </p:spTree>
    <p:extLst>
      <p:ext uri="{BB962C8B-B14F-4D97-AF65-F5344CB8AC3E}">
        <p14:creationId xmlns:p14="http://schemas.microsoft.com/office/powerpoint/2010/main" val="16235030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Example:</a:t>
            </a:r>
            <a:br>
              <a:rPr lang="de-DE" smtClean="0"/>
            </a:br>
            <a:r>
              <a:rPr lang="de-DE"/>
              <a:t> </a:t>
            </a:r>
            <a:r>
              <a:rPr lang="de-DE" smtClean="0"/>
              <a:t>  constraining folder content</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47</a:t>
            </a:fld>
            <a:endParaRPr lang="de-DE" altLang="en-US"/>
          </a:p>
        </p:txBody>
      </p:sp>
      <p:pic>
        <p:nvPicPr>
          <p:cNvPr id="8" name="Picture 7"/>
          <p:cNvPicPr>
            <a:picLocks noChangeAspect="1"/>
          </p:cNvPicPr>
          <p:nvPr/>
        </p:nvPicPr>
        <p:blipFill>
          <a:blip r:embed="rId2"/>
          <a:stretch>
            <a:fillRect/>
          </a:stretch>
        </p:blipFill>
        <p:spPr>
          <a:xfrm>
            <a:off x="280987" y="1628800"/>
            <a:ext cx="8582025" cy="5162550"/>
          </a:xfrm>
          <a:prstGeom prst="rect">
            <a:avLst/>
          </a:prstGeom>
        </p:spPr>
      </p:pic>
    </p:spTree>
    <p:extLst>
      <p:ext uri="{BB962C8B-B14F-4D97-AF65-F5344CB8AC3E}">
        <p14:creationId xmlns:p14="http://schemas.microsoft.com/office/powerpoint/2010/main" val="3740044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What, precisely?</a:t>
            </a:r>
            <a:endParaRPr lang="de-DE"/>
          </a:p>
        </p:txBody>
      </p:sp>
      <p:sp>
        <p:nvSpPr>
          <p:cNvPr id="3" name="Content Placeholder 2"/>
          <p:cNvSpPr>
            <a:spLocks noGrp="1"/>
          </p:cNvSpPr>
          <p:nvPr>
            <p:ph idx="1"/>
          </p:nvPr>
        </p:nvSpPr>
        <p:spPr/>
        <p:txBody>
          <a:bodyPr/>
          <a:lstStyle/>
          <a:p>
            <a:r>
              <a:rPr lang="de-DE" smtClean="0">
                <a:solidFill>
                  <a:srgbClr val="0070C0"/>
                </a:solidFill>
              </a:rPr>
              <a:t>Folder </a:t>
            </a:r>
            <a:r>
              <a:rPr lang="de-DE" smtClean="0">
                <a:solidFill>
                  <a:srgbClr val="0070C0"/>
                </a:solidFill>
              </a:rPr>
              <a:t>contents</a:t>
            </a:r>
          </a:p>
          <a:p>
            <a:r>
              <a:rPr lang="de-DE" smtClean="0">
                <a:solidFill>
                  <a:srgbClr val="0070C0"/>
                </a:solidFill>
              </a:rPr>
              <a:t>File contents</a:t>
            </a:r>
          </a:p>
          <a:p>
            <a:pPr lvl="1"/>
            <a:r>
              <a:rPr lang="de-DE" smtClean="0"/>
              <a:t>Schema-valid (XSD, JSON Schema, SHACL, …)</a:t>
            </a:r>
          </a:p>
          <a:p>
            <a:pPr lvl="1"/>
            <a:r>
              <a:rPr lang="de-DE" smtClean="0"/>
              <a:t>Rules conformant (</a:t>
            </a:r>
            <a:r>
              <a:rPr lang="de-DE" i="1" smtClean="0"/>
              <a:t>„If contains Foo, contains Bar“</a:t>
            </a:r>
            <a:r>
              <a:rPr lang="de-DE" smtClean="0"/>
              <a:t>)</a:t>
            </a:r>
          </a:p>
          <a:p>
            <a:r>
              <a:rPr lang="de-DE" smtClean="0"/>
              <a:t>Folder/file </a:t>
            </a:r>
            <a:r>
              <a:rPr lang="de-DE" smtClean="0">
                <a:solidFill>
                  <a:srgbClr val="0070C0"/>
                </a:solidFill>
              </a:rPr>
              <a:t>content dependencies</a:t>
            </a:r>
            <a:r>
              <a:rPr lang="de-DE" smtClean="0"/>
              <a:t>:</a:t>
            </a:r>
          </a:p>
          <a:p>
            <a:pPr lvl="1"/>
            <a:r>
              <a:rPr lang="de-DE" smtClean="0"/>
              <a:t>File A exists =&gt; file B exists</a:t>
            </a:r>
          </a:p>
          <a:p>
            <a:pPr lvl="1"/>
            <a:r>
              <a:rPr lang="de-DE" smtClean="0"/>
              <a:t>File A exists =&gt; file B contains Bar</a:t>
            </a:r>
          </a:p>
          <a:p>
            <a:pPr lvl="1"/>
            <a:r>
              <a:rPr lang="de-DE" smtClean="0"/>
              <a:t>File A contains Foo =&gt; file B exists</a:t>
            </a:r>
          </a:p>
          <a:p>
            <a:pPr lvl="1"/>
            <a:r>
              <a:rPr lang="de-DE" smtClean="0"/>
              <a:t>File A contains Foo =&gt; file B contains Bar</a:t>
            </a: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5</a:t>
            </a:fld>
            <a:endParaRPr lang="de-DE" altLang="en-US"/>
          </a:p>
        </p:txBody>
      </p:sp>
    </p:spTree>
    <p:extLst>
      <p:ext uri="{BB962C8B-B14F-4D97-AF65-F5344CB8AC3E}">
        <p14:creationId xmlns:p14="http://schemas.microsoft.com/office/powerpoint/2010/main" val="37628453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first schema,</a:t>
            </a:r>
            <a:br>
              <a:rPr lang="de-DE" smtClean="0"/>
            </a:br>
            <a:r>
              <a:rPr lang="de-DE"/>
              <a:t> </a:t>
            </a:r>
            <a:r>
              <a:rPr lang="de-DE" smtClean="0"/>
              <a:t>  with a folder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6</a:t>
            </a:fld>
            <a:endParaRPr lang="de-DE" altLang="en-US"/>
          </a:p>
        </p:txBody>
      </p:sp>
      <p:pic>
        <p:nvPicPr>
          <p:cNvPr id="8" name="Picture 7"/>
          <p:cNvPicPr>
            <a:picLocks noChangeAspect="1"/>
          </p:cNvPicPr>
          <p:nvPr/>
        </p:nvPicPr>
        <p:blipFill>
          <a:blip r:embed="rId3"/>
          <a:stretch>
            <a:fillRect/>
          </a:stretch>
        </p:blipFill>
        <p:spPr>
          <a:xfrm>
            <a:off x="333375" y="1612726"/>
            <a:ext cx="8477250" cy="5200650"/>
          </a:xfrm>
          <a:prstGeom prst="rect">
            <a:avLst/>
          </a:prstGeom>
        </p:spPr>
      </p:pic>
      <p:sp>
        <p:nvSpPr>
          <p:cNvPr id="7" name="Rounded Rectangle 6"/>
          <p:cNvSpPr/>
          <p:nvPr/>
        </p:nvSpPr>
        <p:spPr bwMode="auto">
          <a:xfrm>
            <a:off x="1640916" y="3861048"/>
            <a:ext cx="6675500" cy="2088232"/>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2873436" y="3407733"/>
            <a:ext cx="3570772" cy="216000"/>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1188056" y="2946210"/>
            <a:ext cx="594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790330" y="2266239"/>
            <a:ext cx="612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ounded Rectangle 13"/>
          <p:cNvSpPr/>
          <p:nvPr/>
        </p:nvSpPr>
        <p:spPr bwMode="auto">
          <a:xfrm>
            <a:off x="403746" y="1578058"/>
            <a:ext cx="828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5" name="Rounded Rectangle 14"/>
          <p:cNvSpPr/>
          <p:nvPr/>
        </p:nvSpPr>
        <p:spPr bwMode="auto">
          <a:xfrm>
            <a:off x="776820" y="2682292"/>
            <a:ext cx="7909980" cy="3747439"/>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8" name="Rounded Rectangular Callout 17"/>
          <p:cNvSpPr/>
          <p:nvPr/>
        </p:nvSpPr>
        <p:spPr bwMode="auto">
          <a:xfrm>
            <a:off x="3707904" y="6173514"/>
            <a:ext cx="3168352" cy="360040"/>
          </a:xfrm>
          <a:prstGeom prst="wedgeRoundRectCallout">
            <a:avLst>
              <a:gd name="adj1" fmla="val -67964"/>
              <a:gd name="adj2" fmla="val -112296"/>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rgbClr val="0070C0"/>
                </a:solidFill>
                <a:effectLst/>
                <a:latin typeface="Arial" panose="020B0604020202020204" pitchFamily="34" charset="0"/>
              </a:rPr>
              <a:t>Folder content constraints</a:t>
            </a:r>
          </a:p>
        </p:txBody>
      </p:sp>
    </p:spTree>
    <p:extLst>
      <p:ext uri="{BB962C8B-B14F-4D97-AF65-F5344CB8AC3E}">
        <p14:creationId xmlns:p14="http://schemas.microsoft.com/office/powerpoint/2010/main" val="1611140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folder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pic>
        <p:nvPicPr>
          <p:cNvPr id="7" name="Picture 6"/>
          <p:cNvPicPr>
            <a:picLocks noChangeAspect="1"/>
          </p:cNvPicPr>
          <p:nvPr/>
        </p:nvPicPr>
        <p:blipFill>
          <a:blip r:embed="rId3"/>
          <a:stretch>
            <a:fillRect/>
          </a:stretch>
        </p:blipFill>
        <p:spPr>
          <a:xfrm>
            <a:off x="0" y="1939732"/>
            <a:ext cx="9144000" cy="4225572"/>
          </a:xfrm>
          <a:prstGeom prst="rect">
            <a:avLst/>
          </a:prstGeom>
        </p:spPr>
      </p:pic>
      <p:sp>
        <p:nvSpPr>
          <p:cNvPr id="8" name="Rounded Rectangle 7"/>
          <p:cNvSpPr/>
          <p:nvPr/>
        </p:nvSpPr>
        <p:spPr bwMode="auto">
          <a:xfrm>
            <a:off x="848850" y="3068960"/>
            <a:ext cx="8280000" cy="2592288"/>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2267744" y="2514162"/>
            <a:ext cx="4608000" cy="247593"/>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183717" y="1957271"/>
            <a:ext cx="756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Rounded Rectangle 2"/>
          <p:cNvSpPr/>
          <p:nvPr/>
        </p:nvSpPr>
        <p:spPr bwMode="auto">
          <a:xfrm>
            <a:off x="2590800" y="5930875"/>
            <a:ext cx="6553200" cy="756523"/>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0" i="1" u="none" strike="noStrike" cap="none" normalizeH="0" baseline="0" smtClean="0">
                <a:ln>
                  <a:noFill/>
                </a:ln>
                <a:solidFill>
                  <a:srgbClr val="006600"/>
                </a:solidFill>
                <a:effectLst/>
              </a:rPr>
              <a:t>                                Features </a:t>
            </a:r>
            <a:r>
              <a:rPr kumimoji="0" lang="de-DE" sz="1800" b="0" i="1" u="none" strike="noStrike" cap="none" normalizeH="0" smtClean="0">
                <a:ln>
                  <a:noFill/>
                </a:ln>
                <a:solidFill>
                  <a:srgbClr val="006600"/>
                </a:solidFill>
                <a:effectLst/>
              </a:rPr>
              <a:t>to remember </a:t>
            </a:r>
          </a:p>
          <a:p>
            <a:pPr marL="0" marR="0" indent="0" algn="l" defTabSz="914400" rtl="0" eaLnBrk="1" fontAlgn="base" latinLnBrk="0" hangingPunct="1">
              <a:lnSpc>
                <a:spcPct val="100000"/>
              </a:lnSpc>
              <a:spcBef>
                <a:spcPct val="0"/>
              </a:spcBef>
              <a:spcAft>
                <a:spcPct val="0"/>
              </a:spcAft>
              <a:buClrTx/>
              <a:buSzTx/>
              <a:buFontTx/>
              <a:buNone/>
              <a:tabLst/>
            </a:pPr>
            <a:r>
              <a:rPr kumimoji="0" lang="de-DE" sz="1800" b="0" i="0" u="none" strike="noStrike" cap="none" normalizeH="0" smtClean="0">
                <a:ln>
                  <a:noFill/>
                </a:ln>
                <a:solidFill>
                  <a:srgbClr val="006600"/>
                </a:solidFill>
                <a:effectLst/>
              </a:rPr>
              <a:t> (a) wildcards + min/maxCount    (b) hash keys    </a:t>
            </a:r>
            <a:r>
              <a:rPr lang="de-DE" b="0" smtClean="0">
                <a:solidFill>
                  <a:srgbClr val="006600"/>
                </a:solidFill>
              </a:rPr>
              <a:t>(c) c</a:t>
            </a:r>
            <a:r>
              <a:rPr kumimoji="0" lang="de-DE" sz="1800" b="0" i="0" u="none" strike="noStrike" cap="none" normalizeH="0" smtClean="0">
                <a:ln>
                  <a:noFill/>
                </a:ln>
                <a:solidFill>
                  <a:srgbClr val="006600"/>
                </a:solidFill>
                <a:effectLst/>
              </a:rPr>
              <a:t>losed?</a:t>
            </a:r>
            <a:endParaRPr kumimoji="0" lang="de-DE" sz="1800" b="0" i="0" u="none" strike="noStrike" cap="none" normalizeH="0" baseline="0" smtClean="0">
              <a:ln>
                <a:noFill/>
              </a:ln>
              <a:solidFill>
                <a:srgbClr val="006600"/>
              </a:solidFill>
              <a:effectLst/>
            </a:endParaRPr>
          </a:p>
        </p:txBody>
      </p:sp>
      <p:sp>
        <p:nvSpPr>
          <p:cNvPr id="5" name="Rounded Rectangle 4"/>
          <p:cNvSpPr/>
          <p:nvPr/>
        </p:nvSpPr>
        <p:spPr bwMode="auto">
          <a:xfrm>
            <a:off x="1008040" y="1916832"/>
            <a:ext cx="3924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46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file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8</a:t>
            </a:fld>
            <a:endParaRPr lang="de-DE" altLang="en-US"/>
          </a:p>
        </p:txBody>
      </p:sp>
      <p:pic>
        <p:nvPicPr>
          <p:cNvPr id="7" name="Picture 6"/>
          <p:cNvPicPr>
            <a:picLocks noChangeAspect="1"/>
          </p:cNvPicPr>
          <p:nvPr/>
        </p:nvPicPr>
        <p:blipFill>
          <a:blip r:embed="rId3"/>
          <a:stretch>
            <a:fillRect/>
          </a:stretch>
        </p:blipFill>
        <p:spPr>
          <a:xfrm>
            <a:off x="471487" y="2037556"/>
            <a:ext cx="8201025" cy="3695700"/>
          </a:xfrm>
          <a:prstGeom prst="rect">
            <a:avLst/>
          </a:prstGeom>
        </p:spPr>
      </p:pic>
      <p:sp>
        <p:nvSpPr>
          <p:cNvPr id="8" name="Rounded Rectangle 7"/>
          <p:cNvSpPr/>
          <p:nvPr/>
        </p:nvSpPr>
        <p:spPr bwMode="auto">
          <a:xfrm>
            <a:off x="1274806" y="2327614"/>
            <a:ext cx="2880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807094" y="2946210"/>
            <a:ext cx="7653338" cy="2520280"/>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647648" y="2357420"/>
            <a:ext cx="576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84188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folder shape,</a:t>
            </a:r>
            <a:br>
              <a:rPr lang="de-DE" smtClean="0"/>
            </a:br>
            <a:r>
              <a:rPr lang="de-DE"/>
              <a:t> </a:t>
            </a:r>
            <a:r>
              <a:rPr lang="de-DE" smtClean="0"/>
              <a:t>  containing a file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9</a:t>
            </a:fld>
            <a:endParaRPr lang="de-DE" altLang="en-US"/>
          </a:p>
        </p:txBody>
      </p:sp>
      <p:pic>
        <p:nvPicPr>
          <p:cNvPr id="8" name="Picture 7"/>
          <p:cNvPicPr>
            <a:picLocks noChangeAspect="1"/>
          </p:cNvPicPr>
          <p:nvPr/>
        </p:nvPicPr>
        <p:blipFill>
          <a:blip r:embed="rId3"/>
          <a:stretch>
            <a:fillRect/>
          </a:stretch>
        </p:blipFill>
        <p:spPr>
          <a:xfrm>
            <a:off x="638175" y="1628800"/>
            <a:ext cx="7867650" cy="4381500"/>
          </a:xfrm>
          <a:prstGeom prst="rect">
            <a:avLst/>
          </a:prstGeom>
        </p:spPr>
      </p:pic>
      <p:sp>
        <p:nvSpPr>
          <p:cNvPr id="10" name="Rounded Rectangle 9"/>
          <p:cNvSpPr/>
          <p:nvPr/>
        </p:nvSpPr>
        <p:spPr bwMode="auto">
          <a:xfrm>
            <a:off x="395536" y="1484784"/>
            <a:ext cx="8219256" cy="4608512"/>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807094" y="2924944"/>
            <a:ext cx="7653338" cy="2844000"/>
          </a:xfrm>
          <a:prstGeom prst="roundRect">
            <a:avLst/>
          </a:prstGeom>
          <a:solidFill>
            <a:schemeClr val="accent1">
              <a:lumMod val="60000"/>
              <a:lumOff val="40000"/>
              <a:alpha val="20000"/>
            </a:schemeClr>
          </a:solid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827648" y="1660699"/>
            <a:ext cx="720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le 12"/>
          <p:cNvSpPr/>
          <p:nvPr/>
        </p:nvSpPr>
        <p:spPr bwMode="auto">
          <a:xfrm>
            <a:off x="1299821" y="2956843"/>
            <a:ext cx="486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00805"/>
      </p:ext>
    </p:extLst>
  </p:cSld>
  <p:clrMapOvr>
    <a:masterClrMapping/>
  </p:clrMapOvr>
  <p:timing>
    <p:tnLst>
      <p:par>
        <p:cTn id="1" dur="indefinite" restart="never" nodeType="tmRoot"/>
      </p:par>
    </p:tnLst>
  </p:timing>
</p:sld>
</file>

<file path=ppt/theme/theme1.xml><?xml version="1.0" encoding="utf-8"?>
<a:theme xmlns:a="http://schemas.openxmlformats.org/drawingml/2006/main" name="Сеть">
  <a:themeElements>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Сеть">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Сеть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Сеть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Сеть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Сеть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Сеть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Сеть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Сеть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Сеть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Сеть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3877</Words>
  <Application>Microsoft Office PowerPoint</Application>
  <PresentationFormat>On-screen Show (4:3)</PresentationFormat>
  <Paragraphs>483</Paragraphs>
  <Slides>47</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Bradley Hand ITC</vt:lpstr>
      <vt:lpstr>Courier New</vt:lpstr>
      <vt:lpstr>Wingdings</vt:lpstr>
      <vt:lpstr>Сеть</vt:lpstr>
      <vt:lpstr>Greenfox</vt:lpstr>
      <vt:lpstr>Greenfox: definition</vt:lpstr>
      <vt:lpstr>File system validation</vt:lpstr>
      <vt:lpstr>Conventional validation –     some basic limitations</vt:lpstr>
      <vt:lpstr>What, precisely?</vt:lpstr>
      <vt:lpstr>A first schema,    with a folder shape</vt:lpstr>
      <vt:lpstr>A folder shape</vt:lpstr>
      <vt:lpstr>A file shape</vt:lpstr>
      <vt:lpstr>A folder shape,    containing a file shape</vt:lpstr>
      <vt:lpstr>Target declarations    (foxpath expressions)</vt:lpstr>
      <vt:lpstr>Cross-boundary navigation</vt:lpstr>
      <vt:lpstr>Validating JSON contents</vt:lpstr>
      <vt:lpstr>Key feature #1 - XDM based</vt:lpstr>
      <vt:lpstr>Key feature #2               Navigation skills</vt:lpstr>
      <vt:lpstr>Key feature #3               Validation concept</vt:lpstr>
      <vt:lpstr>Concepts</vt:lpstr>
      <vt:lpstr>Constraints</vt:lpstr>
      <vt:lpstr>What a constraint perceives</vt:lpstr>
      <vt:lpstr>Constraining resource values</vt:lpstr>
      <vt:lpstr>Constraining resource values</vt:lpstr>
      <vt:lpstr>Example resource values</vt:lpstr>
      <vt:lpstr>Validation chemistry</vt:lpstr>
      <vt:lpstr>Pouring waters of validity</vt:lpstr>
      <vt:lpstr>Folder resource values     using foxpath</vt:lpstr>
      <vt:lpstr>File resource values     using foxpath</vt:lpstr>
      <vt:lpstr>Exploring files with     shifting focus nodes</vt:lpstr>
      <vt:lpstr>User-defined constraints</vt:lpstr>
      <vt:lpstr>Greenfox – a summary</vt:lpstr>
      <vt:lpstr>PowerPoint Presentation</vt:lpstr>
      <vt:lpstr>...</vt:lpstr>
      <vt:lpstr>Validation, decomposed</vt:lpstr>
      <vt:lpstr>Target declarations    (foxpath expressions)</vt:lpstr>
      <vt:lpstr>A check is always      a check against a constraint !</vt:lpstr>
      <vt:lpstr>Validation, re-composed</vt:lpstr>
      <vt:lpstr>First impressions - summarized</vt:lpstr>
      <vt:lpstr>Validating CSV contents</vt:lpstr>
      <vt:lpstr>Extensibility</vt:lpstr>
      <vt:lpstr>Unification of mediatypes –              XDM node trees</vt:lpstr>
      <vt:lpstr>Validating JSON contents</vt:lpstr>
      <vt:lpstr>A file shape</vt:lpstr>
      <vt:lpstr>A file shape</vt:lpstr>
      <vt:lpstr>Validating HTML contents</vt:lpstr>
      <vt:lpstr>File system validation – WHY?</vt:lpstr>
      <vt:lpstr>Unification of navigation –              f o x p a t h</vt:lpstr>
      <vt:lpstr>ABCDEFGreenfox</vt:lpstr>
      <vt:lpstr>PowerPoint Presentation</vt:lpstr>
      <vt:lpstr>Example:    constraining folder content</vt:lpstr>
    </vt:vector>
  </TitlesOfParts>
  <Company>bits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SHOULD Java integrate XQuery?</dc:title>
  <dc:creator>Hans-Juergen Rennau</dc:creator>
  <cp:lastModifiedBy>Hans-Juergen Rennau</cp:lastModifiedBy>
  <cp:revision>17709</cp:revision>
  <cp:lastPrinted>2018-02-04T22:36:04Z</cp:lastPrinted>
  <dcterms:created xsi:type="dcterms:W3CDTF">2010-07-11T14:21:59Z</dcterms:created>
  <dcterms:modified xsi:type="dcterms:W3CDTF">2020-02-10T23:34:46Z</dcterms:modified>
</cp:coreProperties>
</file>