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8"/>
  </p:notesMasterIdLst>
  <p:handoutMasterIdLst>
    <p:handoutMasterId r:id="rId19"/>
  </p:handoutMasterIdLst>
  <p:sldIdLst>
    <p:sldId id="925" r:id="rId2"/>
    <p:sldId id="1167" r:id="rId3"/>
    <p:sldId id="1220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30" r:id="rId14"/>
    <p:sldId id="1231" r:id="rId15"/>
    <p:sldId id="1233" r:id="rId16"/>
    <p:sldId id="1232" r:id="rId17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7" autoAdjust="0"/>
    <p:restoredTop sz="81567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2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9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131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2852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155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rgbClr val="002060"/>
                </a:solidFill>
              </a:rPr>
              <a:t>An introduction to Greenfox</a:t>
            </a:r>
            <a:endParaRPr lang="en-US" altLang="de-DE" sz="4000" i="1" dirty="0" smtClean="0">
              <a:solidFill>
                <a:srgbClr val="00206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the resource is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 of the constraint –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that‘s </a:t>
            </a: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of the containing </a:t>
            </a:r>
            <a:r>
              <a:rPr lang="de-DE" sz="24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XML element + attributes + children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= pass|failure   +   details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has a type, a set of parameters, a facet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type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parameters are provided by attributes / child elements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facet is the name of 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used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#1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minCountMsg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Facet: 		     MinCount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ValueMinCount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has a type, a a set of parameters, a facet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type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parameters are provided by attributes / child elements</a:t>
            </a:r>
          </a:p>
          <a:p>
            <a:pPr lvl="1"/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facet is the name of the </a:t>
            </a:r>
            <a:r>
              <a:rPr lang="de-DE" sz="20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used</a:t>
            </a:r>
            <a:endParaRPr lang="de-DE" sz="20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#2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Facet: 		     Distinct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ValueDistinct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6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 is two things: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pPr lvl="1"/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</a:p>
          <a:p>
            <a:pPr marL="0" indent="0">
              <a:buNone/>
            </a:pPr>
            <a:r>
              <a:rPr lang="de-DE" sz="2400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„The constraints apply to these resources: (a selector)“ 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 of a shape: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Element name: 	the kind of resources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Attributes: 	target declaration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 elements: 	constraints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5" y="5373216"/>
            <a:ext cx="787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target declaration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attributes of the shape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  <a:p>
            <a:pPr marL="0" indent="0">
              <a:buNone/>
            </a:pPr>
            <a:endParaRPr lang="de-DE" sz="2400" b="0" u="sng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 Input resource = 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		a resource from the target of the parent shape</a:t>
            </a:r>
            <a:endParaRPr lang="de-DE" sz="2400" b="0" i="1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* Output resources=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the target of this shape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Link Definition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Either:	&lt;linkDef&gt; element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Or:	Attributes and child elements of a „link using element“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			&lt;file&gt;, 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 constraint		&lt;links&gt;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Pair-based constraints	&lt;valueCompared&gt;, &lt;docSimilar&gt;, 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41683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a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(local | referenced)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233"/>
            <a:ext cx="9144000" cy="46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File system tree validation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File system tree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</a:t>
            </a:r>
            <a:r>
              <a:rPr lang="de-DE" sz="2000" smtClean="0"/>
              <a:t>some folder </a:t>
            </a:r>
            <a:r>
              <a:rPr lang="de-DE" sz="2000" smtClean="0"/>
              <a:t>+</a:t>
            </a:r>
          </a:p>
          <a:p>
            <a:r>
              <a:rPr lang="de-DE" sz="2000" smtClean="0"/>
              <a:t>   </a:t>
            </a:r>
            <a:r>
              <a:rPr lang="de-DE" sz="2000" smtClean="0"/>
              <a:t>  all folders/files </a:t>
            </a:r>
            <a:r>
              <a:rPr lang="de-DE" sz="2000" smtClean="0"/>
              <a:t>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</a:t>
            </a:r>
            <a:r>
              <a:rPr lang="de-DE" sz="2000" smtClean="0"/>
              <a:t>check: conformance </a:t>
            </a:r>
            <a:r>
              <a:rPr lang="de-DE" sz="2000" smtClean="0"/>
              <a:t>to a set of </a:t>
            </a:r>
            <a:r>
              <a:rPr lang="de-DE" sz="2000" smtClean="0"/>
              <a:t>constraints =</a:t>
            </a:r>
            <a:endParaRPr lang="de-DE" sz="2000" smtClean="0"/>
          </a:p>
          <a:p>
            <a:r>
              <a:rPr lang="de-DE" sz="2000"/>
              <a:t> </a:t>
            </a:r>
            <a:r>
              <a:rPr lang="de-DE" sz="2000" smtClean="0"/>
              <a:t>  </a:t>
            </a:r>
            <a:r>
              <a:rPr lang="de-DE" sz="2000" smtClean="0"/>
              <a:t>  a </a:t>
            </a:r>
            <a:r>
              <a:rPr lang="de-DE" sz="2000" smtClean="0"/>
              <a:t>„schema</a:t>
            </a:r>
            <a:r>
              <a:rPr lang="de-DE" sz="2000" smtClean="0"/>
              <a:t>“</a:t>
            </a:r>
            <a:endParaRPr lang="de-DE" sz="2000" smtClean="0"/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 result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the outcome of </a:t>
            </a:r>
            <a:r>
              <a:rPr lang="de-DE" sz="2000" smtClean="0"/>
              <a:t>one check</a:t>
            </a:r>
            <a:r>
              <a:rPr lang="de-DE" sz="2000" smtClean="0"/>
              <a:t>:</a:t>
            </a:r>
          </a:p>
          <a:p>
            <a:r>
              <a:rPr lang="de-DE" sz="2000" smtClean="0"/>
              <a:t>     </a:t>
            </a:r>
            <a:r>
              <a:rPr lang="de-DE" sz="2000" i="1" smtClean="0"/>
              <a:t>single resource</a:t>
            </a:r>
            <a:r>
              <a:rPr lang="de-DE" sz="2000" smtClean="0"/>
              <a:t> checked against a </a:t>
            </a:r>
            <a:r>
              <a:rPr lang="de-DE" sz="2000" i="1" smtClean="0"/>
              <a:t>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 report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</a:t>
            </a:r>
            <a:r>
              <a:rPr lang="de-DE" sz="2000" smtClean="0"/>
              <a:t>collected validation results,</a:t>
            </a:r>
            <a:endParaRPr lang="de-DE" sz="2000" smtClean="0"/>
          </a:p>
          <a:p>
            <a:r>
              <a:rPr lang="de-DE" sz="2000"/>
              <a:t> </a:t>
            </a:r>
            <a:r>
              <a:rPr lang="de-DE" sz="2000" smtClean="0"/>
              <a:t>  </a:t>
            </a:r>
            <a:r>
              <a:rPr lang="de-DE" sz="2000" smtClean="0"/>
              <a:t>  mapped to something palatable</a:t>
            </a:r>
            <a:endParaRPr lang="de-DE" sz="2000" smtClean="0"/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Why might you care?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/>
              <a:t>What we are used to:</a:t>
            </a:r>
          </a:p>
          <a:p>
            <a:pPr marL="0" indent="0">
              <a:buNone/>
            </a:pPr>
            <a:r>
              <a:rPr lang="de-DE" sz="2000"/>
              <a:t>	</a:t>
            </a:r>
            <a:r>
              <a:rPr lang="de-DE" sz="2000" smtClean="0"/>
              <a:t>declarative validation of </a:t>
            </a:r>
            <a:r>
              <a:rPr lang="de-DE" sz="2000" b="1" smtClean="0"/>
              <a:t>single files</a:t>
            </a:r>
            <a:r>
              <a:rPr lang="de-DE" sz="2000" smtClean="0"/>
              <a:t> against schemas </a:t>
            </a:r>
          </a:p>
          <a:p>
            <a:pPr marL="0" indent="0">
              <a:buNone/>
            </a:pPr>
            <a:r>
              <a:rPr lang="de-DE" sz="2000" smtClean="0"/>
              <a:t>             (XSD, RelaxNG, JSON Schema, SHACL, …)</a:t>
            </a:r>
          </a:p>
          <a:p>
            <a:endParaRPr lang="de-DE" sz="2000" smtClean="0"/>
          </a:p>
          <a:p>
            <a:r>
              <a:rPr lang="de-DE" sz="2000" smtClean="0"/>
              <a:t>Real interest: validity of </a:t>
            </a:r>
            <a:r>
              <a:rPr lang="de-DE" sz="2000" b="1" smtClean="0">
                <a:solidFill>
                  <a:srgbClr val="CC6600"/>
                </a:solidFill>
              </a:rPr>
              <a:t>systems</a:t>
            </a:r>
            <a:r>
              <a:rPr lang="de-DE" sz="2000" smtClean="0"/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</a:rPr>
              <a:t>Single file</a:t>
            </a:r>
            <a:r>
              <a:rPr lang="de-DE" sz="2000" smtClean="0"/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</a:rPr>
              <a:t>File system trees</a:t>
            </a:r>
            <a:r>
              <a:rPr lang="de-DE" sz="2000" smtClean="0"/>
              <a:t> are simply </a:t>
            </a:r>
            <a:r>
              <a:rPr lang="de-DE" sz="2000" b="1" i="1" smtClean="0">
                <a:solidFill>
                  <a:srgbClr val="CC6600"/>
                </a:solidFill>
              </a:rPr>
              <a:t>larger parts of the picture</a:t>
            </a:r>
            <a:r>
              <a:rPr lang="de-DE" sz="2000" smtClean="0"/>
              <a:t>; examples</a:t>
            </a:r>
            <a:r>
              <a:rPr lang="de-DE" sz="2000" smtClean="0"/>
              <a:t>:</a:t>
            </a:r>
          </a:p>
          <a:p>
            <a:pPr marL="0" indent="0">
              <a:buNone/>
            </a:pPr>
            <a:endParaRPr lang="de-DE" sz="2000" smtClean="0"/>
          </a:p>
          <a:p>
            <a:pPr lvl="1"/>
            <a:r>
              <a:rPr lang="de-DE" sz="1600"/>
              <a:t>A product to be shipped</a:t>
            </a:r>
          </a:p>
          <a:p>
            <a:pPr lvl="1"/>
            <a:r>
              <a:rPr lang="de-DE" sz="1600" smtClean="0"/>
              <a:t>A </a:t>
            </a:r>
            <a:r>
              <a:rPr lang="de-DE" sz="1600" smtClean="0"/>
              <a:t>set of applications in use</a:t>
            </a:r>
          </a:p>
          <a:p>
            <a:pPr lvl="1"/>
            <a:r>
              <a:rPr lang="de-DE" sz="1600" smtClean="0"/>
              <a:t>Critical </a:t>
            </a:r>
            <a:r>
              <a:rPr lang="de-DE" sz="1600" smtClean="0"/>
              <a:t>components of infrastructure</a:t>
            </a:r>
          </a:p>
          <a:p>
            <a:pPr lvl="1"/>
            <a:r>
              <a:rPr lang="de-DE" sz="1600" smtClean="0"/>
              <a:t>Data sources and assets</a:t>
            </a:r>
          </a:p>
          <a:p>
            <a:pPr lvl="1"/>
            <a:r>
              <a:rPr lang="de-DE" sz="1600" smtClean="0"/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76259" y="4365104"/>
            <a:ext cx="3746646" cy="2232248"/>
          </a:xfrm>
          <a:prstGeom prst="wedgeRoundRectCallout">
            <a:avLst>
              <a:gd name="adj1" fmla="val -100974"/>
              <a:gd name="adj2" fmla="val -30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</a:rPr>
              <a:t>SAMPLE WORRIES</a:t>
            </a:r>
            <a:endParaRPr lang="de-DE" i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No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forgotten?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versions correct?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Log files </a:t>
            </a:r>
            <a:r>
              <a:rPr lang="de-DE" i="1" smtClean="0">
                <a:solidFill>
                  <a:srgbClr val="006600"/>
                </a:solidFill>
              </a:rPr>
              <a:t>removed?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complete?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All translations included?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>
                <a:solidFill>
                  <a:srgbClr val="006600"/>
                </a:solidFill>
              </a:rPr>
              <a:t>All links updated</a:t>
            </a:r>
            <a:r>
              <a:rPr lang="de-DE" i="1" smtClean="0">
                <a:solidFill>
                  <a:srgbClr val="006600"/>
                </a:solidFill>
              </a:rPr>
              <a:t>?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Etc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. etc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</a:rPr>
              <a:t>Guided tour</a:t>
            </a:r>
            <a:r>
              <a:rPr lang="de-DE" smtClean="0"/>
              <a:t> – hands-on impressions</a:t>
            </a:r>
          </a:p>
          <a:p>
            <a:r>
              <a:rPr lang="de-DE" smtClean="0">
                <a:solidFill>
                  <a:srgbClr val="006600"/>
                </a:solidFill>
              </a:rPr>
              <a:t>Big Picture</a:t>
            </a:r>
            <a:r>
              <a:rPr lang="de-DE" smtClean="0"/>
              <a:t> – concepts and major features</a:t>
            </a:r>
          </a:p>
          <a:p>
            <a:r>
              <a:rPr lang="de-DE" smtClean="0">
                <a:solidFill>
                  <a:srgbClr val="006600"/>
                </a:solidFill>
              </a:rPr>
              <a:t>Overview</a:t>
            </a:r>
            <a:r>
              <a:rPr lang="de-DE" smtClean="0"/>
              <a:t> of available constraint types</a:t>
            </a:r>
          </a:p>
          <a:p>
            <a:r>
              <a:rPr lang="de-DE" smtClean="0">
                <a:solidFill>
                  <a:srgbClr val="006600"/>
                </a:solidFill>
              </a:rPr>
              <a:t>Zooming in</a:t>
            </a:r>
            <a:r>
              <a:rPr lang="de-DE" smtClean="0"/>
              <a:t> - look at a few constraint types</a:t>
            </a:r>
          </a:p>
          <a:p>
            <a:r>
              <a:rPr lang="de-DE" smtClean="0">
                <a:solidFill>
                  <a:srgbClr val="006600"/>
                </a:solidFill>
              </a:rPr>
              <a:t>What now</a:t>
            </a:r>
            <a:r>
              <a:rPr lang="de-DE" smtClean="0"/>
              <a:t> – an outlook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</a:rPr>
              <a:t>Getting started …</a:t>
            </a:r>
            <a:endParaRPr lang="de-DE">
              <a:solidFill>
                <a:srgbClr val="00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60848"/>
            <a:ext cx="67345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</a:rPr>
              <a:t>A guided </a:t>
            </a:r>
            <a:r>
              <a:rPr lang="de-DE" sz="3200" smtClean="0">
                <a:solidFill>
                  <a:srgbClr val="006600"/>
                </a:solidFill>
              </a:rPr>
              <a:t>tour:</a:t>
            </a:r>
          </a:p>
          <a:p>
            <a:endParaRPr lang="de-DE" sz="2800" i="1" smtClean="0">
              <a:solidFill>
                <a:srgbClr val="006600"/>
              </a:solidFill>
              <a:latin typeface="Castellar" panose="020A0402060406010301" pitchFamily="18" charset="0"/>
            </a:endParaRP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„A trivial file system tree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Validated against a </a:t>
            </a:r>
          </a:p>
          <a:p>
            <a:r>
              <a:rPr lang="de-DE" sz="2800" i="1">
                <a:solidFill>
                  <a:srgbClr val="006600"/>
                </a:solidFill>
                <a:latin typeface="Castellar" panose="020A0402060406010301" pitchFamily="18" charset="0"/>
              </a:rPr>
              <a:t>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non-trivial schema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    Developed in seven steps</a:t>
            </a: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832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(having made up his mind to participate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In the Greenfox tutorial at Decl. Amst. 2020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57022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Bradley Hand ITC" panose="03070402050302030203" pitchFamily="66" charset="0"/>
              </a:rPr>
              <a:t>By Cédric Philippe</a:t>
            </a:r>
            <a:endParaRPr lang="de-DE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</a:rPr>
              <a:t>Part 2: Big picture</a:t>
            </a:r>
            <a:endParaRPr lang="de-DE">
              <a:solidFill>
                <a:srgbClr val="00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to understanding Greenfox is knowing</a:t>
            </a: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082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 files &amp; 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5291916"/>
            <a:ext cx="25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that was easy!</a:t>
            </a:r>
            <a:endParaRPr lang="de-DE" sz="24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40074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505</Words>
  <Application>Microsoft Office PowerPoint</Application>
  <PresentationFormat>On-screen Show (4:3)</PresentationFormat>
  <Paragraphs>185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Bradley Hand ITC</vt:lpstr>
      <vt:lpstr>Calibri Light</vt:lpstr>
      <vt:lpstr>Castellar</vt:lpstr>
      <vt:lpstr>Courier New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Getting started …</vt:lpstr>
      <vt:lpstr>PowerPoint Presentation</vt:lpstr>
      <vt:lpstr>Part 2: Big picture</vt:lpstr>
      <vt:lpstr>SEVEN THINGS</vt:lpstr>
      <vt:lpstr>RESOURCES</vt:lpstr>
      <vt:lpstr>Constraints</vt:lpstr>
      <vt:lpstr>Constraints II</vt:lpstr>
      <vt:lpstr>Constraints III</vt:lpstr>
      <vt:lpstr>Shapes</vt:lpstr>
      <vt:lpstr>Target declaration</vt:lpstr>
      <vt:lpstr>Link definition</vt:lpstr>
      <vt:lpstr>Target Declaration:    a Link Definition (local | referenced)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18065</cp:revision>
  <cp:lastPrinted>2020-02-11T20:09:32Z</cp:lastPrinted>
  <dcterms:created xsi:type="dcterms:W3CDTF">2010-07-11T14:21:59Z</dcterms:created>
  <dcterms:modified xsi:type="dcterms:W3CDTF">2020-10-07T08:22:47Z</dcterms:modified>
</cp:coreProperties>
</file>