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1309350" cx="20104100"/>
  <p:notesSz cx="20104100" cy="1130935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Ligh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Light-bold.fntdata"/><Relationship Id="rId16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44a6e2076_1_15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244a6e2076_1_15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44a6e2076_1_23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2244a6e2076_1_23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20104100" cy="11151870"/>
          </a:xfrm>
          <a:custGeom>
            <a:rect b="b" l="l" r="r" t="t"/>
            <a:pathLst>
              <a:path extrusionOk="0" h="11151870" w="2010410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10052050" y="0"/>
            <a:ext cx="10052050" cy="11151870"/>
          </a:xfrm>
          <a:custGeom>
            <a:rect b="b" l="l" r="r" t="t"/>
            <a:pathLst>
              <a:path extrusionOk="0" h="11151870" w="1005205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047151" y="9319087"/>
            <a:ext cx="3693160" cy="942975"/>
          </a:xfrm>
          <a:custGeom>
            <a:rect b="b" l="l" r="r" t="t"/>
            <a:pathLst>
              <a:path extrusionOk="0" h="942975" w="369316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047076" y="9439611"/>
            <a:ext cx="3693160" cy="700405"/>
          </a:xfrm>
          <a:custGeom>
            <a:rect b="b" l="l" r="r" t="t"/>
            <a:pathLst>
              <a:path extrusionOk="0" h="700404" w="369316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extrusionOk="0" h="700404" w="369316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extrusionOk="0" h="700404" w="369316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extrusionOk="0" h="700404" w="369316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extrusionOk="0" h="700404" w="369316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extrusionOk="0" h="700404" w="369316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extrusionOk="0" h="700404" w="369316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extrusionOk="0" h="700404" w="369316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extrusionOk="0" h="700404" w="369316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extrusionOk="0" h="700404" w="369316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extrusionOk="0" h="700404" w="369316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extrusionOk="0" h="700404" w="369316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extrusionOk="0" h="700404" w="369316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extrusionOk="0" h="700404" w="369316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extrusionOk="0" h="700404" w="369316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hyperlink" Target="http://www.sp.senai.br/" TargetMode="External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3727436" y="4630656"/>
            <a:ext cx="12649228" cy="1890180"/>
            <a:chOff x="5099050" y="1691859"/>
            <a:chExt cx="12649228" cy="1890180"/>
          </a:xfrm>
        </p:grpSpPr>
        <p:pic>
          <p:nvPicPr>
            <p:cNvPr descr="Desenho com traços pretos em fundo branco&#10;&#10;Descrição gerada automaticamente com confiança baixa" id="54" name="Google Shape;54;p7"/>
            <p:cNvPicPr preferRelativeResize="0"/>
            <p:nvPr/>
          </p:nvPicPr>
          <p:blipFill rotWithShape="1">
            <a:blip r:embed="rId4">
              <a:alphaModFix/>
            </a:blip>
            <a:srcRect b="0" l="0" r="60556" t="0"/>
            <a:stretch/>
          </p:blipFill>
          <p:spPr>
            <a:xfrm>
              <a:off x="5099050" y="1691859"/>
              <a:ext cx="5410200" cy="1889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enho com traços pretos em fundo branco&#10;&#10;Descrição gerada automaticamente com confiança baixa" id="55" name="Google Shape;55;p7"/>
            <p:cNvPicPr preferRelativeResize="0"/>
            <p:nvPr/>
          </p:nvPicPr>
          <p:blipFill rotWithShape="1">
            <a:blip r:embed="rId4">
              <a:alphaModFix/>
            </a:blip>
            <a:srcRect b="0" l="46111" r="0" t="0"/>
            <a:stretch/>
          </p:blipFill>
          <p:spPr>
            <a:xfrm>
              <a:off x="10356850" y="1692275"/>
              <a:ext cx="7391428" cy="1889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428613" y="650163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17957569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8219340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18481112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18742885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19004657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9266428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19528201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9789973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7957569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8219340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18481112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18742885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9004657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9266428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9528201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9789973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17957569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8219340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8481112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8742885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19004657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19266428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9528201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19789973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17957569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8219340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18481112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8742885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19004657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19266428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19528201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9789973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7957569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18219340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8481112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8742885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19004657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19266428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9528201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9789973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7957569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18219340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18481112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18742885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9004657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19266428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19528201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9789973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7957569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8219340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8481112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8742885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9004657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9266428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9528201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9789973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7957569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8219340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8481112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18742885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19004657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9266428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9528201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9789973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636875" y="705275"/>
            <a:ext cx="14444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b="1" lang="pt-BR" sz="4150">
                <a:latin typeface="Montserrat ExtraBold"/>
                <a:ea typeface="Montserrat ExtraBold"/>
                <a:cs typeface="Montserrat ExtraBold"/>
                <a:sym typeface="Montserrat ExtraBold"/>
              </a:rPr>
              <a:t>TÉCNICO EM DESENVOLVIMENTO DE SISTEMAS</a:t>
            </a:r>
            <a:endParaRPr b="0" i="0" sz="415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lang="pt-BR" sz="3750">
                <a:latin typeface="Montserrat"/>
                <a:ea typeface="Montserrat"/>
                <a:cs typeface="Montserrat"/>
                <a:sym typeface="Montserrat"/>
              </a:rPr>
              <a:t>LEVANTAMENTO DE REQUISITOS-SCRUM-DEFINIÇÃO</a:t>
            </a:r>
            <a:endParaRPr b="0" i="0" sz="37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Uma imagem contendo desenho, comida, placa, segurando&#10;&#10;Descrição gerada automaticamente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5683" y="1047088"/>
            <a:ext cx="4399154" cy="67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00" y="2801950"/>
            <a:ext cx="18203250" cy="69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854100" y="9802075"/>
            <a:ext cx="7775100" cy="10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Emanuelly Cristine Brandi e Silva n°10</a:t>
            </a:r>
            <a:endParaRPr b="1" sz="270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Leticia Moreira G</a:t>
            </a:r>
            <a:r>
              <a:rPr b="1" lang="pt-BR" sz="27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rando n°22</a:t>
            </a:r>
            <a:endParaRPr b="1" sz="270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0" y="0"/>
            <a:ext cx="20104100" cy="8167370"/>
          </a:xfrm>
          <a:custGeom>
            <a:rect b="b" l="l" r="r" t="t"/>
            <a:pathLst>
              <a:path extrusionOk="0" h="8167370" w="2010410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0" y="8167290"/>
            <a:ext cx="20104100" cy="2984500"/>
          </a:xfrm>
          <a:custGeom>
            <a:rect b="b" l="l" r="r" t="t"/>
            <a:pathLst>
              <a:path extrusionOk="0" h="2984500" w="20104100">
                <a:moveTo>
                  <a:pt x="0" y="2984202"/>
                </a:moveTo>
                <a:lnTo>
                  <a:pt x="20104099" y="2984202"/>
                </a:lnTo>
                <a:lnTo>
                  <a:pt x="20104099" y="0"/>
                </a:lnTo>
                <a:lnTo>
                  <a:pt x="0" y="0"/>
                </a:lnTo>
                <a:lnTo>
                  <a:pt x="0" y="2984202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523713" y="52283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261772" y="5821812"/>
            <a:ext cx="7329619" cy="5486743"/>
            <a:chOff x="261772" y="5821812"/>
            <a:chExt cx="7329619" cy="5486743"/>
          </a:xfrm>
        </p:grpSpPr>
        <p:pic>
          <p:nvPicPr>
            <p:cNvPr id="138" name="Google Shape;13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772" y="5821812"/>
              <a:ext cx="7329619" cy="5486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1047088" y="6609380"/>
              <a:ext cx="5759450" cy="4542155"/>
            </a:xfrm>
            <a:custGeom>
              <a:rect b="b" l="l" r="r" t="t"/>
              <a:pathLst>
                <a:path extrusionOk="0" h="4542155" w="5759450">
                  <a:moveTo>
                    <a:pt x="0" y="4542113"/>
                  </a:moveTo>
                  <a:lnTo>
                    <a:pt x="5758986" y="4542113"/>
                  </a:lnTo>
                  <a:lnTo>
                    <a:pt x="5758986" y="0"/>
                  </a:lnTo>
                  <a:lnTo>
                    <a:pt x="0" y="0"/>
                  </a:lnTo>
                  <a:lnTo>
                    <a:pt x="0" y="4542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387239" y="5821812"/>
            <a:ext cx="13455087" cy="5486743"/>
            <a:chOff x="6387239" y="5821812"/>
            <a:chExt cx="13455087" cy="5486743"/>
          </a:xfrm>
        </p:grpSpPr>
        <p:pic>
          <p:nvPicPr>
            <p:cNvPr id="141" name="Google Shape;14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2707" y="5821812"/>
              <a:ext cx="7329619" cy="5486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9"/>
            <p:cNvSpPr/>
            <p:nvPr/>
          </p:nvSpPr>
          <p:spPr>
            <a:xfrm>
              <a:off x="13298024" y="6609380"/>
              <a:ext cx="5759450" cy="4542155"/>
            </a:xfrm>
            <a:custGeom>
              <a:rect b="b" l="l" r="r" t="t"/>
              <a:pathLst>
                <a:path extrusionOk="0" h="4542155" w="5759450">
                  <a:moveTo>
                    <a:pt x="0" y="4542113"/>
                  </a:moveTo>
                  <a:lnTo>
                    <a:pt x="5758986" y="4542113"/>
                  </a:lnTo>
                  <a:lnTo>
                    <a:pt x="5758986" y="0"/>
                  </a:lnTo>
                  <a:lnTo>
                    <a:pt x="0" y="0"/>
                  </a:lnTo>
                  <a:lnTo>
                    <a:pt x="0" y="4542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7239" y="5821812"/>
              <a:ext cx="7329619" cy="5486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9"/>
            <p:cNvSpPr/>
            <p:nvPr/>
          </p:nvSpPr>
          <p:spPr>
            <a:xfrm>
              <a:off x="7172556" y="6609380"/>
              <a:ext cx="5759450" cy="4542155"/>
            </a:xfrm>
            <a:custGeom>
              <a:rect b="b" l="l" r="r" t="t"/>
              <a:pathLst>
                <a:path extrusionOk="0" h="4542155" w="5759450">
                  <a:moveTo>
                    <a:pt x="0" y="4542113"/>
                  </a:moveTo>
                  <a:lnTo>
                    <a:pt x="5758986" y="4542113"/>
                  </a:lnTo>
                  <a:lnTo>
                    <a:pt x="5758986" y="0"/>
                  </a:lnTo>
                  <a:lnTo>
                    <a:pt x="0" y="0"/>
                  </a:lnTo>
                  <a:lnTo>
                    <a:pt x="0" y="4542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9"/>
          <p:cNvSpPr/>
          <p:nvPr/>
        </p:nvSpPr>
        <p:spPr>
          <a:xfrm>
            <a:off x="235594" y="6020370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497367" y="6020370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759139" y="6020370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235594" y="6282142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497367" y="6282142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759139" y="6282142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235594" y="654391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97367" y="654391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9139" y="654391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35594" y="6805686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497367" y="6805686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759139" y="6805686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235594" y="7067459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497367" y="7067459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759139" y="7067459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235594" y="7329231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497367" y="7329231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759139" y="7329231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235594" y="7591003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497367" y="7591003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759139" y="7591003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235594" y="785277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97367" y="785277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759139" y="7852775"/>
            <a:ext cx="52705" cy="52705"/>
          </a:xfrm>
          <a:custGeom>
            <a:rect b="b" l="l" r="r" t="t"/>
            <a:pathLst>
              <a:path extrusionOk="0" h="52704" w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9292606" y="602037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9554378" y="602037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19816150" y="602037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9292606" y="628214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9554378" y="628214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9816150" y="628214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9292606" y="654391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9554378" y="654391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9816150" y="654391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9292606" y="680568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9554378" y="680568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9816150" y="680568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9292606" y="7067459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9554378" y="7067459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9816150" y="7067459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9292606" y="732923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9554378" y="732923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19816150" y="732923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9292606" y="759100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9554378" y="759100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9816150" y="759100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19292606" y="785277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554378" y="785277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9816150" y="785277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088" y="3383190"/>
            <a:ext cx="5758986" cy="323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2556" y="3383190"/>
            <a:ext cx="5758986" cy="3235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2879468" y="7729271"/>
            <a:ext cx="2094229" cy="0"/>
          </a:xfrm>
          <a:custGeom>
            <a:rect b="b" l="l" r="r" t="t"/>
            <a:pathLst>
              <a:path extrusionOk="0" h="120000" w="2094229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cap="flat" cmpd="sng" w="314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325325" y="7945650"/>
            <a:ext cx="5183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0" rtl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>
                <a:solidFill>
                  <a:srgbClr val="1F1F1F"/>
                </a:solidFill>
                <a:highlight>
                  <a:srgbClr val="FFFFFF"/>
                </a:highlight>
              </a:rPr>
              <a:t>O </a:t>
            </a:r>
            <a:r>
              <a:rPr lang="pt-BR" sz="2800">
                <a:solidFill>
                  <a:srgbClr val="040C28"/>
                </a:solidFill>
                <a:highlight>
                  <a:srgbClr val="FFFFFF"/>
                </a:highlight>
              </a:rPr>
              <a:t>Scrum Master</a:t>
            </a:r>
            <a:r>
              <a:rPr lang="pt-BR" sz="2800">
                <a:solidFill>
                  <a:srgbClr val="1F1F1F"/>
                </a:solidFill>
                <a:highlight>
                  <a:srgbClr val="FFFFFF"/>
                </a:highlight>
              </a:rPr>
              <a:t> protege o time, certificando-se de que os membros não se comprometam com compromissos além dos que eles conseguem cumprir dentro de uma Sprint.</a:t>
            </a:r>
            <a:endParaRPr b="0" i="0" sz="3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829388" y="7163492"/>
            <a:ext cx="4194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865504" lvl="0" marL="1334768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pt-BR" sz="3400">
                <a:solidFill>
                  <a:srgbClr val="040C28"/>
                </a:solidFill>
                <a:highlight>
                  <a:srgbClr val="FFFFFF"/>
                </a:highlight>
              </a:rPr>
              <a:t>Scrum Master</a:t>
            </a:r>
            <a:endParaRPr b="0" i="0" sz="5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5130404" y="7729271"/>
            <a:ext cx="2094230" cy="0"/>
          </a:xfrm>
          <a:custGeom>
            <a:rect b="b" l="l" r="r" t="t"/>
            <a:pathLst>
              <a:path extrusionOk="0" h="120000"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cap="flat" cmpd="sng" w="314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3824870" y="8050942"/>
            <a:ext cx="47061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200025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900">
                <a:solidFill>
                  <a:srgbClr val="474747"/>
                </a:solidFill>
                <a:highlight>
                  <a:srgbClr val="FFFFFF"/>
                </a:highlight>
              </a:rPr>
              <a:t>O Scrum Team </a:t>
            </a:r>
            <a:r>
              <a:rPr lang="pt-BR" sz="3900">
                <a:solidFill>
                  <a:srgbClr val="040C28"/>
                </a:solidFill>
              </a:rPr>
              <a:t>constrói o produto que o cliente irá utilizar</a:t>
            </a:r>
            <a:endParaRPr b="0" i="0" sz="4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4368100" y="7088117"/>
            <a:ext cx="4194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445136" lvl="0" marL="12063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400">
                <a:solidFill>
                  <a:srgbClr val="474747"/>
                </a:solidFill>
                <a:highlight>
                  <a:srgbClr val="FFFFFF"/>
                </a:highlight>
              </a:rPr>
              <a:t>Scrum Team </a:t>
            </a:r>
            <a:endParaRPr b="0" i="0" sz="58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9004936" y="7729271"/>
            <a:ext cx="2094229" cy="0"/>
          </a:xfrm>
          <a:custGeom>
            <a:rect b="b" l="l" r="r" t="t"/>
            <a:pathLst>
              <a:path extrusionOk="0" h="120000" w="2094229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cap="flat" cmpd="sng" w="314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633000" y="7867938"/>
            <a:ext cx="5067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0" rtl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900">
                <a:solidFill>
                  <a:srgbClr val="474747"/>
                </a:solidFill>
                <a:highlight>
                  <a:srgbClr val="FFFFFF"/>
                </a:highlight>
              </a:rPr>
              <a:t>O Product Owner </a:t>
            </a:r>
            <a:r>
              <a:rPr lang="pt-BR" sz="2900">
                <a:solidFill>
                  <a:srgbClr val="040C28"/>
                </a:solidFill>
              </a:rPr>
              <a:t>representa os interesses de todos os envolvidos (Stakeholders), define as funcionalidades do produto e prioriza os itens de Product Backlog</a:t>
            </a:r>
            <a:r>
              <a:rPr lang="pt-BR" sz="2900">
                <a:solidFill>
                  <a:srgbClr val="474747"/>
                </a:solidFill>
              </a:rPr>
              <a:t>.</a:t>
            </a:r>
            <a:endParaRPr b="0" i="0" sz="3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7954869" y="7103567"/>
            <a:ext cx="4194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>
                <a:solidFill>
                  <a:srgbClr val="474747"/>
                </a:solidFill>
                <a:highlight>
                  <a:srgbClr val="FFFFFF"/>
                </a:highlight>
              </a:rPr>
              <a:t>Product Owner 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>
            <p:ph type="title"/>
          </p:nvPr>
        </p:nvSpPr>
        <p:spPr>
          <a:xfrm>
            <a:off x="813488" y="700250"/>
            <a:ext cx="13554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Arial"/>
              <a:buNone/>
            </a:pPr>
            <a:r>
              <a:rPr b="1" lang="pt-BR" sz="415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TÉCNICO EM DESENVOLVIMENTO DE SISTEMAS</a:t>
            </a:r>
            <a:endParaRPr sz="415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Arial"/>
              <a:buNone/>
            </a:pPr>
            <a:r>
              <a:rPr lang="pt-BR" sz="37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LEVANTAMENTO DE REQUISITOS-SCRUM-DEFINIÇÃO</a:t>
            </a:r>
            <a:endParaRPr b="1"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Uma imagem contendo desenho, comida, placa, segurando&#10;&#10;Descrição gerada automaticamente" id="206" name="Google Shape;2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855" y="1105959"/>
            <a:ext cx="4399154" cy="67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100" y="2881225"/>
            <a:ext cx="5758975" cy="3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2575" y="2886250"/>
            <a:ext cx="5758950" cy="3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98025" y="2886250"/>
            <a:ext cx="5758950" cy="38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1225900" y="1102200"/>
            <a:ext cx="14444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b="1" lang="pt-BR" sz="4150">
                <a:latin typeface="Montserrat ExtraBold"/>
                <a:ea typeface="Montserrat ExtraBold"/>
                <a:cs typeface="Montserrat ExtraBold"/>
                <a:sym typeface="Montserrat ExtraBold"/>
              </a:rPr>
              <a:t>TÉCNICO EM DESENVOLVIMENTO DE SISTEMAS</a:t>
            </a:r>
            <a:endParaRPr b="0" i="0" sz="415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lang="pt-BR" sz="3750">
                <a:latin typeface="Montserrat"/>
                <a:ea typeface="Montserrat"/>
                <a:cs typeface="Montserrat"/>
                <a:sym typeface="Montserrat"/>
              </a:rPr>
              <a:t>LEVANTAMENTO DE REQUISITOS-SCRUM-DEFINIÇÃO</a:t>
            </a:r>
            <a:endParaRPr b="0" i="0" sz="37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Uma imagem contendo desenho, comida, placa, segurando&#10;&#10;Descrição gerada automaticamente"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5683" y="1047088"/>
            <a:ext cx="4399155" cy="672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1054050" y="4791000"/>
            <a:ext cx="18003300" cy="5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64150" y="4712275"/>
            <a:ext cx="173079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00"/>
              <a:buChar char="❏"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Refinamento do backlog do produto. Na reunião de refinamento do backlog do produto, você analisa as possíveis histórias de usuário para os próximos sprints. </a:t>
            </a:r>
            <a:endParaRPr sz="3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00"/>
              <a:buChar char="❏"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Reunião de planejamento do sprint. </a:t>
            </a:r>
            <a:endParaRPr sz="3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00"/>
              <a:buChar char="❏"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Reuniões diárias do </a:t>
            </a:r>
            <a:r>
              <a:rPr b="1" lang="pt-BR" sz="3400">
                <a:solidFill>
                  <a:srgbClr val="1F1F1F"/>
                </a:solidFill>
                <a:highlight>
                  <a:srgbClr val="FFFFFF"/>
                </a:highlight>
              </a:rPr>
              <a:t>Scrum</a:t>
            </a: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. </a:t>
            </a:r>
            <a:endParaRPr sz="3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00"/>
              <a:buChar char="❏"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Revisão do sprint. </a:t>
            </a:r>
            <a:endParaRPr sz="3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00"/>
              <a:buChar char="❏"/>
            </a:pPr>
            <a:r>
              <a:rPr lang="pt-BR" sz="3400">
                <a:solidFill>
                  <a:srgbClr val="1F1F1F"/>
                </a:solidFill>
                <a:highlight>
                  <a:srgbClr val="FFFFFF"/>
                </a:highlight>
              </a:rPr>
              <a:t>Retrospectiva do sprint.</a:t>
            </a:r>
            <a:endParaRPr sz="3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1675" y="6253725"/>
            <a:ext cx="9300374" cy="41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/>
          <p:nvPr/>
        </p:nvSpPr>
        <p:spPr>
          <a:xfrm>
            <a:off x="-35000" y="3190445"/>
            <a:ext cx="201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</a:t>
            </a:r>
            <a:r>
              <a:rPr lang="pt-BR" sz="4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CERIMÔNIA</a:t>
            </a:r>
            <a:endParaRPr sz="4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1047088" y="1047088"/>
            <a:ext cx="0" cy="1466214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0" y="11151492"/>
            <a:ext cx="20104100" cy="157479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17957569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18219340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18481112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8742885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9004657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19266428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19528201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19789973" y="9004961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7957569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18219340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18481112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8742885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9004657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9266428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19528201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19789973" y="9266733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17957569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8219340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8481112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742885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19004657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19266428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9528201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19789973" y="9528505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17957569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18219340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18481112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18742885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19004657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19266428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19528201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19789973" y="9790277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17957569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18219340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18481112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18742885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19004657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19266428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19528201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9789973" y="10052050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17957569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18219340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18481112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18742885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19004657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19266428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9528201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19789973" y="10313822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17957569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18219340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18481112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18742885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19004657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19266428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19528201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19789973" y="10575594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17957569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18219340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8481112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18742885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19004657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19266428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19528201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19789973" y="10837366"/>
            <a:ext cx="52705" cy="52704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1225900" y="1102200"/>
            <a:ext cx="14444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b="1" lang="pt-BR" sz="4150">
                <a:latin typeface="Montserrat ExtraBold"/>
                <a:ea typeface="Montserrat ExtraBold"/>
                <a:cs typeface="Montserrat ExtraBold"/>
                <a:sym typeface="Montserrat ExtraBold"/>
              </a:rPr>
              <a:t>TÉCNICO EM DESENVOLVIMENTO DE SISTEMAS</a:t>
            </a:r>
            <a:endParaRPr b="0" i="0" sz="415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Arial"/>
              <a:buNone/>
            </a:pPr>
            <a:r>
              <a:rPr lang="pt-BR" sz="3750">
                <a:latin typeface="Montserrat"/>
                <a:ea typeface="Montserrat"/>
                <a:cs typeface="Montserrat"/>
                <a:sym typeface="Montserrat"/>
              </a:rPr>
              <a:t>LEVANTAMENTO DE REQUISITOS-SCRUM-DEFINIÇÃO</a:t>
            </a:r>
            <a:endParaRPr b="0" i="0" sz="37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Uma imagem contendo desenho, comida, placa, segurando&#10;&#10;Descrição gerada automaticamente" id="357" name="Google Shape;3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5683" y="1047088"/>
            <a:ext cx="4399155" cy="672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1"/>
          <p:cNvSpPr txBox="1"/>
          <p:nvPr/>
        </p:nvSpPr>
        <p:spPr>
          <a:xfrm>
            <a:off x="1054050" y="4791000"/>
            <a:ext cx="18003300" cy="5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4D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412325" y="3859400"/>
            <a:ext cx="19115700" cy="7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9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B28"/>
              </a:buClr>
              <a:buSzPts val="3950"/>
              <a:buChar char="❖"/>
            </a:pPr>
            <a:r>
              <a:rPr lang="pt-BR" sz="3950">
                <a:solidFill>
                  <a:srgbClr val="191B28"/>
                </a:solidFill>
                <a:highlight>
                  <a:srgbClr val="FFFFFF"/>
                </a:highlight>
              </a:rPr>
              <a:t>Scrum Master</a:t>
            </a:r>
            <a:endParaRPr sz="39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50">
                <a:solidFill>
                  <a:srgbClr val="191B28"/>
                </a:solidFill>
                <a:highlight>
                  <a:srgbClr val="FFFFFF"/>
                </a:highlight>
              </a:rPr>
              <a:t>É</a:t>
            </a:r>
            <a:r>
              <a:rPr lang="pt-BR" sz="3350">
                <a:solidFill>
                  <a:schemeClr val="dk1"/>
                </a:solidFill>
              </a:rPr>
              <a:t> o conjunto de funcionalidades concluídas durante uma Sprint, que é a soma de todos os itens do Backlog do Produto e dos incrementos das Sprints anteriores</a:t>
            </a:r>
            <a:r>
              <a:rPr lang="pt-BR" sz="3350">
                <a:solidFill>
                  <a:srgbClr val="191B28"/>
                </a:solidFill>
                <a:highlight>
                  <a:srgbClr val="FFFFFF"/>
                </a:highlight>
              </a:rPr>
              <a:t>.</a:t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-479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B28"/>
              </a:buClr>
              <a:buSzPts val="3950"/>
              <a:buChar char="❖"/>
            </a:pPr>
            <a:r>
              <a:rPr lang="pt-BR" sz="3950">
                <a:solidFill>
                  <a:srgbClr val="191B28"/>
                </a:solidFill>
                <a:highlight>
                  <a:srgbClr val="FFFFFF"/>
                </a:highlight>
              </a:rPr>
              <a:t>Scrum Product Owner</a:t>
            </a:r>
            <a:endParaRPr sz="39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50">
                <a:solidFill>
                  <a:schemeClr val="dk1"/>
                </a:solidFill>
              </a:rPr>
              <a:t>É a soma de todos os itens do Backlog do Produto que foram concluídos durante uma Sprint, mais o valor dos incrementos de todas as Sprints anteriores</a:t>
            </a:r>
            <a:r>
              <a:rPr lang="pt-BR" sz="3350">
                <a:solidFill>
                  <a:srgbClr val="191B28"/>
                </a:solidFill>
                <a:highlight>
                  <a:srgbClr val="FFFFFF"/>
                </a:highlight>
              </a:rPr>
              <a:t>.</a:t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-479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B28"/>
              </a:buClr>
              <a:buSzPts val="3950"/>
              <a:buChar char="❖"/>
            </a:pPr>
            <a:r>
              <a:rPr lang="pt-BR" sz="3950">
                <a:solidFill>
                  <a:srgbClr val="191B28"/>
                </a:solidFill>
                <a:highlight>
                  <a:srgbClr val="FFFFFF"/>
                </a:highlight>
              </a:rPr>
              <a:t>Scrum Team</a:t>
            </a:r>
            <a:endParaRPr sz="39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350">
                <a:solidFill>
                  <a:srgbClr val="001C3B"/>
                </a:solidFill>
                <a:highlight>
                  <a:srgbClr val="FFFFFF"/>
                </a:highlight>
              </a:rPr>
              <a:t>      È o resultado da soma de todos os itens do Backlog do Produto que foram concluídos durante          uma Sprint, juntamente com os valores dos incrementos de todas as Sprints anteriores. </a:t>
            </a:r>
            <a:endParaRPr sz="3350">
              <a:solidFill>
                <a:srgbClr val="001C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001C3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-31350" y="2793520"/>
            <a:ext cx="201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</a:t>
            </a:r>
            <a:r>
              <a:rPr lang="pt-BR" sz="48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INCREMENTOS</a:t>
            </a:r>
            <a:endParaRPr sz="480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446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2"/>
          <p:cNvSpPr txBox="1"/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FFFFFF"/>
                </a:solidFill>
              </a:rPr>
              <a:t>DEPARTAMENTO REGIONAL</a:t>
            </a:r>
            <a:endParaRPr sz="2800"/>
          </a:p>
        </p:txBody>
      </p:sp>
      <p:sp>
        <p:nvSpPr>
          <p:cNvPr id="367" name="Google Shape;367;p12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51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 SÃO PAULO</a:t>
            </a:r>
            <a:endParaRPr b="0" i="0" sz="28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2700" marR="0" rtl="0" algn="l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b="0" i="0" lang="pt-BR" sz="675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www.sp.senai.br</a:t>
            </a:r>
            <a:endParaRPr b="0" i="0" sz="67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8" name="Google Shape;368;p12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369" name="Google Shape;369;p12"/>
            <p:cNvSpPr/>
            <p:nvPr/>
          </p:nvSpPr>
          <p:spPr>
            <a:xfrm>
              <a:off x="9201187" y="4154076"/>
              <a:ext cx="0" cy="3001010"/>
            </a:xfrm>
            <a:custGeom>
              <a:rect b="b" l="l" r="r" t="t"/>
              <a:pathLst>
                <a:path extrusionOk="0" h="3001009" w="12000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cap="flat" cmpd="sng" w="278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0" y="11151492"/>
              <a:ext cx="20104100" cy="157480"/>
            </a:xfrm>
            <a:custGeom>
              <a:rect b="b" l="l" r="r" t="t"/>
              <a:pathLst>
                <a:path extrusionOk="0" h="157479" w="2010410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2"/>
          <p:cNvGrpSpPr/>
          <p:nvPr/>
        </p:nvGrpSpPr>
        <p:grpSpPr>
          <a:xfrm>
            <a:off x="789019" y="5246384"/>
            <a:ext cx="7623150" cy="1181041"/>
            <a:chOff x="5099050" y="1691859"/>
            <a:chExt cx="12649228" cy="1890180"/>
          </a:xfrm>
        </p:grpSpPr>
        <p:pic>
          <p:nvPicPr>
            <p:cNvPr descr="Desenho com traços pretos em fundo branco&#10;&#10;Descrição gerada automaticamente com confiança baixa" id="372" name="Google Shape;372;p12"/>
            <p:cNvPicPr preferRelativeResize="0"/>
            <p:nvPr/>
          </p:nvPicPr>
          <p:blipFill rotWithShape="1">
            <a:blip r:embed="rId5">
              <a:alphaModFix/>
            </a:blip>
            <a:srcRect b="0" l="0" r="60556" t="0"/>
            <a:stretch/>
          </p:blipFill>
          <p:spPr>
            <a:xfrm>
              <a:off x="5099050" y="1691859"/>
              <a:ext cx="5410200" cy="1889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enho com traços pretos em fundo branco&#10;&#10;Descrição gerada automaticamente com confiança baixa" id="373" name="Google Shape;373;p12"/>
            <p:cNvPicPr preferRelativeResize="0"/>
            <p:nvPr/>
          </p:nvPicPr>
          <p:blipFill rotWithShape="1">
            <a:blip r:embed="rId5">
              <a:alphaModFix/>
            </a:blip>
            <a:srcRect b="0" l="46111" r="0" t="0"/>
            <a:stretch/>
          </p:blipFill>
          <p:spPr>
            <a:xfrm>
              <a:off x="10356850" y="1692275"/>
              <a:ext cx="7391428" cy="1889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