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 id="2147483705" r:id="rId5"/>
  </p:sldMasterIdLst>
  <p:notesMasterIdLst>
    <p:notesMasterId r:id="rId31"/>
  </p:notesMasterIdLst>
  <p:handoutMasterIdLst>
    <p:handoutMasterId r:id="rId32"/>
  </p:handoutMasterIdLst>
  <p:sldIdLst>
    <p:sldId id="1864" r:id="rId6"/>
    <p:sldId id="1845" r:id="rId7"/>
    <p:sldId id="1846" r:id="rId8"/>
    <p:sldId id="1874" r:id="rId9"/>
    <p:sldId id="1865" r:id="rId10"/>
    <p:sldId id="1873" r:id="rId11"/>
    <p:sldId id="1848" r:id="rId12"/>
    <p:sldId id="1849" r:id="rId13"/>
    <p:sldId id="1875" r:id="rId14"/>
    <p:sldId id="1851" r:id="rId15"/>
    <p:sldId id="257" r:id="rId16"/>
    <p:sldId id="1852" r:id="rId17"/>
    <p:sldId id="1876" r:id="rId18"/>
    <p:sldId id="1862" r:id="rId19"/>
    <p:sldId id="1877" r:id="rId20"/>
    <p:sldId id="1866" r:id="rId21"/>
    <p:sldId id="1858" r:id="rId22"/>
    <p:sldId id="1859" r:id="rId23"/>
    <p:sldId id="1867" r:id="rId24"/>
    <p:sldId id="1860" r:id="rId25"/>
    <p:sldId id="1868" r:id="rId26"/>
    <p:sldId id="1869" r:id="rId27"/>
    <p:sldId id="1870" r:id="rId28"/>
    <p:sldId id="1871" r:id="rId29"/>
    <p:sldId id="1872" r:id="rId30"/>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Pinks" id="{4CCBE145-9F3B-43C3-8EAE-1EE4FE803BE6}">
          <p14:sldIdLst>
            <p14:sldId id="1864"/>
            <p14:sldId id="1845"/>
            <p14:sldId id="1846"/>
            <p14:sldId id="1874"/>
            <p14:sldId id="1865"/>
            <p14:sldId id="1873"/>
            <p14:sldId id="1848"/>
            <p14:sldId id="1849"/>
            <p14:sldId id="1875"/>
            <p14:sldId id="1851"/>
            <p14:sldId id="257"/>
            <p14:sldId id="1852"/>
            <p14:sldId id="1876"/>
            <p14:sldId id="1862"/>
            <p14:sldId id="1877"/>
            <p14:sldId id="1866"/>
            <p14:sldId id="1858"/>
            <p14:sldId id="1859"/>
            <p14:sldId id="1867"/>
            <p14:sldId id="1860"/>
            <p14:sldId id="1868"/>
            <p14:sldId id="1869"/>
            <p14:sldId id="1870"/>
            <p14:sldId id="1871"/>
            <p14:sldId id="1872"/>
          </p14:sldIdLst>
        </p14:section>
      </p14:sectionLst>
    </p:ext>
    <p:ext uri="{EFAFB233-063F-42B5-8137-9DF3F51BA10A}">
      <p15:sldGuideLst xmlns:p15="http://schemas.microsoft.com/office/powerpoint/2012/main">
        <p15:guide id="2" pos="48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2E51"/>
    <a:srgbClr val="FEF7F4"/>
    <a:srgbClr val="FF2625"/>
    <a:srgbClr val="007788"/>
    <a:srgbClr val="297C2A"/>
    <a:srgbClr val="FE4387"/>
    <a:srgbClr val="F69000"/>
    <a:srgbClr val="01C2D1"/>
    <a:srgbClr val="D6D734"/>
    <a:srgbClr val="005C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423" autoAdjust="0"/>
  </p:normalViewPr>
  <p:slideViewPr>
    <p:cSldViewPr snapToGrid="0">
      <p:cViewPr varScale="1">
        <p:scale>
          <a:sx n="88" d="100"/>
          <a:sy n="88" d="100"/>
        </p:scale>
        <p:origin x="1416" y="84"/>
      </p:cViewPr>
      <p:guideLst>
        <p:guide pos="48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0"/>
    </p:cViewPr>
  </p:sorterViewPr>
  <p:notesViewPr>
    <p:cSldViewPr snapToGrid="0" showGuides="1">
      <p:cViewPr varScale="1">
        <p:scale>
          <a:sx n="48" d="100"/>
          <a:sy n="48" d="100"/>
        </p:scale>
        <p:origin x="2684" y="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ACAFC1F-15E8-4659-B445-2DCE56C6E4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5389ACF-620B-4973-826D-C81B497FD2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CD4961-0791-4140-A452-41CFA6EC0553}" type="datetimeFigureOut">
              <a:rPr lang="en-US" smtClean="0"/>
              <a:t>8/16/2022</a:t>
            </a:fld>
            <a:endParaRPr lang="en-US" dirty="0"/>
          </a:p>
        </p:txBody>
      </p:sp>
      <p:sp>
        <p:nvSpPr>
          <p:cNvPr id="4" name="Footer Placeholder 3">
            <a:extLst>
              <a:ext uri="{FF2B5EF4-FFF2-40B4-BE49-F238E27FC236}">
                <a16:creationId xmlns:a16="http://schemas.microsoft.com/office/drawing/2014/main" id="{38E44D2E-37ED-41C4-A335-2B6C8751E2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8748BB0-5B2C-4ACA-BD70-CC3E9715025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06954D-AA1D-47B5-9106-5D9358A61F46}" type="slidenum">
              <a:rPr lang="en-US" smtClean="0"/>
              <a:t>‹#›</a:t>
            </a:fld>
            <a:endParaRPr lang="en-US" dirty="0"/>
          </a:p>
        </p:txBody>
      </p:sp>
    </p:spTree>
    <p:extLst>
      <p:ext uri="{BB962C8B-B14F-4D97-AF65-F5344CB8AC3E}">
        <p14:creationId xmlns:p14="http://schemas.microsoft.com/office/powerpoint/2010/main" val="3368548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worldbank.org/en/news/press-release/2018/07/11/not-educating-girls-costs-countries-trillions-of-dollars-says-new-world-bank-report"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unesco-wide-production.herokuapp.com/indicators/comp_upsec_v2#?sort=mean&amp;dimension=sex&amp;group=all&amp;age_group=comp_upsec_v2&amp;countries=all" TargetMode="External"/><Relationship Id="rId4" Type="http://schemas.openxmlformats.org/officeDocument/2006/relationships/hyperlink" Target="https://data.unicef.org/topic/gender/gender-disparities-in-education/#:~:text=More%20than%20two%2Dthirds%20of,more%20likely%20to%20be%20disadvantaged"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according to the 2019 U.S. Bureau of Labor Statistics, women earn about 57% of Bachelor's degrees</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Males over 18 earn about 43% of Bachelor's degrees</a:t>
            </a:r>
          </a:p>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11</a:t>
            </a:fld>
            <a:endParaRPr lang="en-US" altLang="en-US" dirty="0"/>
          </a:p>
        </p:txBody>
      </p:sp>
    </p:spTree>
    <p:extLst>
      <p:ext uri="{BB962C8B-B14F-4D97-AF65-F5344CB8AC3E}">
        <p14:creationId xmlns:p14="http://schemas.microsoft.com/office/powerpoint/2010/main" val="1313370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18</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https://www.census.gov/topics/population/age-and-sex/about.html</a:t>
            </a:r>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Open Sans" panose="020B0606030504020204" pitchFamily="34" charset="0"/>
              </a:rPr>
              <a:t>Women have been the majority of college-educated adults for more than a decade. (1981-82) https://www.pewresearch.org/fact-tank/2019/06/20/u-s-women-near-milestone-in-the-college-educated-labor-force/</a:t>
            </a:r>
          </a:p>
          <a:p>
            <a:endParaRPr lang="en-US" b="0" i="0" dirty="0">
              <a:effectLst/>
              <a:latin typeface="Open Sans" panose="020B0606030504020204" pitchFamily="34" charset="0"/>
            </a:endParaRPr>
          </a:p>
          <a:p>
            <a:r>
              <a:rPr lang="en-US" b="0" i="0" dirty="0">
                <a:solidFill>
                  <a:srgbClr val="2A2A2A"/>
                </a:solidFill>
                <a:effectLst/>
                <a:latin typeface="Georgia" panose="02040502050405020303" pitchFamily="18" charset="0"/>
              </a:rPr>
              <a:t>Women earned 84% of what men earned, according to a Pew Research Center analysis of median hourly earnings of both full- and part-time workers. </a:t>
            </a:r>
          </a:p>
          <a:p>
            <a:r>
              <a:rPr lang="en-US" b="0" i="0" dirty="0">
                <a:solidFill>
                  <a:srgbClr val="2A2A2A"/>
                </a:solidFill>
                <a:effectLst/>
                <a:latin typeface="Georgia" panose="02040502050405020303" pitchFamily="18" charset="0"/>
              </a:rPr>
              <a:t>Based on this estimate, it would take an extra 42 days of work for women to earn what men did</a:t>
            </a:r>
            <a:r>
              <a:rPr lang="en-US" b="0" i="0" dirty="0">
                <a:solidFill>
                  <a:srgbClr val="2A2A2A"/>
                </a:solidFill>
                <a:effectLst/>
                <a:latin typeface="Open Sans" panose="020B0606030504020204" pitchFamily="34" charset="0"/>
              </a:rPr>
              <a:t>.</a:t>
            </a:r>
          </a:p>
          <a:p>
            <a:endParaRPr lang="en-US" b="0" i="0" dirty="0">
              <a:solidFill>
                <a:srgbClr val="2A2A2A"/>
              </a:solidFill>
              <a:effectLst/>
              <a:latin typeface="Open Sans" panose="020B0606030504020204" pitchFamily="34" charset="0"/>
            </a:endParaRPr>
          </a:p>
          <a:p>
            <a:endParaRPr lang="en-US" b="0" i="0" dirty="0">
              <a:effectLst/>
              <a:latin typeface="Open Sans" panose="020B0606030504020204" pitchFamily="34" charset="0"/>
            </a:endParaRPr>
          </a:p>
          <a:p>
            <a:endParaRPr lang="en-US" b="0" i="0" dirty="0">
              <a:effectLst/>
              <a:latin typeface="Open Sans" panose="020B0606030504020204" pitchFamily="34" charset="0"/>
            </a:endParaRPr>
          </a:p>
          <a:p>
            <a:pPr algn="l"/>
            <a:r>
              <a:rPr lang="en-US" b="1" i="0" dirty="0">
                <a:effectLst/>
                <a:latin typeface="Open Sans" panose="020B0606030504020204" pitchFamily="34" charset="0"/>
              </a:rPr>
              <a:t>Gender bias</a:t>
            </a:r>
            <a:r>
              <a:rPr lang="en-US" b="0" i="0" dirty="0">
                <a:effectLst/>
                <a:latin typeface="Open Sans" panose="020B0606030504020204" pitchFamily="34" charset="0"/>
              </a:rPr>
              <a:t> within schools and classrooms may also reinforce messages that affect girls’ ambitions, their own perceptions of their roles in society, and produce labor market engagement disparities and occupational segregation. When gender stereotypes are communicated through the design of school and classroom learning environments or through the behavior of faculty, staff, and peers in a child’s school, it goes on to have sustained impact on academic performance and choice of field of study, especially negatively affecting young women pursuing science, technology, engineering, and mathematics (STEM) disciplines.</a:t>
            </a:r>
          </a:p>
          <a:p>
            <a:pPr algn="l"/>
            <a:r>
              <a:rPr lang="en-US" b="1" i="0" dirty="0">
                <a:effectLst/>
                <a:latin typeface="Open Sans" panose="020B0606030504020204" pitchFamily="34" charset="0"/>
              </a:rPr>
              <a:t>Poverty </a:t>
            </a:r>
            <a:r>
              <a:rPr lang="en-US" b="0" i="0" dirty="0">
                <a:effectLst/>
                <a:latin typeface="Open Sans" panose="020B0606030504020204" pitchFamily="34" charset="0"/>
              </a:rPr>
              <a:t>is one of the most important factors for determining whether a girl can access and complete her education. Studies consistently reinforce that girls who face multiple disadvantages — such as low family income, living in remote or underserved locations or who have a disability or belong to a minority ethno-linguistic group — are farthest behind in terms of access to and completion of education.</a:t>
            </a:r>
          </a:p>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a:t>
            </a:fld>
            <a:endParaRPr lang="en-US" altLang="en-US" dirty="0"/>
          </a:p>
        </p:txBody>
      </p:sp>
    </p:spTree>
    <p:extLst>
      <p:ext uri="{BB962C8B-B14F-4D97-AF65-F5344CB8AC3E}">
        <p14:creationId xmlns:p14="http://schemas.microsoft.com/office/powerpoint/2010/main" val="4153132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Open Sans" panose="020B0606030504020204" pitchFamily="34" charset="0"/>
              </a:rPr>
              <a:t> A recent World Bank </a:t>
            </a:r>
            <a:r>
              <a:rPr lang="en-US" b="0" i="0" u="none" strike="noStrike" dirty="0">
                <a:solidFill>
                  <a:srgbClr val="0071BC"/>
                </a:solidFill>
                <a:effectLst/>
                <a:latin typeface="Open Sans" panose="020B0606030504020204" pitchFamily="34" charset="0"/>
                <a:hlinkClick r:id="rId3"/>
              </a:rPr>
              <a:t>study</a:t>
            </a:r>
            <a:r>
              <a:rPr lang="en-US" b="0" i="0" dirty="0">
                <a:effectLst/>
                <a:latin typeface="Open Sans" panose="020B0606030504020204" pitchFamily="34" charset="0"/>
              </a:rPr>
              <a:t> estimates that the “limited educational opportunities for girls, and barriers to completing 12 years of education, cost countries between US$15 trillion1 and $30 trillion in lost lifetime productivity and earnings.” All these factors combined can help lift house holds, communities, and countries out of poverty. https://www.worldbank.org/en/topic/girlseducation</a:t>
            </a:r>
          </a:p>
          <a:p>
            <a:endParaRPr lang="en-US" b="0" i="0" dirty="0">
              <a:effectLst/>
              <a:latin typeface="Open Sans" panose="020B0606030504020204" pitchFamily="34" charset="0"/>
            </a:endParaRPr>
          </a:p>
          <a:p>
            <a:endParaRPr lang="en-US" b="0" i="0" dirty="0">
              <a:effectLst/>
              <a:latin typeface="Open Sans" panose="020B0606030504020204" pitchFamily="34" charset="0"/>
            </a:endParaRPr>
          </a:p>
          <a:p>
            <a:r>
              <a:rPr lang="en-US" b="0" i="0" dirty="0">
                <a:effectLst/>
                <a:latin typeface="Open Sans" panose="020B0606030504020204" pitchFamily="34" charset="0"/>
              </a:rPr>
              <a:t>Globally, primary, and secondary school enrollment rates are getting closer to equal for girls and boys (90% male, 89% female). But while enrollment rates are similar – in fact, two-thirds of all countries have reached </a:t>
            </a:r>
            <a:r>
              <a:rPr lang="en-US" b="0" i="0" u="none" strike="noStrike" dirty="0">
                <a:solidFill>
                  <a:srgbClr val="0071BC"/>
                </a:solidFill>
                <a:effectLst/>
                <a:latin typeface="Open Sans" panose="020B0606030504020204" pitchFamily="34" charset="0"/>
                <a:hlinkClick r:id="rId4"/>
              </a:rPr>
              <a:t>gender parity in primary school enrollment</a:t>
            </a:r>
            <a:r>
              <a:rPr lang="en-US" b="0" i="0" dirty="0">
                <a:effectLst/>
                <a:latin typeface="Open Sans" panose="020B0606030504020204" pitchFamily="34" charset="0"/>
              </a:rPr>
              <a:t> – completion rates for girls are lower in low-income countries where 63% of female primary school students complete primary school, compared to 67% of male primary school students.  In low-income countries, secondary school completion rates for girls also continue to lag, with only 36% of girls completing lower secondary school compared to 44% of boys. Upper secondary completion rates have similar disparities in lower income countries, the rate is 26% for young men and </a:t>
            </a:r>
            <a:r>
              <a:rPr lang="en-US" b="0" i="0" u="none" strike="noStrike" dirty="0">
                <a:solidFill>
                  <a:srgbClr val="0071BC"/>
                </a:solidFill>
                <a:effectLst/>
                <a:latin typeface="Open Sans" panose="020B0606030504020204" pitchFamily="34" charset="0"/>
                <a:hlinkClick r:id="rId5"/>
              </a:rPr>
              <a:t>21% for young women</a:t>
            </a:r>
            <a:r>
              <a:rPr lang="en-US" b="0" i="0" dirty="0">
                <a:effectLst/>
                <a:latin typeface="Open Sans" panose="020B0606030504020204" pitchFamily="34" charset="0"/>
              </a:rPr>
              <a:t>.</a:t>
            </a:r>
          </a:p>
          <a:p>
            <a:endParaRPr lang="en-US" b="0" i="0" dirty="0">
              <a:effectLst/>
              <a:latin typeface="Open Sans" panose="020B0606030504020204" pitchFamily="34" charset="0"/>
            </a:endParaRPr>
          </a:p>
          <a:p>
            <a:pPr algn="l"/>
            <a:r>
              <a:rPr lang="en-US" b="1" i="0" dirty="0">
                <a:effectLst/>
                <a:latin typeface="Open Sans" panose="020B0606030504020204" pitchFamily="34" charset="0"/>
              </a:rPr>
              <a:t>Gender bias</a:t>
            </a:r>
            <a:r>
              <a:rPr lang="en-US" b="0" i="0" dirty="0">
                <a:effectLst/>
                <a:latin typeface="Open Sans" panose="020B0606030504020204" pitchFamily="34" charset="0"/>
              </a:rPr>
              <a:t> within schools and classrooms may also reinforce messages that affect girls’ ambitions, their own perceptions of their roles in society, and produce labor market engagement disparities and occupational segregation. When gender stereotypes are communicated through the design of school and classroom learning environments or through the behavior of faculty, staff, and peers in a child’s school, it goes on to have sustained impact on academic performance and choice of field of study, especially negatively affecting young women pursuing science, technology, engineering, and mathematics (STEM) disciplines.</a:t>
            </a:r>
          </a:p>
          <a:p>
            <a:pPr algn="l"/>
            <a:endParaRPr lang="en-US" b="0" i="0" dirty="0">
              <a:effectLst/>
              <a:latin typeface="Open Sans" panose="020B0606030504020204" pitchFamily="34" charset="0"/>
            </a:endParaRPr>
          </a:p>
          <a:p>
            <a:pPr algn="l"/>
            <a:r>
              <a:rPr lang="en-US" b="1" i="0" dirty="0">
                <a:effectLst/>
                <a:latin typeface="Open Sans" panose="020B0606030504020204" pitchFamily="34" charset="0"/>
              </a:rPr>
              <a:t>Poverty </a:t>
            </a:r>
            <a:r>
              <a:rPr lang="en-US" b="0" i="0" dirty="0">
                <a:effectLst/>
                <a:latin typeface="Open Sans" panose="020B0606030504020204" pitchFamily="34" charset="0"/>
              </a:rPr>
              <a:t>is one of the most important factors for determining whether a girl can access and complete her education. Studies consistently reinforce that girls who face multiple disadvantages — such as low family income, living in remote or underserved locations or who have a disability or belong to a minority ethno-linguistic group — are farthest behind in terms of access to and completion of education.</a:t>
            </a:r>
          </a:p>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3168684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Non-aggregated data</a:t>
            </a:r>
          </a:p>
          <a:p>
            <a:endParaRPr lang="en-US" dirty="0"/>
          </a:p>
          <a:p>
            <a:endParaRPr lang="en-US" dirty="0"/>
          </a:p>
          <a:p>
            <a:r>
              <a:rPr lang="en-US" dirty="0"/>
              <a:t>American Community Survey </a:t>
            </a:r>
          </a:p>
          <a:p>
            <a:endParaRPr lang="en-US" dirty="0"/>
          </a:p>
          <a:p>
            <a:r>
              <a:rPr lang="en-US" dirty="0"/>
              <a:t>Public Use Microdata Sample </a:t>
            </a:r>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6</a:t>
            </a:fld>
            <a:endParaRPr lang="en-US" altLang="en-US" dirty="0"/>
          </a:p>
        </p:txBody>
      </p:sp>
    </p:spTree>
    <p:extLst>
      <p:ext uri="{BB962C8B-B14F-4D97-AF65-F5344CB8AC3E}">
        <p14:creationId xmlns:p14="http://schemas.microsoft.com/office/powerpoint/2010/main" val="1217588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7</a:t>
            </a:fld>
            <a:endParaRPr lang="en-US" altLang="en-US" dirty="0"/>
          </a:p>
        </p:txBody>
      </p:sp>
    </p:spTree>
    <p:extLst>
      <p:ext uri="{BB962C8B-B14F-4D97-AF65-F5344CB8AC3E}">
        <p14:creationId xmlns:p14="http://schemas.microsoft.com/office/powerpoint/2010/main" val="1383417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solidFill>
                  <a:srgbClr val="000000"/>
                </a:solidFill>
                <a:effectLst/>
                <a:latin typeface="Consolas" panose="020B0609020204030204" pitchFamily="49" charset="0"/>
              </a:rPr>
              <a:t>Assuming all else is constant, males in this data set are approximately two years younger than females on average. </a:t>
            </a:r>
          </a:p>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8</a:t>
            </a:fld>
            <a:endParaRPr lang="en-US" altLang="en-US" dirty="0"/>
          </a:p>
        </p:txBody>
      </p:sp>
    </p:spTree>
    <p:extLst>
      <p:ext uri="{BB962C8B-B14F-4D97-AF65-F5344CB8AC3E}">
        <p14:creationId xmlns:p14="http://schemas.microsoft.com/office/powerpoint/2010/main" val="4172152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Most of the income in the dataset belongs to people above 18 years old.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 income increases during young to midlife (20-65) and started to taper off as people hit retirement age.</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Gradual increase of grade levels during youth until about 18 years old.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People over 18 have a balanced overall range of grade level attainment.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Though, there is a line above high school range that distinguishes the number of adults who never attain more than a high school degree.</a:t>
            </a:r>
          </a:p>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9</a:t>
            </a:fld>
            <a:endParaRPr lang="en-US" altLang="en-US" dirty="0"/>
          </a:p>
        </p:txBody>
      </p:sp>
    </p:spTree>
    <p:extLst>
      <p:ext uri="{BB962C8B-B14F-4D97-AF65-F5344CB8AC3E}">
        <p14:creationId xmlns:p14="http://schemas.microsoft.com/office/powerpoint/2010/main" val="2640375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0925F59-A09E-734B-D411-340FB512D5C0}"/>
              </a:ext>
            </a:extLst>
          </p:cNvPr>
          <p:cNvSpPr>
            <a:spLocks noGrp="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2E0BC0C9-E1C8-43B4-B02D-558783360CD4}"/>
              </a:ext>
            </a:extLst>
          </p:cNvPr>
          <p:cNvSpPr>
            <a:spLocks noGrp="1" noChangeArrowheads="1"/>
          </p:cNvSpPr>
          <p:nvPr>
            <p:ph type="ctrTitle" idx="4294967295"/>
          </p:nvPr>
        </p:nvSpPr>
        <p:spPr>
          <a:xfrm>
            <a:off x="4645152" y="1837944"/>
            <a:ext cx="6967728" cy="2624328"/>
          </a:xfrm>
        </p:spPr>
        <p:txBody>
          <a:bodyPr anchor="ctr">
            <a:normAutofit fontScale="90000"/>
          </a:bodyPr>
          <a:lstStyle>
            <a:lvl1pPr algn="ctr">
              <a:defRPr sz="4400" b="0">
                <a:solidFill>
                  <a:schemeClr val="accent3"/>
                </a:solidFill>
                <a:latin typeface="+mj-lt"/>
              </a:defRPr>
            </a:lvl1pPr>
          </a:lstStyle>
          <a:p>
            <a:pPr algn="l" eaLnBrk="1" hangingPunct="1"/>
            <a:r>
              <a:rPr lang="en-US" altLang="en-US" sz="6600" b="1">
                <a:latin typeface="+mn-lt"/>
              </a:rPr>
              <a:t>Click to edit Master title style</a:t>
            </a:r>
            <a:endParaRPr lang="en-US" altLang="en-US" sz="6600" b="1" dirty="0">
              <a:latin typeface="+mn-lt"/>
            </a:endParaRPr>
          </a:p>
        </p:txBody>
      </p:sp>
      <p:pic>
        <p:nvPicPr>
          <p:cNvPr id="3" name="Graphic 2">
            <a:extLst>
              <a:ext uri="{FF2B5EF4-FFF2-40B4-BE49-F238E27FC236}">
                <a16:creationId xmlns:a16="http://schemas.microsoft.com/office/drawing/2014/main" id="{10A0F3C9-3AB5-4E08-8531-AA11FB7336D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9525"/>
            <a:ext cx="4171950" cy="6838950"/>
          </a:xfrm>
          <a:prstGeom prst="rect">
            <a:avLst/>
          </a:prstGeom>
        </p:spPr>
      </p:pic>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3"/>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a:t>Insert content here</a:t>
            </a:r>
          </a:p>
        </p:txBody>
      </p:sp>
      <p:sp>
        <p:nvSpPr>
          <p:cNvPr id="2" name="Title 1">
            <a:extLst>
              <a:ext uri="{FF2B5EF4-FFF2-40B4-BE49-F238E27FC236}">
                <a16:creationId xmlns:a16="http://schemas.microsoft.com/office/drawing/2014/main" id="{171A834B-FAC3-4C97-AEAE-75A4B8BAA81B}"/>
              </a:ext>
            </a:extLst>
          </p:cNvPr>
          <p:cNvSpPr>
            <a:spLocks noGrp="1"/>
          </p:cNvSpPr>
          <p:nvPr>
            <p:ph type="title"/>
          </p:nvPr>
        </p:nvSpPr>
        <p:spPr>
          <a:xfrm>
            <a:off x="762000" y="715964"/>
            <a:ext cx="9144000" cy="646332"/>
          </a:xfrm>
        </p:spPr>
        <p:txBody>
          <a:bodyPr vert="horz" lIns="91440" tIns="45720" rIns="91440" bIns="45720" rtlCol="0">
            <a:normAutofit/>
          </a:bodyPr>
          <a:lstStyle>
            <a:lvl1pPr>
              <a:defRPr lang="en-US" sz="4000" b="1">
                <a:solidFill>
                  <a:schemeClr val="accent4"/>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422917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t>8/16/2022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4137841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8/16/2022</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207326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8/16/2022</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658457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8/16/2022</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369866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8/16/2022</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670960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8/16/2022</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1215219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8/16/2022</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6130355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8/16/2022</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9968981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8/16/2022</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3745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tx2">
                    <a:lumMod val="75000"/>
                    <a:lumOff val="25000"/>
                  </a:schemeClr>
                </a:solidFill>
              </a:defRPr>
            </a:lvl1pPr>
            <a:lvl2pPr marL="283464" indent="-283464">
              <a:spcBef>
                <a:spcPts val="1000"/>
              </a:spcBef>
              <a:defRPr sz="1800">
                <a:solidFill>
                  <a:schemeClr val="tx2">
                    <a:lumMod val="75000"/>
                    <a:lumOff val="25000"/>
                  </a:schemeClr>
                </a:solidFill>
              </a:defRPr>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6858000" y="715963"/>
            <a:ext cx="4572000" cy="4654823"/>
          </a:xfrm>
          <a:solidFill>
            <a:schemeClr val="accent3">
              <a:lumMod val="20000"/>
              <a:lumOff val="80000"/>
            </a:schemeClr>
          </a:solidFill>
        </p:spPr>
        <p:txBody>
          <a:bodyPr/>
          <a:lstStyle>
            <a:lvl1pPr algn="ctr">
              <a:buNone/>
              <a:defRPr sz="1600"/>
            </a:lvl1pPr>
          </a:lstStyle>
          <a:p>
            <a:r>
              <a:rPr lang="en-US"/>
              <a:t>Click icon to add picture</a:t>
            </a:r>
            <a:endParaRPr lang="en-US" dirty="0"/>
          </a:p>
        </p:txBody>
      </p:sp>
      <p:pic>
        <p:nvPicPr>
          <p:cNvPr id="8" name="Graphic 7">
            <a:extLst>
              <a:ext uri="{FF2B5EF4-FFF2-40B4-BE49-F238E27FC236}">
                <a16:creationId xmlns:a16="http://schemas.microsoft.com/office/drawing/2014/main" id="{C87C0253-70CA-4E5C-AE9D-1B0C8D3813F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365"/>
          <a:stretch/>
        </p:blipFill>
        <p:spPr>
          <a:xfrm>
            <a:off x="44450" y="5638800"/>
            <a:ext cx="12147550" cy="1219200"/>
          </a:xfrm>
          <a:prstGeom prst="rect">
            <a:avLst/>
          </a:prstGeom>
        </p:spPr>
      </p:pic>
      <p:sp>
        <p:nvSpPr>
          <p:cNvPr id="2" name="Title 1">
            <a:extLst>
              <a:ext uri="{FF2B5EF4-FFF2-40B4-BE49-F238E27FC236}">
                <a16:creationId xmlns:a16="http://schemas.microsoft.com/office/drawing/2014/main" id="{6CD6C0B2-9A48-4C93-B61B-29BAD5AA5861}"/>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b="1">
                <a:solidFill>
                  <a:schemeClr val="accent3"/>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1049468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8/16/2022</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300841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8/16/2022</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419919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8/16/2022</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74915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tx2">
                    <a:lumMod val="75000"/>
                    <a:lumOff val="25000"/>
                  </a:schemeClr>
                </a:solidFill>
              </a:defRPr>
            </a:lvl1pPr>
            <a:lvl2pPr marL="283464" indent="-283464">
              <a:spcBef>
                <a:spcPts val="1000"/>
              </a:spcBef>
              <a:defRPr sz="1800">
                <a:solidFill>
                  <a:schemeClr val="tx2">
                    <a:lumMod val="75000"/>
                    <a:lumOff val="25000"/>
                  </a:schemeClr>
                </a:solidFill>
              </a:defRPr>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a:solidFill>
            <a:schemeClr val="accent3">
              <a:lumMod val="20000"/>
              <a:lumOff val="80000"/>
            </a:schemeClr>
          </a:solidFill>
        </p:spPr>
        <p:txBody>
          <a:bodyPr/>
          <a:lstStyle>
            <a:lvl1pPr algn="ctr">
              <a:buNone/>
              <a:defRPr sz="1600"/>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solidFill>
            <a:schemeClr val="accent3">
              <a:lumMod val="20000"/>
              <a:lumOff val="80000"/>
            </a:schemeClr>
          </a:solidFill>
        </p:spPr>
        <p:txBody>
          <a:bodyPr/>
          <a:lstStyle>
            <a:lvl1pPr algn="ctr">
              <a:buNone/>
              <a:defRPr sz="1600"/>
            </a:lvl1pPr>
          </a:lstStyle>
          <a:p>
            <a:r>
              <a:rPr lang="en-US"/>
              <a:t>Click icon to add picture</a:t>
            </a:r>
            <a:endParaRPr lang="en-US" dirty="0"/>
          </a:p>
        </p:txBody>
      </p:sp>
      <p:pic>
        <p:nvPicPr>
          <p:cNvPr id="5" name="Graphic 4">
            <a:extLst>
              <a:ext uri="{FF2B5EF4-FFF2-40B4-BE49-F238E27FC236}">
                <a16:creationId xmlns:a16="http://schemas.microsoft.com/office/drawing/2014/main" id="{7A865C00-02F4-49EE-A361-F7D34853CE8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905500"/>
            <a:ext cx="12192000" cy="952500"/>
          </a:xfrm>
          <a:prstGeom prst="rect">
            <a:avLst/>
          </a:prstGeom>
        </p:spPr>
      </p:pic>
      <p:sp>
        <p:nvSpPr>
          <p:cNvPr id="7" name="Title 1">
            <a:extLst>
              <a:ext uri="{FF2B5EF4-FFF2-40B4-BE49-F238E27FC236}">
                <a16:creationId xmlns:a16="http://schemas.microsoft.com/office/drawing/2014/main" id="{EF84A5CD-78E4-4FA4-A69A-69BA623DCDE9}"/>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b="1">
                <a:solidFill>
                  <a:schemeClr val="accent3"/>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tx2">
                    <a:lumMod val="75000"/>
                    <a:lumOff val="25000"/>
                  </a:schemeClr>
                </a:solidFill>
              </a:defRPr>
            </a:lvl1pPr>
            <a:lvl2pPr marL="283464" indent="-283464">
              <a:spcBef>
                <a:spcPts val="1000"/>
              </a:spcBef>
              <a:defRPr sz="1800">
                <a:solidFill>
                  <a:schemeClr val="tx2">
                    <a:lumMod val="75000"/>
                    <a:lumOff val="25000"/>
                  </a:schemeClr>
                </a:solidFill>
              </a:defRPr>
            </a:lvl2pPr>
          </a:lstStyle>
          <a:p>
            <a:pPr lvl="0"/>
            <a:r>
              <a:rPr lang="en-US"/>
              <a:t>Click to edit Master text styles</a:t>
            </a:r>
          </a:p>
          <a:p>
            <a:pPr lvl="1"/>
            <a:r>
              <a:rPr lang="en-US"/>
              <a:t>Second level</a:t>
            </a:r>
          </a:p>
        </p:txBody>
      </p:sp>
      <p:pic>
        <p:nvPicPr>
          <p:cNvPr id="2" name="Graphic 1">
            <a:extLst>
              <a:ext uri="{FF2B5EF4-FFF2-40B4-BE49-F238E27FC236}">
                <a16:creationId xmlns:a16="http://schemas.microsoft.com/office/drawing/2014/main" id="{BEFAC9D2-EFFD-400B-A27D-15491636E88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43875" y="266700"/>
            <a:ext cx="4048125" cy="5924550"/>
          </a:xfrm>
          <a:prstGeom prst="rect">
            <a:avLst/>
          </a:prstGeom>
        </p:spPr>
      </p:pic>
      <p:sp>
        <p:nvSpPr>
          <p:cNvPr id="5" name="Title 1">
            <a:extLst>
              <a:ext uri="{FF2B5EF4-FFF2-40B4-BE49-F238E27FC236}">
                <a16:creationId xmlns:a16="http://schemas.microsoft.com/office/drawing/2014/main" id="{A161FF1D-90EC-45F2-A73E-1903E6F9A72D}"/>
              </a:ext>
            </a:extLst>
          </p:cNvPr>
          <p:cNvSpPr>
            <a:spLocks noGrp="1"/>
          </p:cNvSpPr>
          <p:nvPr>
            <p:ph type="title"/>
          </p:nvPr>
        </p:nvSpPr>
        <p:spPr>
          <a:xfrm>
            <a:off x="761999" y="715961"/>
            <a:ext cx="6476999" cy="1189038"/>
          </a:xfrm>
        </p:spPr>
        <p:txBody>
          <a:bodyPr vert="horz" lIns="91440" tIns="45720" rIns="91440" bIns="45720" rtlCol="0" anchor="t">
            <a:normAutofit/>
          </a:bodyPr>
          <a:lstStyle>
            <a:lvl1pPr>
              <a:defRPr lang="en-US" sz="4000" b="1">
                <a:solidFill>
                  <a:schemeClr val="accent3"/>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648201" y="1905000"/>
            <a:ext cx="6960704" cy="3276600"/>
          </a:xfrm>
        </p:spPr>
        <p:txBody>
          <a:bodyPr/>
          <a:lstStyle>
            <a:lvl1pPr marL="0" indent="0">
              <a:buNone/>
              <a:defRPr sz="1800" b="1">
                <a:solidFill>
                  <a:schemeClr val="tx2">
                    <a:lumMod val="75000"/>
                    <a:lumOff val="25000"/>
                  </a:schemeClr>
                </a:solidFill>
              </a:defRPr>
            </a:lvl1pPr>
            <a:lvl2pPr marL="283464" indent="-283464">
              <a:spcBef>
                <a:spcPts val="1000"/>
              </a:spcBef>
              <a:defRPr sz="1800">
                <a:solidFill>
                  <a:schemeClr val="tx2">
                    <a:lumMod val="75000"/>
                    <a:lumOff val="25000"/>
                  </a:schemeClr>
                </a:solidFill>
              </a:defRPr>
            </a:lvl2pPr>
          </a:lstStyle>
          <a:p>
            <a:pPr lvl="0"/>
            <a:r>
              <a:rPr lang="en-US"/>
              <a:t>Click to edit Master text styles</a:t>
            </a:r>
          </a:p>
          <a:p>
            <a:pPr lvl="1"/>
            <a:r>
              <a:rPr lang="en-US"/>
              <a:t>Second level</a:t>
            </a:r>
          </a:p>
        </p:txBody>
      </p:sp>
      <p:pic>
        <p:nvPicPr>
          <p:cNvPr id="2" name="Graphic 1">
            <a:extLst>
              <a:ext uri="{FF2B5EF4-FFF2-40B4-BE49-F238E27FC236}">
                <a16:creationId xmlns:a16="http://schemas.microsoft.com/office/drawing/2014/main" id="{9419FA93-726C-46DF-AA6F-7936E001731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56025" y="242887"/>
            <a:ext cx="3629025" cy="6372225"/>
          </a:xfrm>
          <a:prstGeom prst="rect">
            <a:avLst/>
          </a:prstGeom>
        </p:spPr>
      </p:pic>
      <p:sp>
        <p:nvSpPr>
          <p:cNvPr id="5" name="Title 1">
            <a:extLst>
              <a:ext uri="{FF2B5EF4-FFF2-40B4-BE49-F238E27FC236}">
                <a16:creationId xmlns:a16="http://schemas.microsoft.com/office/drawing/2014/main" id="{EBC916A3-2B6E-4719-959B-4D40B52E58AF}"/>
              </a:ext>
            </a:extLst>
          </p:cNvPr>
          <p:cNvSpPr>
            <a:spLocks noGrp="1"/>
          </p:cNvSpPr>
          <p:nvPr>
            <p:ph type="title"/>
          </p:nvPr>
        </p:nvSpPr>
        <p:spPr>
          <a:xfrm>
            <a:off x="4648201" y="715961"/>
            <a:ext cx="6960704" cy="1189038"/>
          </a:xfrm>
        </p:spPr>
        <p:txBody>
          <a:bodyPr vert="horz" lIns="91440" tIns="45720" rIns="91440" bIns="45720" rtlCol="0" anchor="t">
            <a:normAutofit/>
          </a:bodyPr>
          <a:lstStyle>
            <a:lvl1pPr>
              <a:defRPr lang="en-US" sz="4000" b="1">
                <a:solidFill>
                  <a:schemeClr val="accent3"/>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92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fetti Content Purple">
    <p:bg>
      <p:bgPr>
        <a:solidFill>
          <a:schemeClr val="accent4"/>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5"/>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pic>
        <p:nvPicPr>
          <p:cNvPr id="3" name="Graphic 2">
            <a:extLst>
              <a:ext uri="{FF2B5EF4-FFF2-40B4-BE49-F238E27FC236}">
                <a16:creationId xmlns:a16="http://schemas.microsoft.com/office/drawing/2014/main" id="{81B4C460-6DD9-4215-A553-BF8A2E91D94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015037" y="6086475"/>
            <a:ext cx="5953125" cy="771525"/>
          </a:xfrm>
          <a:prstGeom prst="rect">
            <a:avLst/>
          </a:prstGeom>
        </p:spPr>
      </p:pic>
      <p:pic>
        <p:nvPicPr>
          <p:cNvPr id="8" name="Graphic 7">
            <a:extLst>
              <a:ext uri="{FF2B5EF4-FFF2-40B4-BE49-F238E27FC236}">
                <a16:creationId xmlns:a16="http://schemas.microsoft.com/office/drawing/2014/main" id="{9FEB78B1-70BF-4543-BF64-761AB55C1BB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6715125" cy="847725"/>
          </a:xfrm>
          <a:prstGeom prst="rect">
            <a:avLst/>
          </a:prstGeom>
        </p:spPr>
      </p:pic>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fetti Content Blue">
    <p:bg>
      <p:bgPr>
        <a:solidFill>
          <a:schemeClr val="accent3"/>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4"/>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2" name="Graphic 1">
            <a:extLst>
              <a:ext uri="{FF2B5EF4-FFF2-40B4-BE49-F238E27FC236}">
                <a16:creationId xmlns:a16="http://schemas.microsoft.com/office/drawing/2014/main" id="{D4DB5AF3-A5ED-4D17-BD3C-81D11C4F944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72150" y="6086475"/>
            <a:ext cx="5953125" cy="771525"/>
          </a:xfrm>
          <a:prstGeom prst="rect">
            <a:avLst/>
          </a:prstGeom>
        </p:spPr>
      </p:pic>
      <p:pic>
        <p:nvPicPr>
          <p:cNvPr id="7" name="Graphic 6">
            <a:extLst>
              <a:ext uri="{FF2B5EF4-FFF2-40B4-BE49-F238E27FC236}">
                <a16:creationId xmlns:a16="http://schemas.microsoft.com/office/drawing/2014/main" id="{E420EFF2-8173-4E25-ADF3-8100FA16D44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6715125" cy="847725"/>
          </a:xfrm>
          <a:prstGeom prst="rect">
            <a:avLst/>
          </a:prstGeom>
        </p:spPr>
      </p:pic>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ottom Pattern Black">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a:t>Insert Text Here</a:t>
            </a:r>
          </a:p>
        </p:txBody>
      </p:sp>
      <p:pic>
        <p:nvPicPr>
          <p:cNvPr id="7" name="Graphic 6">
            <a:extLst>
              <a:ext uri="{FF2B5EF4-FFF2-40B4-BE49-F238E27FC236}">
                <a16:creationId xmlns:a16="http://schemas.microsoft.com/office/drawing/2014/main" id="{96A11B1F-F0BD-4D89-BF5D-45A1199819A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365"/>
          <a:stretch/>
        </p:blipFill>
        <p:spPr>
          <a:xfrm>
            <a:off x="44450" y="5638800"/>
            <a:ext cx="12147550" cy="1219200"/>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ottom Pattern Whit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3">
                    <a:lumMod val="75000"/>
                  </a:schemeClr>
                </a:solidFill>
                <a:effectLst/>
                <a:latin typeface="+mj-lt"/>
                <a:ea typeface="+mn-ea"/>
                <a:cs typeface="Segoe UI" pitchFamily="34" charset="0"/>
              </a:defRPr>
            </a:lvl1pPr>
          </a:lstStyle>
          <a:p>
            <a:r>
              <a:rPr lang="en-US" dirty="0"/>
              <a:t>Insert text here</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2">
                    <a:lumMod val="75000"/>
                    <a:lumOff val="25000"/>
                  </a:schemeClr>
                </a:solidFill>
                <a:latin typeface="+mn-lt"/>
                <a:ea typeface="+mn-ea"/>
                <a:cs typeface="+mn-cs"/>
              </a:defRPr>
            </a:lvl1pPr>
          </a:lstStyle>
          <a:p>
            <a:pPr lvl="0"/>
            <a:r>
              <a:rPr lang="en-US"/>
              <a:t>Insert content here</a:t>
            </a:r>
          </a:p>
        </p:txBody>
      </p:sp>
      <p:pic>
        <p:nvPicPr>
          <p:cNvPr id="4" name="Graphic 3">
            <a:extLst>
              <a:ext uri="{FF2B5EF4-FFF2-40B4-BE49-F238E27FC236}">
                <a16:creationId xmlns:a16="http://schemas.microsoft.com/office/drawing/2014/main" id="{F0FED17F-41F1-4615-A696-AF6F85A6AB7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905500"/>
            <a:ext cx="12192000" cy="952500"/>
          </a:xfrm>
          <a:prstGeom prst="rect">
            <a:avLst/>
          </a:prstGeom>
        </p:spPr>
      </p:pic>
    </p:spTree>
    <p:extLst>
      <p:ext uri="{BB962C8B-B14F-4D97-AF65-F5344CB8AC3E}">
        <p14:creationId xmlns:p14="http://schemas.microsoft.com/office/powerpoint/2010/main" val="2499009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64696-E1F3-49EF-AEC8-730A16D9A23F}" type="datetimeFigureOut">
              <a:rPr lang="en-US" altLang="en-US" smtClean="0"/>
              <a:pPr/>
              <a:t>8/16/2022</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3429690444"/>
      </p:ext>
    </p:extLst>
  </p:cSld>
  <p:clrMap bg1="lt1" tx1="dk1" bg2="lt2" tx2="dk2" accent1="accent1" accent2="accent2" accent3="accent3" accent4="accent4" accent5="accent5" accent6="accent6" hlink="hlink" folHlink="folHlink"/>
  <p:sldLayoutIdLst>
    <p:sldLayoutId id="2147483689" r:id="rId1"/>
    <p:sldLayoutId id="2147483688" r:id="rId2"/>
    <p:sldLayoutId id="2147483702" r:id="rId3"/>
    <p:sldLayoutId id="2147483699" r:id="rId4"/>
    <p:sldLayoutId id="2147483701" r:id="rId5"/>
    <p:sldLayoutId id="2147483700" r:id="rId6"/>
    <p:sldLayoutId id="2147483703" r:id="rId7"/>
    <p:sldLayoutId id="2147483690" r:id="rId8"/>
    <p:sldLayoutId id="2147483704" r:id="rId9"/>
    <p:sldLayoutId id="2147483691" r:id="rId10"/>
    <p:sldLayoutId id="214748369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8/16/2022</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722924609"/>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hyperlink" Target="https://www.linkedin.com/in/brandiehatch/"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www2.census.gov/programs-surveys/acs/tech_docs/pums/ACS2016_2020_PUMS_README.pdf"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21.sv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ctrTitle" idx="4294967295"/>
          </p:nvPr>
        </p:nvSpPr>
        <p:spPr>
          <a:xfrm>
            <a:off x="4405745" y="1840275"/>
            <a:ext cx="7564581" cy="2619829"/>
          </a:xfrm>
        </p:spPr>
        <p:txBody>
          <a:bodyPr anchor="ctr">
            <a:noAutofit/>
          </a:bodyPr>
          <a:lstStyle/>
          <a:p>
            <a:pPr eaLnBrk="1" hangingPunct="1">
              <a:lnSpc>
                <a:spcPct val="100000"/>
              </a:lnSpc>
            </a:pPr>
            <a:r>
              <a:rPr lang="en-US" altLang="en-US" b="1" dirty="0">
                <a:solidFill>
                  <a:schemeClr val="accent3"/>
                </a:solidFill>
              </a:rPr>
              <a:t>Capstone:</a:t>
            </a:r>
            <a:r>
              <a:rPr lang="en-US" altLang="en-US" b="1" dirty="0">
                <a:solidFill>
                  <a:schemeClr val="accent3">
                    <a:lumMod val="75000"/>
                  </a:schemeClr>
                </a:solidFill>
              </a:rPr>
              <a:t> </a:t>
            </a:r>
            <a:br>
              <a:rPr lang="en-US" altLang="en-US" b="1" dirty="0">
                <a:solidFill>
                  <a:schemeClr val="accent3">
                    <a:lumMod val="75000"/>
                  </a:schemeClr>
                </a:solidFill>
              </a:rPr>
            </a:br>
            <a:r>
              <a:rPr lang="en-US" altLang="en-US" dirty="0">
                <a:solidFill>
                  <a:schemeClr val="accent5"/>
                </a:solidFill>
              </a:rPr>
              <a:t>Women, Labor, &amp; Education</a:t>
            </a:r>
            <a:endParaRPr lang="en-US" altLang="en-US" dirty="0">
              <a:solidFill>
                <a:schemeClr val="accent5"/>
              </a:solidFill>
              <a:latin typeface="+mn-lt"/>
            </a:endParaRPr>
          </a:p>
        </p:txBody>
      </p:sp>
      <p:sp>
        <p:nvSpPr>
          <p:cNvPr id="3" name="TextBox 2">
            <a:extLst>
              <a:ext uri="{FF2B5EF4-FFF2-40B4-BE49-F238E27FC236}">
                <a16:creationId xmlns:a16="http://schemas.microsoft.com/office/drawing/2014/main" id="{9806E38C-338E-D4E4-F130-CD1C33E8BC2A}"/>
              </a:ext>
            </a:extLst>
          </p:cNvPr>
          <p:cNvSpPr txBox="1"/>
          <p:nvPr/>
        </p:nvSpPr>
        <p:spPr>
          <a:xfrm>
            <a:off x="4405745" y="4460104"/>
            <a:ext cx="6097384" cy="707886"/>
          </a:xfrm>
          <a:prstGeom prst="rect">
            <a:avLst/>
          </a:prstGeom>
          <a:noFill/>
        </p:spPr>
        <p:txBody>
          <a:bodyPr wrap="square">
            <a:spAutoFit/>
          </a:bodyPr>
          <a:lstStyle/>
          <a:p>
            <a:r>
              <a:rPr lang="en-US" altLang="en-US" sz="2000" dirty="0">
                <a:solidFill>
                  <a:schemeClr val="accent5"/>
                </a:solidFill>
                <a:latin typeface="+mj-lt"/>
                <a:ea typeface="+mj-ea"/>
                <a:cs typeface="+mj-cs"/>
              </a:rPr>
              <a:t>Brandie Hatch, Data Scientist</a:t>
            </a:r>
          </a:p>
          <a:p>
            <a:r>
              <a:rPr lang="en-US" sz="2000" dirty="0">
                <a:solidFill>
                  <a:schemeClr val="accent5"/>
                </a:solidFill>
                <a:latin typeface="+mj-lt"/>
                <a:ea typeface="+mj-ea"/>
                <a:cs typeface="+mj-cs"/>
              </a:rPr>
              <a:t>U.S. Census</a:t>
            </a:r>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25" name="Freeform: Shape 24">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27" name="Freeform: Shape 26">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7B51AF1-B020-4718-8B3A-CBAC32092325}"/>
              </a:ext>
            </a:extLst>
          </p:cNvPr>
          <p:cNvSpPr>
            <a:spLocks noGrp="1"/>
          </p:cNvSpPr>
          <p:nvPr>
            <p:ph type="title"/>
          </p:nvPr>
        </p:nvSpPr>
        <p:spPr>
          <a:xfrm>
            <a:off x="457201" y="723406"/>
            <a:ext cx="3234018" cy="3826728"/>
          </a:xfrm>
        </p:spPr>
        <p:txBody>
          <a:bodyPr vert="horz" lIns="91440" tIns="45720" rIns="91440" bIns="45720" rtlCol="0" anchor="b">
            <a:normAutofit/>
          </a:bodyPr>
          <a:lstStyle/>
          <a:p>
            <a:pPr algn="ctr"/>
            <a:r>
              <a:rPr lang="en-US" kern="1200" dirty="0">
                <a:solidFill>
                  <a:schemeClr val="tx1"/>
                </a:solidFill>
                <a:latin typeface="+mj-lt"/>
                <a:ea typeface="+mj-ea"/>
                <a:cs typeface="+mj-cs"/>
              </a:rPr>
              <a:t>Submissions</a:t>
            </a:r>
            <a:br>
              <a:rPr lang="en-US" kern="1200" dirty="0">
                <a:solidFill>
                  <a:schemeClr val="tx1"/>
                </a:solidFill>
                <a:latin typeface="+mj-lt"/>
                <a:ea typeface="+mj-ea"/>
                <a:cs typeface="+mj-cs"/>
              </a:rPr>
            </a:br>
            <a:r>
              <a:rPr lang="en-US" kern="1200" dirty="0">
                <a:solidFill>
                  <a:schemeClr val="tx1"/>
                </a:solidFill>
                <a:latin typeface="+mj-lt"/>
                <a:ea typeface="+mj-ea"/>
                <a:cs typeface="+mj-cs"/>
              </a:rPr>
              <a:t>Based on Race</a:t>
            </a:r>
          </a:p>
        </p:txBody>
      </p:sp>
      <p:pic>
        <p:nvPicPr>
          <p:cNvPr id="4" name="Picture 3" descr="Chart&#10;&#10;Description automatically generated">
            <a:extLst>
              <a:ext uri="{FF2B5EF4-FFF2-40B4-BE49-F238E27FC236}">
                <a16:creationId xmlns:a16="http://schemas.microsoft.com/office/drawing/2014/main" id="{3C0C0820-64E2-0F37-544F-5FB061E3D6F8}"/>
              </a:ext>
            </a:extLst>
          </p:cNvPr>
          <p:cNvPicPr>
            <a:picLocks noChangeAspect="1"/>
          </p:cNvPicPr>
          <p:nvPr/>
        </p:nvPicPr>
        <p:blipFill>
          <a:blip r:embed="rId3"/>
          <a:stretch>
            <a:fillRect/>
          </a:stretch>
        </p:blipFill>
        <p:spPr>
          <a:xfrm>
            <a:off x="5260688" y="643469"/>
            <a:ext cx="5942466" cy="55710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EdAgeSex">
            <a:extLst>
              <a:ext uri="{FF2B5EF4-FFF2-40B4-BE49-F238E27FC236}">
                <a16:creationId xmlns:a16="http://schemas.microsoft.com/office/drawing/2014/main" id="{FE33119F-A0FE-454E-834B-42A145A0EF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1093" y="0"/>
            <a:ext cx="8572500" cy="6858000"/>
          </a:xfrm>
          <a:prstGeom prst="rect">
            <a:avLst/>
          </a:prstGeom>
        </p:spPr>
      </p:pic>
      <p:sp>
        <p:nvSpPr>
          <p:cNvPr id="3" name="TextBox 2">
            <a:extLst>
              <a:ext uri="{FF2B5EF4-FFF2-40B4-BE49-F238E27FC236}">
                <a16:creationId xmlns:a16="http://schemas.microsoft.com/office/drawing/2014/main" id="{B2CE0228-8874-CA02-D4E0-3BD4827774CB}"/>
              </a:ext>
            </a:extLst>
          </p:cNvPr>
          <p:cNvSpPr txBox="1"/>
          <p:nvPr/>
        </p:nvSpPr>
        <p:spPr>
          <a:xfrm>
            <a:off x="318407" y="598714"/>
            <a:ext cx="2598964" cy="4801314"/>
          </a:xfrm>
          <a:prstGeom prst="rect">
            <a:avLst/>
          </a:prstGeom>
          <a:noFill/>
        </p:spPr>
        <p:txBody>
          <a:bodyPr wrap="square" rtlCol="0">
            <a:spAutoFit/>
          </a:bodyPr>
          <a:lstStyle/>
          <a:p>
            <a:r>
              <a:rPr lang="en-US" dirty="0"/>
              <a:t>Alaska has the youngest population</a:t>
            </a:r>
          </a:p>
          <a:p>
            <a:endParaRPr lang="en-US" dirty="0"/>
          </a:p>
          <a:p>
            <a:r>
              <a:rPr lang="en-US" dirty="0"/>
              <a:t>Maine has the oldest population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Females over 18 have attained a slightly higher level of education</a:t>
            </a:r>
          </a:p>
        </p:txBody>
      </p:sp>
    </p:spTree>
    <p:extLst>
      <p:ext uri="{BB962C8B-B14F-4D97-AF65-F5344CB8AC3E}">
        <p14:creationId xmlns:p14="http://schemas.microsoft.com/office/powerpoint/2010/main" val="9599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8">
            <a:extLst>
              <a:ext uri="{FF2B5EF4-FFF2-40B4-BE49-F238E27FC236}">
                <a16:creationId xmlns:a16="http://schemas.microsoft.com/office/drawing/2014/main" id="{A17D04F1-4318-4DD6-B27E-D66AE4D426B2}"/>
              </a:ext>
            </a:extLst>
          </p:cNvPr>
          <p:cNvSpPr>
            <a:spLocks noGrp="1" noChangeArrowheads="1"/>
          </p:cNvSpPr>
          <p:nvPr>
            <p:ph type="body" sz="quarter" idx="11"/>
          </p:nvPr>
        </p:nvSpPr>
        <p:spPr>
          <a:xfrm>
            <a:off x="762000" y="1905000"/>
            <a:ext cx="6477000" cy="3276600"/>
          </a:xfrm>
        </p:spPr>
        <p:txBody>
          <a:bodyPr>
            <a:normAutofit lnSpcReduction="10000"/>
          </a:bodyPr>
          <a:lstStyle/>
          <a:p>
            <a:r>
              <a:rPr lang="en-US" altLang="en-US" dirty="0"/>
              <a:t>Supervised Classification:</a:t>
            </a:r>
          </a:p>
          <a:p>
            <a:endParaRPr lang="en-US" altLang="en-US" dirty="0"/>
          </a:p>
          <a:p>
            <a:pPr marL="285750" indent="-285750">
              <a:buFont typeface="Arial" panose="020B0604020202020204" pitchFamily="34" charset="0"/>
              <a:buChar char="•"/>
            </a:pPr>
            <a:r>
              <a:rPr lang="en-US" altLang="en-US" b="0" dirty="0"/>
              <a:t>Explored quick models to see which one performed the best at predicting male or female based on features.</a:t>
            </a:r>
          </a:p>
          <a:p>
            <a:pPr marL="569214" lvl="1" indent="-285750">
              <a:buFont typeface="Wingdings" panose="05000000000000000000" pitchFamily="2" charset="2"/>
              <a:buChar char="ü"/>
            </a:pPr>
            <a:r>
              <a:rPr lang="en-US" altLang="en-US" b="0" dirty="0"/>
              <a:t>Logistic Regression</a:t>
            </a:r>
          </a:p>
          <a:p>
            <a:pPr marL="569214" lvl="1" indent="-285750">
              <a:buFont typeface="Wingdings" panose="05000000000000000000" pitchFamily="2" charset="2"/>
              <a:buChar char="ü"/>
            </a:pPr>
            <a:r>
              <a:rPr lang="en-US" altLang="en-US" b="0" dirty="0"/>
              <a:t>Naive Bayes</a:t>
            </a:r>
          </a:p>
          <a:p>
            <a:pPr marL="569214" lvl="1" indent="-285750">
              <a:buFont typeface="Wingdings" panose="05000000000000000000" pitchFamily="2" charset="2"/>
              <a:buChar char="ü"/>
            </a:pPr>
            <a:r>
              <a:rPr lang="en-US" altLang="en-US" b="0" dirty="0"/>
              <a:t>Random Forest Classifier</a:t>
            </a:r>
          </a:p>
          <a:p>
            <a:pPr marL="285750" indent="-285750">
              <a:buFont typeface="Arial" panose="020B0604020202020204" pitchFamily="34" charset="0"/>
              <a:buChar char="•"/>
            </a:pPr>
            <a:endParaRPr lang="en-US" altLang="en-US" b="0" dirty="0"/>
          </a:p>
          <a:p>
            <a:pPr marL="285750" indent="-285750">
              <a:buFont typeface="Arial" panose="020B0604020202020204" pitchFamily="34" charset="0"/>
              <a:buChar char="•"/>
            </a:pPr>
            <a:r>
              <a:rPr lang="en-US" altLang="en-US" b="0" dirty="0"/>
              <a:t>Logistic Regression had the best score, so I used it to model further. </a:t>
            </a:r>
          </a:p>
        </p:txBody>
      </p:sp>
      <p:sp>
        <p:nvSpPr>
          <p:cNvPr id="3" name="Title 2">
            <a:extLst>
              <a:ext uri="{FF2B5EF4-FFF2-40B4-BE49-F238E27FC236}">
                <a16:creationId xmlns:a16="http://schemas.microsoft.com/office/drawing/2014/main" id="{96113CF7-2AD3-435A-BAA8-7D864E9DDA15}"/>
              </a:ext>
            </a:extLst>
          </p:cNvPr>
          <p:cNvSpPr>
            <a:spLocks noGrp="1"/>
          </p:cNvSpPr>
          <p:nvPr>
            <p:ph type="title"/>
          </p:nvPr>
        </p:nvSpPr>
        <p:spPr>
          <a:xfrm>
            <a:off x="761999" y="715961"/>
            <a:ext cx="6476999" cy="1189038"/>
          </a:xfrm>
        </p:spPr>
        <p:txBody>
          <a:bodyPr anchor="t">
            <a:normAutofit/>
          </a:bodyPr>
          <a:lstStyle/>
          <a:p>
            <a:r>
              <a:rPr lang="en-US" dirty="0"/>
              <a:t>Modeling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9C272-FC5A-9D46-975A-D81CB3B3B4B6}"/>
              </a:ext>
            </a:extLst>
          </p:cNvPr>
          <p:cNvSpPr>
            <a:spLocks noGrp="1"/>
          </p:cNvSpPr>
          <p:nvPr>
            <p:ph type="title"/>
          </p:nvPr>
        </p:nvSpPr>
        <p:spPr/>
        <p:txBody>
          <a:bodyPr/>
          <a:lstStyle/>
          <a:p>
            <a:r>
              <a:rPr lang="en-US" dirty="0"/>
              <a:t>Logistic Regression</a:t>
            </a:r>
          </a:p>
        </p:txBody>
      </p:sp>
      <p:pic>
        <p:nvPicPr>
          <p:cNvPr id="5" name="Content Placeholder 4" descr="Chart, treemap chart&#10;&#10;Description automatically generated">
            <a:extLst>
              <a:ext uri="{FF2B5EF4-FFF2-40B4-BE49-F238E27FC236}">
                <a16:creationId xmlns:a16="http://schemas.microsoft.com/office/drawing/2014/main" id="{C7D840A4-1F67-3DFE-54A7-12EEC913027D}"/>
              </a:ext>
            </a:extLst>
          </p:cNvPr>
          <p:cNvPicPr>
            <a:picLocks noGrp="1" noChangeAspect="1"/>
          </p:cNvPicPr>
          <p:nvPr>
            <p:ph idx="1"/>
          </p:nvPr>
        </p:nvPicPr>
        <p:blipFill>
          <a:blip r:embed="rId2"/>
          <a:stretch>
            <a:fillRect/>
          </a:stretch>
        </p:blipFill>
        <p:spPr>
          <a:xfrm>
            <a:off x="3543619" y="1988595"/>
            <a:ext cx="5104762" cy="4025397"/>
          </a:xfrm>
        </p:spPr>
      </p:pic>
    </p:spTree>
    <p:extLst>
      <p:ext uri="{BB962C8B-B14F-4D97-AF65-F5344CB8AC3E}">
        <p14:creationId xmlns:p14="http://schemas.microsoft.com/office/powerpoint/2010/main" val="1495102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E942F27-5502-446E-9102-6DE834A59346}"/>
              </a:ext>
            </a:extLst>
          </p:cNvPr>
          <p:cNvSpPr>
            <a:spLocks noGrp="1"/>
          </p:cNvSpPr>
          <p:nvPr>
            <p:ph type="title"/>
          </p:nvPr>
        </p:nvSpPr>
        <p:spPr/>
        <p:txBody>
          <a:bodyPr anchor="t">
            <a:normAutofit fontScale="90000"/>
          </a:bodyPr>
          <a:lstStyle/>
          <a:p>
            <a:r>
              <a:rPr lang="en-US"/>
              <a:t>Best Model Findings</a:t>
            </a:r>
            <a:br>
              <a:rPr lang="en-US"/>
            </a:br>
            <a:endParaRPr lang="en-US"/>
          </a:p>
        </p:txBody>
      </p:sp>
      <p:graphicFrame>
        <p:nvGraphicFramePr>
          <p:cNvPr id="3" name="Table 3">
            <a:extLst>
              <a:ext uri="{FF2B5EF4-FFF2-40B4-BE49-F238E27FC236}">
                <a16:creationId xmlns:a16="http://schemas.microsoft.com/office/drawing/2014/main" id="{4A18F50F-1FAD-23FB-9FAC-B139537F25BB}"/>
              </a:ext>
            </a:extLst>
          </p:cNvPr>
          <p:cNvGraphicFramePr>
            <a:graphicFrameLocks noGrp="1"/>
          </p:cNvGraphicFramePr>
          <p:nvPr>
            <p:extLst>
              <p:ext uri="{D42A27DB-BD31-4B8C-83A1-F6EECF244321}">
                <p14:modId xmlns:p14="http://schemas.microsoft.com/office/powerpoint/2010/main" val="3393977113"/>
              </p:ext>
            </p:extLst>
          </p:nvPr>
        </p:nvGraphicFramePr>
        <p:xfrm>
          <a:off x="2260600" y="3125409"/>
          <a:ext cx="8128001" cy="101092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3055667061"/>
                    </a:ext>
                  </a:extLst>
                </a:gridCol>
                <a:gridCol w="1161143">
                  <a:extLst>
                    <a:ext uri="{9D8B030D-6E8A-4147-A177-3AD203B41FA5}">
                      <a16:colId xmlns:a16="http://schemas.microsoft.com/office/drawing/2014/main" val="2314802022"/>
                    </a:ext>
                  </a:extLst>
                </a:gridCol>
                <a:gridCol w="1161143">
                  <a:extLst>
                    <a:ext uri="{9D8B030D-6E8A-4147-A177-3AD203B41FA5}">
                      <a16:colId xmlns:a16="http://schemas.microsoft.com/office/drawing/2014/main" val="4027186266"/>
                    </a:ext>
                  </a:extLst>
                </a:gridCol>
                <a:gridCol w="1161143">
                  <a:extLst>
                    <a:ext uri="{9D8B030D-6E8A-4147-A177-3AD203B41FA5}">
                      <a16:colId xmlns:a16="http://schemas.microsoft.com/office/drawing/2014/main" val="136412271"/>
                    </a:ext>
                  </a:extLst>
                </a:gridCol>
                <a:gridCol w="1161143">
                  <a:extLst>
                    <a:ext uri="{9D8B030D-6E8A-4147-A177-3AD203B41FA5}">
                      <a16:colId xmlns:a16="http://schemas.microsoft.com/office/drawing/2014/main" val="3362396383"/>
                    </a:ext>
                  </a:extLst>
                </a:gridCol>
                <a:gridCol w="1161143">
                  <a:extLst>
                    <a:ext uri="{9D8B030D-6E8A-4147-A177-3AD203B41FA5}">
                      <a16:colId xmlns:a16="http://schemas.microsoft.com/office/drawing/2014/main" val="2206501361"/>
                    </a:ext>
                  </a:extLst>
                </a:gridCol>
                <a:gridCol w="1161143">
                  <a:extLst>
                    <a:ext uri="{9D8B030D-6E8A-4147-A177-3AD203B41FA5}">
                      <a16:colId xmlns:a16="http://schemas.microsoft.com/office/drawing/2014/main" val="1672431652"/>
                    </a:ext>
                  </a:extLst>
                </a:gridCol>
              </a:tblGrid>
              <a:tr h="370840">
                <a:tc>
                  <a:txBody>
                    <a:bodyPr/>
                    <a:lstStyle/>
                    <a:p>
                      <a:pPr algn="ctr"/>
                      <a:r>
                        <a:rPr lang="en-US" dirty="0">
                          <a:solidFill>
                            <a:schemeClr val="tx1"/>
                          </a:solidFill>
                        </a:rPr>
                        <a:t>Best Score</a:t>
                      </a:r>
                    </a:p>
                  </a:txBody>
                  <a:tcPr/>
                </a:tc>
                <a:tc>
                  <a:txBody>
                    <a:bodyPr/>
                    <a:lstStyle/>
                    <a:p>
                      <a:pPr algn="ctr"/>
                      <a:r>
                        <a:rPr lang="en-US" dirty="0">
                          <a:solidFill>
                            <a:schemeClr val="tx1"/>
                          </a:solidFill>
                        </a:rPr>
                        <a:t>Train score</a:t>
                      </a:r>
                    </a:p>
                  </a:txBody>
                  <a:tcPr/>
                </a:tc>
                <a:tc>
                  <a:txBody>
                    <a:bodyPr/>
                    <a:lstStyle/>
                    <a:p>
                      <a:pPr algn="ctr"/>
                      <a:r>
                        <a:rPr lang="en-US" dirty="0">
                          <a:solidFill>
                            <a:schemeClr val="tx1"/>
                          </a:solidFill>
                        </a:rPr>
                        <a:t>Test Score</a:t>
                      </a:r>
                    </a:p>
                  </a:txBody>
                  <a:tcPr/>
                </a:tc>
                <a:tc>
                  <a:txBody>
                    <a:bodyPr/>
                    <a:lstStyle/>
                    <a:p>
                      <a:pPr algn="ctr"/>
                      <a:r>
                        <a:rPr lang="en-US" dirty="0">
                          <a:solidFill>
                            <a:schemeClr val="tx1"/>
                          </a:solidFill>
                        </a:rPr>
                        <a:t>Accuracy</a:t>
                      </a:r>
                    </a:p>
                  </a:txBody>
                  <a:tcPr/>
                </a:tc>
                <a:tc>
                  <a:txBody>
                    <a:bodyPr/>
                    <a:lstStyle/>
                    <a:p>
                      <a:pPr algn="ctr"/>
                      <a:r>
                        <a:rPr lang="en-US" dirty="0">
                          <a:solidFill>
                            <a:schemeClr val="tx1"/>
                          </a:solidFill>
                        </a:rPr>
                        <a:t>Recall</a:t>
                      </a:r>
                    </a:p>
                  </a:txBody>
                  <a:tcPr/>
                </a:tc>
                <a:tc>
                  <a:txBody>
                    <a:bodyPr/>
                    <a:lstStyle/>
                    <a:p>
                      <a:pPr algn="ctr"/>
                      <a:r>
                        <a:rPr lang="en-US" dirty="0">
                          <a:solidFill>
                            <a:schemeClr val="tx1"/>
                          </a:solidFill>
                        </a:rPr>
                        <a:t>Precision</a:t>
                      </a:r>
                    </a:p>
                  </a:txBody>
                  <a:tcPr/>
                </a:tc>
                <a:tc>
                  <a:txBody>
                    <a:bodyPr/>
                    <a:lstStyle/>
                    <a:p>
                      <a:pPr algn="ctr"/>
                      <a:r>
                        <a:rPr lang="en-US" dirty="0">
                          <a:solidFill>
                            <a:schemeClr val="tx1"/>
                          </a:solidFill>
                        </a:rPr>
                        <a:t>F1</a:t>
                      </a:r>
                    </a:p>
                  </a:txBody>
                  <a:tcPr/>
                </a:tc>
                <a:extLst>
                  <a:ext uri="{0D108BD9-81ED-4DB2-BD59-A6C34878D82A}">
                    <a16:rowId xmlns:a16="http://schemas.microsoft.com/office/drawing/2014/main" val="3034202252"/>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86723582"/>
                  </a:ext>
                </a:extLst>
              </a:tr>
            </a:tbl>
          </a:graphicData>
        </a:graphic>
      </p:graphicFrame>
    </p:spTree>
    <p:extLst>
      <p:ext uri="{BB962C8B-B14F-4D97-AF65-F5344CB8AC3E}">
        <p14:creationId xmlns:p14="http://schemas.microsoft.com/office/powerpoint/2010/main" val="846236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7B37EA4-0173-0CB9-0FC7-1DA6E3EE37FE}"/>
              </a:ext>
            </a:extLst>
          </p:cNvPr>
          <p:cNvSpPr>
            <a:spLocks noGrp="1"/>
          </p:cNvSpPr>
          <p:nvPr>
            <p:ph type="title"/>
          </p:nvPr>
        </p:nvSpPr>
        <p:spPr>
          <a:xfrm>
            <a:off x="762000" y="716577"/>
            <a:ext cx="10668000" cy="615553"/>
          </a:xfrm>
        </p:spPr>
        <p:txBody>
          <a:bodyPr/>
          <a:lstStyle/>
          <a:p>
            <a:r>
              <a:rPr lang="en-US" dirty="0"/>
              <a:t>Question, Problem, and Goal</a:t>
            </a:r>
          </a:p>
        </p:txBody>
      </p:sp>
      <p:sp>
        <p:nvSpPr>
          <p:cNvPr id="12" name="Text Placeholder 2">
            <a:extLst>
              <a:ext uri="{FF2B5EF4-FFF2-40B4-BE49-F238E27FC236}">
                <a16:creationId xmlns:a16="http://schemas.microsoft.com/office/drawing/2014/main" id="{890953FA-D70F-6269-F0DE-3CF50587B310}"/>
              </a:ext>
            </a:extLst>
          </p:cNvPr>
          <p:cNvSpPr>
            <a:spLocks noGrp="1"/>
          </p:cNvSpPr>
          <p:nvPr>
            <p:ph type="body" sz="quarter" idx="13"/>
          </p:nvPr>
        </p:nvSpPr>
        <p:spPr>
          <a:xfrm>
            <a:off x="762000" y="1790698"/>
            <a:ext cx="10668000" cy="3853643"/>
          </a:xfrm>
        </p:spPr>
        <p:txBody>
          <a:bodyPr/>
          <a:lstStyle/>
          <a:p>
            <a:r>
              <a:rPr lang="en-US" b="1" dirty="0"/>
              <a:t>Topic: </a:t>
            </a:r>
            <a:r>
              <a:rPr lang="en-US" dirty="0"/>
              <a:t>Gender Gaps in Labor &amp; Education, United States</a:t>
            </a:r>
          </a:p>
          <a:p>
            <a:endParaRPr lang="en-US" dirty="0"/>
          </a:p>
          <a:p>
            <a:r>
              <a:rPr lang="en-US" b="1" dirty="0"/>
              <a:t>Question: </a:t>
            </a:r>
            <a:r>
              <a:rPr lang="en-US" dirty="0"/>
              <a:t>As females attain higher levels of education (literacy), how does women’s participation in labor change?</a:t>
            </a:r>
          </a:p>
          <a:p>
            <a:endParaRPr lang="en-US" dirty="0"/>
          </a:p>
          <a:p>
            <a:r>
              <a:rPr lang="en-US" b="1" dirty="0"/>
              <a:t>Problem Statement (Hypothesis): </a:t>
            </a:r>
          </a:p>
          <a:p>
            <a:r>
              <a:rPr lang="en-US" dirty="0"/>
              <a:t>The average difference in the years of education attained between gender=1, gender=0 is zero.</a:t>
            </a:r>
          </a:p>
          <a:p>
            <a:r>
              <a:rPr lang="en-US" dirty="0"/>
              <a:t>The average difference in the years of education attained between gender=1, gender=0 is not zero.</a:t>
            </a:r>
          </a:p>
          <a:p>
            <a:r>
              <a:rPr lang="en-US" dirty="0"/>
              <a:t>		</a:t>
            </a:r>
            <a:r>
              <a:rPr lang="en-US" b="0" dirty="0">
                <a:solidFill>
                  <a:srgbClr val="000000"/>
                </a:solidFill>
                <a:effectLst/>
                <a:latin typeface="Consolas" panose="020B0609020204030204" pitchFamily="49" charset="0"/>
              </a:rPr>
              <a:t>Gender 1 = male</a:t>
            </a:r>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Gender 2 = female</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r>
              <a:rPr lang="en-US" b="1" dirty="0"/>
              <a:t>Goal: </a:t>
            </a:r>
            <a:r>
              <a:rPr lang="en-US" dirty="0"/>
              <a:t>Create a model that predicts whether the survey respondent is male, or female based on labor market, income, and education features.</a:t>
            </a:r>
          </a:p>
        </p:txBody>
      </p:sp>
    </p:spTree>
    <p:extLst>
      <p:ext uri="{BB962C8B-B14F-4D97-AF65-F5344CB8AC3E}">
        <p14:creationId xmlns:p14="http://schemas.microsoft.com/office/powerpoint/2010/main" val="2844771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BFA0E2B-86DD-6C09-1FC9-FA45579E47B9}"/>
              </a:ext>
            </a:extLst>
          </p:cNvPr>
          <p:cNvSpPr>
            <a:spLocks noGrp="1"/>
          </p:cNvSpPr>
          <p:nvPr>
            <p:ph type="title"/>
          </p:nvPr>
        </p:nvSpPr>
        <p:spPr>
          <a:xfrm>
            <a:off x="762000" y="716577"/>
            <a:ext cx="10668000" cy="615553"/>
          </a:xfrm>
        </p:spPr>
        <p:txBody>
          <a:bodyPr/>
          <a:lstStyle/>
          <a:p>
            <a:r>
              <a:rPr lang="en-US" dirty="0"/>
              <a:t>Implications</a:t>
            </a:r>
          </a:p>
        </p:txBody>
      </p:sp>
      <p:sp>
        <p:nvSpPr>
          <p:cNvPr id="12" name="Text Placeholder 2">
            <a:extLst>
              <a:ext uri="{FF2B5EF4-FFF2-40B4-BE49-F238E27FC236}">
                <a16:creationId xmlns:a16="http://schemas.microsoft.com/office/drawing/2014/main" id="{567D4565-6E42-AA7B-727B-7C8C92A0E320}"/>
              </a:ext>
            </a:extLst>
          </p:cNvPr>
          <p:cNvSpPr>
            <a:spLocks noGrp="1"/>
          </p:cNvSpPr>
          <p:nvPr>
            <p:ph type="body" sz="quarter" idx="13"/>
          </p:nvPr>
        </p:nvSpPr>
        <p:spPr>
          <a:xfrm>
            <a:off x="762000" y="1790698"/>
            <a:ext cx="10668000" cy="3771901"/>
          </a:xfrm>
        </p:spPr>
        <p:txBody>
          <a:bodyPr/>
          <a:lstStyle/>
          <a:p>
            <a:r>
              <a:rPr lang="en-US" b="1" dirty="0"/>
              <a:t>Problem Statement (Hypothesis): </a:t>
            </a:r>
          </a:p>
          <a:p>
            <a:r>
              <a:rPr lang="en-US" dirty="0"/>
              <a:t>The average difference in the years of education attained between gender=1, gender=0 is zero.</a:t>
            </a:r>
          </a:p>
          <a:p>
            <a:r>
              <a:rPr lang="en-US" dirty="0"/>
              <a:t>The average difference in the years of education attained between gender=1, gender=0 is not zero.</a:t>
            </a:r>
          </a:p>
          <a:p>
            <a:pPr algn="ctr"/>
            <a:r>
              <a:rPr lang="en-US" dirty="0"/>
              <a:t>Gender 1 = male | Gender 2 = female</a:t>
            </a:r>
          </a:p>
          <a:p>
            <a:endParaRPr lang="en-US" dirty="0">
              <a:solidFill>
                <a:srgbClr val="000000"/>
              </a:solidFill>
              <a:latin typeface="Consolas" panose="020B0609020204030204" pitchFamily="49" charset="0"/>
            </a:endParaRPr>
          </a:p>
          <a:p>
            <a:endParaRPr lang="en-US" b="0" dirty="0">
              <a:solidFill>
                <a:srgbClr val="000000"/>
              </a:solidFill>
              <a:effectLst/>
              <a:latin typeface="Consolas" panose="020B0609020204030204" pitchFamily="49" charset="0"/>
            </a:endParaRPr>
          </a:p>
          <a:p>
            <a:r>
              <a:rPr lang="en-US" dirty="0"/>
              <a:t>The Null Hypothesis is accurate because the average difference in years of education between males and females is not zero.  The difference is </a:t>
            </a:r>
            <a:r>
              <a:rPr lang="en-US" b="0" i="0" dirty="0">
                <a:solidFill>
                  <a:srgbClr val="000000"/>
                </a:solidFill>
                <a:effectLst/>
                <a:latin typeface="Consolas" panose="020B0609020204030204" pitchFamily="49" charset="0"/>
              </a:rPr>
              <a:t>0.186681</a:t>
            </a:r>
            <a:endParaRPr lang="en-US" dirty="0"/>
          </a:p>
          <a:p>
            <a:endParaRPr lang="en-US" dirty="0"/>
          </a:p>
        </p:txBody>
      </p:sp>
      <p:pic>
        <p:nvPicPr>
          <p:cNvPr id="3" name="Picture 2" descr="Chart, box and whisker chart&#10;&#10;Description automatically generated">
            <a:extLst>
              <a:ext uri="{FF2B5EF4-FFF2-40B4-BE49-F238E27FC236}">
                <a16:creationId xmlns:a16="http://schemas.microsoft.com/office/drawing/2014/main" id="{581BEA79-009C-C272-98A5-9602C15B5833}"/>
              </a:ext>
            </a:extLst>
          </p:cNvPr>
          <p:cNvPicPr>
            <a:picLocks noChangeAspect="1"/>
          </p:cNvPicPr>
          <p:nvPr/>
        </p:nvPicPr>
        <p:blipFill>
          <a:blip r:embed="rId2"/>
          <a:stretch>
            <a:fillRect/>
          </a:stretch>
        </p:blipFill>
        <p:spPr>
          <a:xfrm>
            <a:off x="6384507" y="3676648"/>
            <a:ext cx="3364241" cy="2474454"/>
          </a:xfrm>
          <a:prstGeom prst="rect">
            <a:avLst/>
          </a:prstGeom>
        </p:spPr>
      </p:pic>
    </p:spTree>
    <p:extLst>
      <p:ext uri="{BB962C8B-B14F-4D97-AF65-F5344CB8AC3E}">
        <p14:creationId xmlns:p14="http://schemas.microsoft.com/office/powerpoint/2010/main" val="865561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p:txBody>
          <a:bodyPr/>
          <a:lstStyle/>
          <a:p>
            <a:pPr algn="ctr"/>
            <a:r>
              <a:rPr lang="en-US" sz="4000" b="1" dirty="0">
                <a:solidFill>
                  <a:schemeClr val="accent1"/>
                </a:solidFill>
              </a:rPr>
              <a:t>Conclusion</a:t>
            </a:r>
            <a:endParaRPr lang="en-US" b="1" dirty="0">
              <a:solidFill>
                <a:schemeClr val="accent1"/>
              </a:solidFill>
            </a:endParaRPr>
          </a:p>
        </p:txBody>
      </p:sp>
      <p:sp>
        <p:nvSpPr>
          <p:cNvPr id="3" name="Text Placeholder 2">
            <a:extLst>
              <a:ext uri="{FF2B5EF4-FFF2-40B4-BE49-F238E27FC236}">
                <a16:creationId xmlns:a16="http://schemas.microsoft.com/office/drawing/2014/main" id="{17155E1D-F4AD-41A7-B948-E2D246CCFE8A}"/>
              </a:ext>
            </a:extLst>
          </p:cNvPr>
          <p:cNvSpPr>
            <a:spLocks noGrp="1"/>
          </p:cNvSpPr>
          <p:nvPr>
            <p:ph type="body" sz="quarter" idx="12"/>
          </p:nvPr>
        </p:nvSpPr>
        <p:spPr/>
        <p:txBody>
          <a:bodyPr/>
          <a:lstStyle/>
          <a:p>
            <a:r>
              <a:rPr lang="en-US" altLang="en-US" dirty="0"/>
              <a:t>In conclusion, women are getting more degrees than men.</a:t>
            </a:r>
          </a:p>
          <a:p>
            <a:endParaRPr lang="en-US" altLang="en-US" sz="1800" dirty="0">
              <a:solidFill>
                <a:schemeClr val="bg1"/>
              </a:solidFill>
            </a:endParaRPr>
          </a:p>
          <a:p>
            <a:r>
              <a:rPr lang="en-US" altLang="en-US" dirty="0"/>
              <a:t>They are still paid less than men.</a:t>
            </a:r>
            <a:endParaRPr lang="en-US" altLang="en-US" sz="18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424476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p:txBody>
          <a:bodyPr/>
          <a:lstStyle/>
          <a:p>
            <a:r>
              <a:rPr lang="en-US" dirty="0">
                <a:solidFill>
                  <a:schemeClr val="accent3"/>
                </a:solidFill>
              </a:rPr>
              <a:t>Next Steps</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p:txBody>
          <a:bodyPr/>
          <a:lstStyle/>
          <a:p>
            <a:pPr marL="342900" indent="-342900" algn="l">
              <a:buFont typeface="+mj-lt"/>
              <a:buAutoNum type="arabicPeriod"/>
            </a:pPr>
            <a:r>
              <a:rPr lang="en-US" dirty="0">
                <a:solidFill>
                  <a:schemeClr val="tx2">
                    <a:lumMod val="75000"/>
                    <a:lumOff val="25000"/>
                  </a:schemeClr>
                </a:solidFill>
              </a:rPr>
              <a:t>Make sure that though females are getting more degrees than males,  they can make the same amount of money. </a:t>
            </a:r>
          </a:p>
          <a:p>
            <a:pPr marL="342900" indent="-342900" algn="l">
              <a:buFont typeface="+mj-lt"/>
              <a:buAutoNum type="arabicPeriod"/>
            </a:pPr>
            <a:endParaRPr lang="en-US" dirty="0">
              <a:solidFill>
                <a:schemeClr val="tx2">
                  <a:lumMod val="75000"/>
                  <a:lumOff val="25000"/>
                </a:schemeClr>
              </a:solidFill>
            </a:endParaRPr>
          </a:p>
          <a:p>
            <a:pPr marL="342900" indent="-342900" algn="l">
              <a:buFont typeface="+mj-lt"/>
              <a:buAutoNum type="arabicPeriod"/>
            </a:pPr>
            <a:r>
              <a:rPr lang="en-US" dirty="0">
                <a:solidFill>
                  <a:schemeClr val="tx2">
                    <a:lumMod val="75000"/>
                    <a:lumOff val="25000"/>
                  </a:schemeClr>
                </a:solidFill>
              </a:rPr>
              <a:t>Dive deeper into different forms of classification models to continue to explore the differences between males &amp; females.</a:t>
            </a:r>
          </a:p>
        </p:txBody>
      </p:sp>
    </p:spTree>
    <p:extLst>
      <p:ext uri="{BB962C8B-B14F-4D97-AF65-F5344CB8AC3E}">
        <p14:creationId xmlns:p14="http://schemas.microsoft.com/office/powerpoint/2010/main" val="576716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64C03F-FBAB-0CBC-B1F1-F07FD7219295}"/>
              </a:ext>
            </a:extLst>
          </p:cNvPr>
          <p:cNvSpPr>
            <a:spLocks noGrp="1"/>
          </p:cNvSpPr>
          <p:nvPr>
            <p:ph type="ctrTitle" idx="4294967295"/>
          </p:nvPr>
        </p:nvSpPr>
        <p:spPr>
          <a:xfrm>
            <a:off x="5987445" y="2766219"/>
            <a:ext cx="2729043" cy="1325563"/>
          </a:xfrm>
        </p:spPr>
        <p:txBody>
          <a:bodyPr>
            <a:normAutofit/>
          </a:bodyPr>
          <a:lstStyle/>
          <a:p>
            <a:r>
              <a:rPr lang="en-US" dirty="0">
                <a:solidFill>
                  <a:schemeClr val="accent3"/>
                </a:solidFill>
              </a:rPr>
              <a:t>Questions</a:t>
            </a:r>
            <a:endParaRPr lang="en-US" dirty="0"/>
          </a:p>
        </p:txBody>
      </p:sp>
      <p:sp>
        <p:nvSpPr>
          <p:cNvPr id="6" name="TextBox 5">
            <a:extLst>
              <a:ext uri="{FF2B5EF4-FFF2-40B4-BE49-F238E27FC236}">
                <a16:creationId xmlns:a16="http://schemas.microsoft.com/office/drawing/2014/main" id="{BDB374F2-7F59-3077-BC71-535A1B0B4BCD}"/>
              </a:ext>
            </a:extLst>
          </p:cNvPr>
          <p:cNvSpPr txBox="1"/>
          <p:nvPr/>
        </p:nvSpPr>
        <p:spPr>
          <a:xfrm>
            <a:off x="6436630" y="4344873"/>
            <a:ext cx="1830671" cy="646331"/>
          </a:xfrm>
          <a:prstGeom prst="rect">
            <a:avLst/>
          </a:prstGeom>
          <a:noFill/>
        </p:spPr>
        <p:txBody>
          <a:bodyPr wrap="square">
            <a:spAutoFit/>
          </a:bodyPr>
          <a:lstStyle/>
          <a:p>
            <a:pPr algn="ctr"/>
            <a:r>
              <a:rPr lang="en-US" dirty="0">
                <a:solidFill>
                  <a:schemeClr val="tx2">
                    <a:lumMod val="75000"/>
                    <a:lumOff val="25000"/>
                  </a:schemeClr>
                </a:solidFill>
              </a:rPr>
              <a:t>Brandie Hatch</a:t>
            </a:r>
          </a:p>
          <a:p>
            <a:pPr algn="ctr"/>
            <a:r>
              <a:rPr lang="en-US" dirty="0">
                <a:solidFill>
                  <a:schemeClr val="accent1">
                    <a:lumMod val="50000"/>
                  </a:schemeClr>
                </a:solidFill>
                <a:hlinkClick r:id="rId2">
                  <a:extLst>
                    <a:ext uri="{A12FA001-AC4F-418D-AE19-62706E023703}">
                      <ahyp:hlinkClr xmlns:ahyp="http://schemas.microsoft.com/office/drawing/2018/hyperlinkcolor" val="tx"/>
                    </a:ext>
                  </a:extLst>
                </a:hlinkClick>
              </a:rPr>
              <a:t>in/brandiehatch/</a:t>
            </a:r>
            <a:endParaRPr lang="en-US" dirty="0"/>
          </a:p>
        </p:txBody>
      </p:sp>
    </p:spTree>
    <p:extLst>
      <p:ext uri="{BB962C8B-B14F-4D97-AF65-F5344CB8AC3E}">
        <p14:creationId xmlns:p14="http://schemas.microsoft.com/office/powerpoint/2010/main" val="3718264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1"/>
          </p:nvPr>
        </p:nvSpPr>
        <p:spPr>
          <a:xfrm>
            <a:off x="762000" y="1760022"/>
            <a:ext cx="4142509" cy="3566556"/>
          </a:xfrm>
        </p:spPr>
        <p:txBody>
          <a:bodyPr>
            <a:normAutofit/>
          </a:bodyPr>
          <a:lstStyle/>
          <a:p>
            <a:r>
              <a:rPr lang="en-US" b="0" dirty="0"/>
              <a:t>The U.S. Census Bureau definition of sex is based on the biological attributes of men and women:</a:t>
            </a:r>
          </a:p>
          <a:p>
            <a:pPr marL="285750" indent="-285750">
              <a:lnSpc>
                <a:spcPct val="110000"/>
              </a:lnSpc>
              <a:spcBef>
                <a:spcPts val="0"/>
              </a:spcBef>
              <a:buFont typeface="Arial" panose="020B0604020202020204" pitchFamily="34" charset="0"/>
              <a:buChar char="•"/>
            </a:pPr>
            <a:r>
              <a:rPr lang="en-US" b="0" dirty="0"/>
              <a:t>chromosomes</a:t>
            </a:r>
          </a:p>
          <a:p>
            <a:pPr marL="285750" indent="-285750">
              <a:lnSpc>
                <a:spcPct val="110000"/>
              </a:lnSpc>
              <a:spcBef>
                <a:spcPts val="0"/>
              </a:spcBef>
              <a:buFont typeface="Arial" panose="020B0604020202020204" pitchFamily="34" charset="0"/>
              <a:buChar char="•"/>
            </a:pPr>
            <a:r>
              <a:rPr lang="en-US" b="0" dirty="0"/>
              <a:t>anatomy</a:t>
            </a:r>
          </a:p>
          <a:p>
            <a:pPr marL="285750" indent="-285750">
              <a:lnSpc>
                <a:spcPct val="110000"/>
              </a:lnSpc>
              <a:spcBef>
                <a:spcPts val="0"/>
              </a:spcBef>
              <a:buFont typeface="Arial" panose="020B0604020202020204" pitchFamily="34" charset="0"/>
              <a:buChar char="•"/>
            </a:pPr>
            <a:r>
              <a:rPr lang="en-US" b="0" dirty="0"/>
              <a:t>hormones </a:t>
            </a:r>
          </a:p>
          <a:p>
            <a:pPr>
              <a:lnSpc>
                <a:spcPct val="110000"/>
              </a:lnSpc>
              <a:spcBef>
                <a:spcPts val="0"/>
              </a:spcBef>
            </a:pPr>
            <a:endParaRPr lang="en-US" b="0" dirty="0"/>
          </a:p>
          <a:p>
            <a:r>
              <a:rPr lang="en-US" b="0" dirty="0"/>
              <a:t>Females account for </a:t>
            </a:r>
            <a:r>
              <a:rPr lang="en-US" dirty="0"/>
              <a:t>50.5% </a:t>
            </a:r>
            <a:r>
              <a:rPr lang="en-US" b="0" dirty="0"/>
              <a:t>of the U.S. 331,449,281 total population estimates as collected in the April 1, 2020, Census.</a:t>
            </a:r>
          </a:p>
        </p:txBody>
      </p:sp>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p:txBody>
          <a:bodyPr/>
          <a:lstStyle/>
          <a:p>
            <a:r>
              <a:rPr lang="en-US" dirty="0"/>
              <a:t>Overview</a:t>
            </a:r>
          </a:p>
        </p:txBody>
      </p:sp>
      <p:pic>
        <p:nvPicPr>
          <p:cNvPr id="10" name="Picture 9" descr="A picture containing indoor, ceiling, wall, floor with women working as phone operators in the 1940s at the US Capitol switchboard, Washington DC (library of congress)&#10;&#10;Description automatically generated">
            <a:extLst>
              <a:ext uri="{FF2B5EF4-FFF2-40B4-BE49-F238E27FC236}">
                <a16:creationId xmlns:a16="http://schemas.microsoft.com/office/drawing/2014/main" id="{EDC3BB93-ABA3-8198-34AE-93B6E5B4F7BE}"/>
              </a:ext>
            </a:extLst>
          </p:cNvPr>
          <p:cNvPicPr>
            <a:picLocks noChangeAspect="1"/>
          </p:cNvPicPr>
          <p:nvPr/>
        </p:nvPicPr>
        <p:blipFill rotWithShape="1">
          <a:blip r:embed="rId3"/>
          <a:srcRect l="6011" t="14718" r="3461" b="10440"/>
          <a:stretch/>
        </p:blipFill>
        <p:spPr>
          <a:xfrm>
            <a:off x="5248440" y="1760022"/>
            <a:ext cx="6543757" cy="3566556"/>
          </a:xfrm>
          <a:prstGeom prst="rect">
            <a:avLst/>
          </a:prstGeom>
        </p:spPr>
      </p:pic>
      <p:sp>
        <p:nvSpPr>
          <p:cNvPr id="14" name="TextBox 13">
            <a:extLst>
              <a:ext uri="{FF2B5EF4-FFF2-40B4-BE49-F238E27FC236}">
                <a16:creationId xmlns:a16="http://schemas.microsoft.com/office/drawing/2014/main" id="{1C3FA239-7935-A21F-CDF6-8913E5B98C23}"/>
              </a:ext>
            </a:extLst>
          </p:cNvPr>
          <p:cNvSpPr txBox="1"/>
          <p:nvPr/>
        </p:nvSpPr>
        <p:spPr>
          <a:xfrm>
            <a:off x="5162797" y="5326578"/>
            <a:ext cx="6629399" cy="276999"/>
          </a:xfrm>
          <a:prstGeom prst="rect">
            <a:avLst/>
          </a:prstGeom>
          <a:noFill/>
        </p:spPr>
        <p:txBody>
          <a:bodyPr wrap="square">
            <a:spAutoFit/>
          </a:bodyPr>
          <a:lstStyle/>
          <a:p>
            <a:r>
              <a:rPr lang="en-US" sz="1200" dirty="0"/>
              <a:t>Women working at the U.S. Capitol switchboard, Washington, D.C. (Library of Congress)</a:t>
            </a:r>
          </a:p>
        </p:txBody>
      </p:sp>
    </p:spTree>
    <p:extLst>
      <p:ext uri="{BB962C8B-B14F-4D97-AF65-F5344CB8AC3E}">
        <p14:creationId xmlns:p14="http://schemas.microsoft.com/office/powerpoint/2010/main" val="803542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CC8F73-ECDC-4868-AB59-BA85918D9766}"/>
              </a:ext>
            </a:extLst>
          </p:cNvPr>
          <p:cNvSpPr>
            <a:spLocks noGrp="1"/>
          </p:cNvSpPr>
          <p:nvPr>
            <p:ph type="title"/>
          </p:nvPr>
        </p:nvSpPr>
        <p:spPr/>
        <p:txBody>
          <a:bodyPr/>
          <a:lstStyle/>
          <a:p>
            <a:r>
              <a:rPr lang="en-US" dirty="0"/>
              <a:t>Sources</a:t>
            </a:r>
          </a:p>
        </p:txBody>
      </p:sp>
      <p:sp>
        <p:nvSpPr>
          <p:cNvPr id="3" name="Text Placeholder 2">
            <a:extLst>
              <a:ext uri="{FF2B5EF4-FFF2-40B4-BE49-F238E27FC236}">
                <a16:creationId xmlns:a16="http://schemas.microsoft.com/office/drawing/2014/main" id="{D3316BC9-7937-4417-B232-1B37F4796011}"/>
              </a:ext>
            </a:extLst>
          </p:cNvPr>
          <p:cNvSpPr>
            <a:spLocks noGrp="1"/>
          </p:cNvSpPr>
          <p:nvPr>
            <p:ph type="body" sz="quarter" idx="11"/>
          </p:nvPr>
        </p:nvSpPr>
        <p:spPr>
          <a:xfrm>
            <a:off x="4648201" y="1905000"/>
            <a:ext cx="6960704" cy="3276600"/>
          </a:xfrm>
        </p:spPr>
        <p:txBody>
          <a:bodyPr>
            <a:normAutofit/>
          </a:bodyPr>
          <a:lstStyle/>
          <a:p>
            <a:r>
              <a:rPr lang="en-US" altLang="en-US" dirty="0"/>
              <a:t>List the resources you used for your research:</a:t>
            </a:r>
          </a:p>
          <a:p>
            <a:pPr lvl="1"/>
            <a:r>
              <a:rPr lang="fr-FR" dirty="0"/>
              <a:t>U.S. </a:t>
            </a:r>
            <a:r>
              <a:rPr lang="fr-FR" dirty="0" err="1"/>
              <a:t>Census</a:t>
            </a:r>
            <a:r>
              <a:rPr lang="fr-FR" dirty="0"/>
              <a:t> </a:t>
            </a:r>
          </a:p>
          <a:p>
            <a:pPr lvl="1"/>
            <a:r>
              <a:rPr lang="fr-FR" dirty="0"/>
              <a:t>Source #2</a:t>
            </a:r>
          </a:p>
          <a:p>
            <a:pPr lvl="1"/>
            <a:r>
              <a:rPr lang="fr-FR" dirty="0"/>
              <a:t>Source #3</a:t>
            </a:r>
          </a:p>
          <a:p>
            <a:endParaRPr lang="en-US" dirty="0"/>
          </a:p>
        </p:txBody>
      </p:sp>
    </p:spTree>
    <p:extLst>
      <p:ext uri="{BB962C8B-B14F-4D97-AF65-F5344CB8AC3E}">
        <p14:creationId xmlns:p14="http://schemas.microsoft.com/office/powerpoint/2010/main" val="3992488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074F-E4AB-0ECA-D4A1-AE023612263F}"/>
              </a:ext>
            </a:extLst>
          </p:cNvPr>
          <p:cNvSpPr>
            <a:spLocks noGrp="1"/>
          </p:cNvSpPr>
          <p:nvPr>
            <p:ph type="title"/>
          </p:nvPr>
        </p:nvSpPr>
        <p:spPr>
          <a:xfrm>
            <a:off x="4818611" y="3042992"/>
            <a:ext cx="2554779" cy="772017"/>
          </a:xfrm>
        </p:spPr>
        <p:txBody>
          <a:bodyPr anchor="t">
            <a:normAutofit/>
          </a:bodyPr>
          <a:lstStyle/>
          <a:p>
            <a:r>
              <a:rPr lang="en-US" dirty="0"/>
              <a:t>Appendix</a:t>
            </a:r>
          </a:p>
        </p:txBody>
      </p:sp>
    </p:spTree>
    <p:extLst>
      <p:ext uri="{BB962C8B-B14F-4D97-AF65-F5344CB8AC3E}">
        <p14:creationId xmlns:p14="http://schemas.microsoft.com/office/powerpoint/2010/main" val="1612380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3637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76096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309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4317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5FA19F-6DA1-4162-B648-9CBB05B31678}"/>
              </a:ext>
            </a:extLst>
          </p:cNvPr>
          <p:cNvSpPr>
            <a:spLocks noGrp="1"/>
          </p:cNvSpPr>
          <p:nvPr>
            <p:ph type="title"/>
          </p:nvPr>
        </p:nvSpPr>
        <p:spPr>
          <a:xfrm>
            <a:off x="761999" y="715961"/>
            <a:ext cx="6476999" cy="1189038"/>
          </a:xfrm>
        </p:spPr>
        <p:txBody>
          <a:bodyPr/>
          <a:lstStyle/>
          <a:p>
            <a:r>
              <a:rPr lang="en-US" dirty="0"/>
              <a:t>Introduction</a:t>
            </a:r>
          </a:p>
        </p:txBody>
      </p:sp>
      <p:sp>
        <p:nvSpPr>
          <p:cNvPr id="3" name="Rectangle: Rounded Corners 2">
            <a:extLst>
              <a:ext uri="{FF2B5EF4-FFF2-40B4-BE49-F238E27FC236}">
                <a16:creationId xmlns:a16="http://schemas.microsoft.com/office/drawing/2014/main" id="{B02F8A3C-7EBE-CC6A-C2B7-2BA8BCA937BC}"/>
              </a:ext>
            </a:extLst>
          </p:cNvPr>
          <p:cNvSpPr/>
          <p:nvPr/>
        </p:nvSpPr>
        <p:spPr>
          <a:xfrm>
            <a:off x="944879" y="5320146"/>
            <a:ext cx="6794269" cy="902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944879" y="1745673"/>
            <a:ext cx="6794269" cy="4396365"/>
          </a:xfrm>
        </p:spPr>
        <p:txBody>
          <a:bodyPr vert="horz" lIns="91440" tIns="45720" rIns="91440" bIns="45720" rtlCol="0" anchor="t">
            <a:normAutofit fontScale="92500" lnSpcReduction="20000"/>
          </a:bodyPr>
          <a:lstStyle/>
          <a:p>
            <a:r>
              <a:rPr lang="en-US" altLang="en-US" sz="1900" dirty="0"/>
              <a:t>College-educated Workforce:</a:t>
            </a:r>
          </a:p>
          <a:p>
            <a:pPr lvl="1">
              <a:lnSpc>
                <a:spcPct val="100000"/>
              </a:lnSpc>
            </a:pPr>
            <a:r>
              <a:rPr lang="en-US" sz="1900" dirty="0"/>
              <a:t>According to a 2019 study from Pew Research, which analyzed data from the U.S. Bureau of Labor Statistics, women 25 and older now make up 50.2% of the college-educated work force.</a:t>
            </a:r>
          </a:p>
          <a:p>
            <a:pPr lvl="1">
              <a:lnSpc>
                <a:spcPct val="100000"/>
              </a:lnSpc>
            </a:pPr>
            <a:r>
              <a:rPr lang="en-US" sz="1900" dirty="0"/>
              <a:t>Women earn about 57% of bachelor’s degrees (2019)</a:t>
            </a:r>
          </a:p>
          <a:p>
            <a:endParaRPr lang="en-US" altLang="en-US" sz="1900" dirty="0"/>
          </a:p>
          <a:p>
            <a:r>
              <a:rPr lang="en-US" altLang="en-US" sz="1900" dirty="0"/>
              <a:t>In STEM Occupations </a:t>
            </a:r>
            <a:r>
              <a:rPr lang="en-US" altLang="en-US" sz="1900" dirty="0">
                <a:sym typeface="Wingdings" panose="05000000000000000000" pitchFamily="2" charset="2"/>
              </a:rPr>
              <a:t> </a:t>
            </a:r>
            <a:r>
              <a:rPr lang="en-US" sz="1900" dirty="0"/>
              <a:t>Women account for</a:t>
            </a:r>
            <a:r>
              <a:rPr lang="en-US" altLang="en-US" sz="1900" dirty="0"/>
              <a:t>:</a:t>
            </a:r>
          </a:p>
          <a:p>
            <a:pPr lvl="1">
              <a:lnSpc>
                <a:spcPct val="100000"/>
              </a:lnSpc>
            </a:pPr>
            <a:r>
              <a:rPr lang="en-US" sz="1900" dirty="0"/>
              <a:t>25% of college-educated workers in computer jobs</a:t>
            </a:r>
          </a:p>
          <a:p>
            <a:pPr lvl="1">
              <a:lnSpc>
                <a:spcPct val="100000"/>
              </a:lnSpc>
            </a:pPr>
            <a:r>
              <a:rPr lang="en-US" sz="1900" dirty="0"/>
              <a:t>15% of college-educated workers in engineering jobs</a:t>
            </a:r>
          </a:p>
          <a:p>
            <a:pPr lvl="1">
              <a:lnSpc>
                <a:spcPct val="100000"/>
              </a:lnSpc>
            </a:pPr>
            <a:r>
              <a:rPr lang="en-US" sz="1900" dirty="0"/>
              <a:t>Majority of college-educated workers in office, administrative support, and health care practitioners or technicians</a:t>
            </a:r>
          </a:p>
          <a:p>
            <a:pPr lvl="1">
              <a:lnSpc>
                <a:spcPct val="100000"/>
              </a:lnSpc>
            </a:pPr>
            <a:endParaRPr lang="en-US" sz="1900" dirty="0"/>
          </a:p>
          <a:p>
            <a:pPr marL="0" lvl="1" indent="0">
              <a:lnSpc>
                <a:spcPct val="100000"/>
              </a:lnSpc>
              <a:buNone/>
            </a:pPr>
            <a:r>
              <a:rPr lang="en-US" sz="1900" b="1" dirty="0"/>
              <a:t>And yet….</a:t>
            </a:r>
          </a:p>
          <a:p>
            <a:pPr marL="0" lvl="1" indent="0">
              <a:lnSpc>
                <a:spcPct val="100000"/>
              </a:lnSpc>
              <a:buNone/>
            </a:pPr>
            <a:r>
              <a:rPr lang="en-US" sz="1900" dirty="0"/>
              <a:t>	Women make 84% of what men earn</a:t>
            </a:r>
          </a:p>
        </p:txBody>
      </p:sp>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5FA19F-6DA1-4162-B648-9CBB05B31678}"/>
              </a:ext>
            </a:extLst>
          </p:cNvPr>
          <p:cNvSpPr>
            <a:spLocks noGrp="1"/>
          </p:cNvSpPr>
          <p:nvPr>
            <p:ph type="title"/>
          </p:nvPr>
        </p:nvSpPr>
        <p:spPr>
          <a:xfrm>
            <a:off x="761999" y="715961"/>
            <a:ext cx="6476999" cy="1189038"/>
          </a:xfrm>
        </p:spPr>
        <p:txBody>
          <a:bodyPr/>
          <a:lstStyle/>
          <a:p>
            <a:r>
              <a:rPr lang="en-US" dirty="0"/>
              <a:t>Introduction</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944879" y="1904999"/>
            <a:ext cx="6794269" cy="3276600"/>
          </a:xfrm>
        </p:spPr>
        <p:txBody>
          <a:bodyPr vert="horz" lIns="91440" tIns="45720" rIns="91440" bIns="45720" rtlCol="0" anchor="t">
            <a:normAutofit lnSpcReduction="10000"/>
          </a:bodyPr>
          <a:lstStyle/>
          <a:p>
            <a:endParaRPr lang="en-US" altLang="en-US" dirty="0"/>
          </a:p>
          <a:p>
            <a:r>
              <a:rPr lang="en-US" altLang="en-US" dirty="0"/>
              <a:t>Significance of Women and Girl’s Participation in Education</a:t>
            </a:r>
          </a:p>
          <a:p>
            <a:r>
              <a:rPr lang="en-US" b="0" i="0" dirty="0">
                <a:effectLst/>
                <a:latin typeface="Open Sans" panose="020B0606030504020204" pitchFamily="34" charset="0"/>
              </a:rPr>
              <a:t>Regain $15-30 trillion in lost lifetime productivity and earnings</a:t>
            </a:r>
          </a:p>
          <a:p>
            <a:endParaRPr lang="en-US" dirty="0"/>
          </a:p>
          <a:p>
            <a:pPr lvl="1"/>
            <a:r>
              <a:rPr lang="en-US" dirty="0"/>
              <a:t>Child marriage rates decline</a:t>
            </a:r>
          </a:p>
          <a:p>
            <a:pPr lvl="1"/>
            <a:r>
              <a:rPr lang="en-US" dirty="0"/>
              <a:t>Child mortality rates fall</a:t>
            </a:r>
          </a:p>
          <a:p>
            <a:pPr lvl="1"/>
            <a:r>
              <a:rPr lang="en-US" dirty="0"/>
              <a:t>Maternal mortality rates fall</a:t>
            </a:r>
          </a:p>
          <a:p>
            <a:pPr lvl="1"/>
            <a:r>
              <a:rPr lang="en-US" dirty="0"/>
              <a:t>National growth rates rise</a:t>
            </a:r>
          </a:p>
          <a:p>
            <a:pPr lvl="1"/>
            <a:r>
              <a:rPr lang="en-US" dirty="0"/>
              <a:t>Female earnings dramatically increase</a:t>
            </a:r>
          </a:p>
        </p:txBody>
      </p:sp>
    </p:spTree>
    <p:extLst>
      <p:ext uri="{BB962C8B-B14F-4D97-AF65-F5344CB8AC3E}">
        <p14:creationId xmlns:p14="http://schemas.microsoft.com/office/powerpoint/2010/main" val="4178762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7B37EA4-0173-0CB9-0FC7-1DA6E3EE37FE}"/>
              </a:ext>
            </a:extLst>
          </p:cNvPr>
          <p:cNvSpPr>
            <a:spLocks noGrp="1"/>
          </p:cNvSpPr>
          <p:nvPr>
            <p:ph type="title"/>
          </p:nvPr>
        </p:nvSpPr>
        <p:spPr>
          <a:xfrm>
            <a:off x="762000" y="716577"/>
            <a:ext cx="10668000" cy="615553"/>
          </a:xfrm>
        </p:spPr>
        <p:txBody>
          <a:bodyPr/>
          <a:lstStyle/>
          <a:p>
            <a:r>
              <a:rPr lang="en-US" dirty="0"/>
              <a:t>Question, Problem, and Goal</a:t>
            </a:r>
          </a:p>
        </p:txBody>
      </p:sp>
      <p:sp>
        <p:nvSpPr>
          <p:cNvPr id="12" name="Text Placeholder 2">
            <a:extLst>
              <a:ext uri="{FF2B5EF4-FFF2-40B4-BE49-F238E27FC236}">
                <a16:creationId xmlns:a16="http://schemas.microsoft.com/office/drawing/2014/main" id="{890953FA-D70F-6269-F0DE-3CF50587B310}"/>
              </a:ext>
            </a:extLst>
          </p:cNvPr>
          <p:cNvSpPr>
            <a:spLocks noGrp="1"/>
          </p:cNvSpPr>
          <p:nvPr>
            <p:ph type="body" sz="quarter" idx="13"/>
          </p:nvPr>
        </p:nvSpPr>
        <p:spPr>
          <a:xfrm>
            <a:off x="762000" y="1790698"/>
            <a:ext cx="10668000" cy="3853643"/>
          </a:xfrm>
        </p:spPr>
        <p:txBody>
          <a:bodyPr/>
          <a:lstStyle/>
          <a:p>
            <a:r>
              <a:rPr lang="en-US" b="1" dirty="0"/>
              <a:t>Topic: </a:t>
            </a:r>
            <a:r>
              <a:rPr lang="en-US" dirty="0"/>
              <a:t>Gender Gaps in Labor &amp; Education, United States</a:t>
            </a:r>
          </a:p>
          <a:p>
            <a:endParaRPr lang="en-US" dirty="0"/>
          </a:p>
          <a:p>
            <a:r>
              <a:rPr lang="en-US" b="1" dirty="0"/>
              <a:t>Question: </a:t>
            </a:r>
            <a:r>
              <a:rPr lang="en-US" dirty="0"/>
              <a:t>As females attain higher levels of education (literacy), how does women’s participation in labor change?</a:t>
            </a:r>
          </a:p>
          <a:p>
            <a:endParaRPr lang="en-US" dirty="0"/>
          </a:p>
          <a:p>
            <a:r>
              <a:rPr lang="en-US" b="1" dirty="0"/>
              <a:t>Problem Statement (Hypothesis): </a:t>
            </a:r>
          </a:p>
          <a:p>
            <a:r>
              <a:rPr lang="en-US" dirty="0"/>
              <a:t>The average difference in the years of education attained between gender=1, gender=0 is zero.</a:t>
            </a:r>
          </a:p>
          <a:p>
            <a:r>
              <a:rPr lang="en-US" dirty="0"/>
              <a:t>The average difference in the years of education attained between gender=1, gender=0 is not zero.</a:t>
            </a:r>
          </a:p>
          <a:p>
            <a:r>
              <a:rPr lang="en-US" dirty="0"/>
              <a:t>		</a:t>
            </a:r>
            <a:r>
              <a:rPr lang="en-US" b="0" dirty="0">
                <a:solidFill>
                  <a:srgbClr val="000000"/>
                </a:solidFill>
                <a:effectLst/>
                <a:latin typeface="Consolas" panose="020B0609020204030204" pitchFamily="49" charset="0"/>
              </a:rPr>
              <a:t>Gender 1 = male</a:t>
            </a:r>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Gender 2 = female</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r>
              <a:rPr lang="en-US" b="1" dirty="0"/>
              <a:t>Goal: </a:t>
            </a:r>
            <a:r>
              <a:rPr lang="en-US" dirty="0"/>
              <a:t>Create a model that predicts whether the survey respondent is male, or female based on labor market, income, and education features.</a:t>
            </a:r>
          </a:p>
        </p:txBody>
      </p:sp>
    </p:spTree>
    <p:extLst>
      <p:ext uri="{BB962C8B-B14F-4D97-AF65-F5344CB8AC3E}">
        <p14:creationId xmlns:p14="http://schemas.microsoft.com/office/powerpoint/2010/main" val="2629094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8C38-CAB7-96D4-9183-46714B237B2E}"/>
              </a:ext>
            </a:extLst>
          </p:cNvPr>
          <p:cNvSpPr>
            <a:spLocks noGrp="1"/>
          </p:cNvSpPr>
          <p:nvPr>
            <p:ph type="title"/>
          </p:nvPr>
        </p:nvSpPr>
        <p:spPr/>
        <p:txBody>
          <a:bodyPr/>
          <a:lstStyle/>
          <a:p>
            <a:r>
              <a:rPr lang="en-US" dirty="0"/>
              <a:t>Data Introduction</a:t>
            </a:r>
          </a:p>
        </p:txBody>
      </p:sp>
      <p:sp>
        <p:nvSpPr>
          <p:cNvPr id="3" name="Text Placeholder 2">
            <a:extLst>
              <a:ext uri="{FF2B5EF4-FFF2-40B4-BE49-F238E27FC236}">
                <a16:creationId xmlns:a16="http://schemas.microsoft.com/office/drawing/2014/main" id="{B172772D-2BDB-E6CE-9388-1842E41DDD0B}"/>
              </a:ext>
            </a:extLst>
          </p:cNvPr>
          <p:cNvSpPr>
            <a:spLocks noGrp="1"/>
          </p:cNvSpPr>
          <p:nvPr>
            <p:ph type="body" sz="quarter" idx="13"/>
          </p:nvPr>
        </p:nvSpPr>
        <p:spPr>
          <a:xfrm>
            <a:off x="762000" y="1790698"/>
            <a:ext cx="10668000" cy="3030683"/>
          </a:xfrm>
        </p:spPr>
        <p:txBody>
          <a:bodyPr/>
          <a:lstStyle/>
          <a:p>
            <a:r>
              <a:rPr lang="en-US" dirty="0"/>
              <a:t>Collected from the U.S. Census' American Community Survey (ACS) Public Use Microdata Sample (PUMS) files. </a:t>
            </a:r>
          </a:p>
          <a:p>
            <a:endParaRPr lang="en-US" dirty="0"/>
          </a:p>
          <a:p>
            <a:r>
              <a:rPr lang="en-US" dirty="0"/>
              <a:t>"The PUMS files allow users to create estimates for user-defined characteristics. The files contain a sample of responses to the ACS. </a:t>
            </a:r>
            <a:r>
              <a:rPr lang="en-US" b="1" dirty="0"/>
              <a:t>The PUMS files include variables for nearly every question on the ACS survey</a:t>
            </a:r>
            <a:r>
              <a:rPr lang="en-US" dirty="0"/>
              <a:t>. Additional variables are also created from other recoded PUMS variables to provide data users with useful derived variables (such as poverty status) while protecting confidentiality and providing consistency within the PUMS files.”</a:t>
            </a:r>
          </a:p>
          <a:p>
            <a:endParaRPr lang="en-US" dirty="0"/>
          </a:p>
          <a:p>
            <a:endParaRPr lang="en-US" dirty="0"/>
          </a:p>
          <a:p>
            <a:r>
              <a:rPr lang="en-US" dirty="0">
                <a:hlinkClick r:id="rId3"/>
              </a:rPr>
              <a:t>AMERICAN COMMUNITY SURVEY 2016-2020 5-YEAR PUMS</a:t>
            </a:r>
            <a:endParaRPr lang="en-US" dirty="0"/>
          </a:p>
          <a:p>
            <a:r>
              <a:rPr lang="en-US" dirty="0"/>
              <a:t>Prepared by American Community Survey Office, U.S. Census Bureau March 31, 2022</a:t>
            </a:r>
          </a:p>
        </p:txBody>
      </p:sp>
      <p:grpSp>
        <p:nvGrpSpPr>
          <p:cNvPr id="9" name="Group 8">
            <a:extLst>
              <a:ext uri="{FF2B5EF4-FFF2-40B4-BE49-F238E27FC236}">
                <a16:creationId xmlns:a16="http://schemas.microsoft.com/office/drawing/2014/main" id="{ADE8577A-634F-293E-B765-0F61178AFEA1}"/>
              </a:ext>
            </a:extLst>
          </p:cNvPr>
          <p:cNvGrpSpPr/>
          <p:nvPr/>
        </p:nvGrpSpPr>
        <p:grpSpPr>
          <a:xfrm>
            <a:off x="9001496" y="4821381"/>
            <a:ext cx="2428504" cy="1042166"/>
            <a:chOff x="6792686" y="80265"/>
            <a:chExt cx="4453247" cy="1888176"/>
          </a:xfrm>
        </p:grpSpPr>
        <p:sp>
          <p:nvSpPr>
            <p:cNvPr id="6" name="Rectangle 5">
              <a:extLst>
                <a:ext uri="{FF2B5EF4-FFF2-40B4-BE49-F238E27FC236}">
                  <a16:creationId xmlns:a16="http://schemas.microsoft.com/office/drawing/2014/main" id="{E8B867AF-2E11-DAC1-B860-D4A09059ABD3}"/>
                </a:ext>
              </a:extLst>
            </p:cNvPr>
            <p:cNvSpPr/>
            <p:nvPr/>
          </p:nvSpPr>
          <p:spPr>
            <a:xfrm>
              <a:off x="6792686" y="80265"/>
              <a:ext cx="4453247" cy="1888176"/>
            </a:xfrm>
            <a:prstGeom prst="rect">
              <a:avLst/>
            </a:prstGeom>
            <a:solidFill>
              <a:srgbClr val="112E51"/>
            </a:solidFill>
            <a:ln>
              <a:solidFill>
                <a:srgbClr val="112E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a:extLst>
                <a:ext uri="{FF2B5EF4-FFF2-40B4-BE49-F238E27FC236}">
                  <a16:creationId xmlns:a16="http://schemas.microsoft.com/office/drawing/2014/main" id="{EAF21942-FEBA-5EAA-9CA6-DFC82FCFA92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85709" y="190915"/>
              <a:ext cx="4267200" cy="1666875"/>
            </a:xfrm>
            <a:prstGeom prst="rect">
              <a:avLst/>
            </a:prstGeom>
          </p:spPr>
        </p:pic>
      </p:grpSp>
    </p:spTree>
    <p:extLst>
      <p:ext uri="{BB962C8B-B14F-4D97-AF65-F5344CB8AC3E}">
        <p14:creationId xmlns:p14="http://schemas.microsoft.com/office/powerpoint/2010/main" val="1809406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p:txBody>
          <a:bodyPr/>
          <a:lstStyle/>
          <a:p>
            <a:r>
              <a:rPr lang="en-US" dirty="0">
                <a:solidFill>
                  <a:schemeClr val="accent3"/>
                </a:solidFill>
              </a:rPr>
              <a:t>Data Collection</a:t>
            </a:r>
          </a:p>
        </p:txBody>
      </p:sp>
      <p:sp>
        <p:nvSpPr>
          <p:cNvPr id="10" name="Text Placeholder 9">
            <a:extLst>
              <a:ext uri="{FF2B5EF4-FFF2-40B4-BE49-F238E27FC236}">
                <a16:creationId xmlns:a16="http://schemas.microsoft.com/office/drawing/2014/main" id="{3E90A16C-1235-4DE1-9AE7-2F7599C83F90}"/>
              </a:ext>
            </a:extLst>
          </p:cNvPr>
          <p:cNvSpPr>
            <a:spLocks noGrp="1"/>
          </p:cNvSpPr>
          <p:nvPr>
            <p:ph type="body" sz="quarter" idx="4294967295"/>
          </p:nvPr>
        </p:nvSpPr>
        <p:spPr>
          <a:xfrm>
            <a:off x="762000" y="1600200"/>
            <a:ext cx="10668000" cy="762000"/>
          </a:xfrm>
        </p:spPr>
        <p:txBody>
          <a:bodyPr>
            <a:normAutofit/>
          </a:bodyPr>
          <a:lstStyle/>
          <a:p>
            <a:pPr marL="0" indent="0">
              <a:buNone/>
            </a:pPr>
            <a:r>
              <a:rPr lang="en-US" altLang="en-US" sz="1800" b="0" dirty="0">
                <a:solidFill>
                  <a:schemeClr val="tx2">
                    <a:lumMod val="85000"/>
                    <a:lumOff val="15000"/>
                  </a:schemeClr>
                </a:solidFill>
                <a:latin typeface="+mj-lt"/>
              </a:rPr>
              <a:t>The data came from using the Census API in a Jupyter Notebook to pull a </a:t>
            </a:r>
            <a:r>
              <a:rPr lang="en-US" altLang="en-US" sz="1800" b="0" dirty="0" err="1">
                <a:solidFill>
                  <a:schemeClr val="tx2">
                    <a:lumMod val="85000"/>
                    <a:lumOff val="15000"/>
                  </a:schemeClr>
                </a:solidFill>
                <a:latin typeface="+mj-lt"/>
              </a:rPr>
              <a:t>json</a:t>
            </a:r>
            <a:r>
              <a:rPr lang="en-US" altLang="en-US" sz="1800" b="0" dirty="0">
                <a:solidFill>
                  <a:schemeClr val="tx2">
                    <a:lumMod val="85000"/>
                    <a:lumOff val="15000"/>
                  </a:schemeClr>
                </a:solidFill>
                <a:latin typeface="+mj-lt"/>
              </a:rPr>
              <a:t> file. The initial data set included 3,239,553 observations and 26 variables.</a:t>
            </a:r>
          </a:p>
        </p:txBody>
      </p:sp>
      <p:sp>
        <p:nvSpPr>
          <p:cNvPr id="2" name="TextBox 1">
            <a:extLst>
              <a:ext uri="{FF2B5EF4-FFF2-40B4-BE49-F238E27FC236}">
                <a16:creationId xmlns:a16="http://schemas.microsoft.com/office/drawing/2014/main" id="{28B46023-D20D-5CBE-EAE4-16735033673A}"/>
              </a:ext>
            </a:extLst>
          </p:cNvPr>
          <p:cNvSpPr txBox="1">
            <a:spLocks/>
          </p:cNvSpPr>
          <p:nvPr/>
        </p:nvSpPr>
        <p:spPr>
          <a:xfrm>
            <a:off x="762000" y="2719449"/>
            <a:ext cx="10329553" cy="2986026"/>
          </a:xfrm>
          <a:prstGeom prst="rect">
            <a:avLst/>
          </a:prstGeom>
          <a:noFill/>
        </p:spPr>
        <p:txBody>
          <a:bodyPr wrap="square" numCol="3" rtlCol="0">
            <a:noAutofit/>
          </a:bodyPr>
          <a:lstStyle/>
          <a:p>
            <a:pPr marL="285750" indent="-285750">
              <a:buFont typeface="Arial" panose="020B0604020202020204" pitchFamily="34" charset="0"/>
              <a:buChar char="•"/>
            </a:pPr>
            <a:r>
              <a:rPr lang="en-US" sz="1400" dirty="0">
                <a:latin typeface="+mn-lt"/>
              </a:rPr>
              <a:t>Age: 1 to 99 years</a:t>
            </a:r>
          </a:p>
          <a:p>
            <a:pPr marL="285750" indent="-285750">
              <a:buFont typeface="Arial" panose="020B0604020202020204" pitchFamily="34" charset="0"/>
              <a:buChar char="•"/>
            </a:pPr>
            <a:r>
              <a:rPr lang="en-US" sz="1400" dirty="0">
                <a:latin typeface="+mn-lt"/>
              </a:rPr>
              <a:t>Citizenship status</a:t>
            </a:r>
          </a:p>
          <a:p>
            <a:pPr marL="285750" indent="-285750">
              <a:buFont typeface="Arial" panose="020B0604020202020204" pitchFamily="34" charset="0"/>
              <a:buChar char="•"/>
            </a:pPr>
            <a:r>
              <a:rPr lang="en-US" sz="1400" dirty="0">
                <a:latin typeface="+mn-lt"/>
              </a:rPr>
              <a:t>Class of worker</a:t>
            </a:r>
          </a:p>
          <a:p>
            <a:pPr marL="285750" indent="-285750">
              <a:buFont typeface="Arial" panose="020B0604020202020204" pitchFamily="34" charset="0"/>
              <a:buChar char="•"/>
            </a:pPr>
            <a:r>
              <a:rPr lang="en-US" sz="1400" dirty="0">
                <a:latin typeface="+mn-lt"/>
              </a:rPr>
              <a:t>Ability to speak English</a:t>
            </a:r>
          </a:p>
          <a:p>
            <a:pPr marL="285750" indent="-285750">
              <a:buFont typeface="Arial" panose="020B0604020202020204" pitchFamily="34" charset="0"/>
              <a:buChar char="•"/>
            </a:pPr>
            <a:r>
              <a:rPr lang="en-US" sz="1400" dirty="0">
                <a:latin typeface="+mn-lt"/>
              </a:rPr>
              <a:t>Employment status recode</a:t>
            </a:r>
          </a:p>
          <a:p>
            <a:pPr marL="285750" indent="-285750">
              <a:buFont typeface="Arial" panose="020B0604020202020204" pitchFamily="34" charset="0"/>
              <a:buChar char="•"/>
            </a:pPr>
            <a:r>
              <a:rPr lang="en-US" sz="1400" dirty="0">
                <a:latin typeface="+mn-lt"/>
              </a:rPr>
              <a:t>Yearly food stamp/Supplemental Nutrition Assistance Program (SNAP) recipient</a:t>
            </a:r>
          </a:p>
          <a:p>
            <a:pPr marL="285750" indent="-285750">
              <a:buFont typeface="Arial" panose="020B0604020202020204" pitchFamily="34" charset="0"/>
              <a:buChar char="•"/>
            </a:pPr>
            <a:r>
              <a:rPr lang="en-US" sz="1400" dirty="0">
                <a:latin typeface="+mn-lt"/>
              </a:rPr>
              <a:t>Language other than English spoken at home</a:t>
            </a:r>
          </a:p>
          <a:p>
            <a:pPr marL="285750" indent="-285750">
              <a:buFont typeface="Arial" panose="020B0604020202020204" pitchFamily="34" charset="0"/>
              <a:buChar char="•"/>
            </a:pPr>
            <a:r>
              <a:rPr lang="en-US" sz="1400" dirty="0">
                <a:latin typeface="+mn-lt"/>
              </a:rPr>
              <a:t>Marital Status</a:t>
            </a:r>
          </a:p>
          <a:p>
            <a:pPr marL="285750" indent="-285750">
              <a:buFont typeface="Arial" panose="020B0604020202020204" pitchFamily="34" charset="0"/>
              <a:buChar char="•"/>
            </a:pPr>
            <a:r>
              <a:rPr lang="en-US" sz="1400" dirty="0">
                <a:latin typeface="+mn-lt"/>
              </a:rPr>
              <a:t>Multigenerational household</a:t>
            </a:r>
          </a:p>
          <a:p>
            <a:pPr marL="285750" indent="-285750">
              <a:buFont typeface="Arial" panose="020B0604020202020204" pitchFamily="34" charset="0"/>
              <a:buChar char="•"/>
            </a:pPr>
            <a:r>
              <a:rPr lang="en-US" sz="1400" dirty="0">
                <a:latin typeface="+mn-lt"/>
              </a:rPr>
              <a:t>Number of own children in household (unweighted)</a:t>
            </a:r>
          </a:p>
          <a:p>
            <a:pPr marL="285750" indent="-285750">
              <a:buFont typeface="Arial" panose="020B0604020202020204" pitchFamily="34" charset="0"/>
              <a:buChar char="•"/>
            </a:pPr>
            <a:r>
              <a:rPr lang="en-US" sz="1400" dirty="0">
                <a:latin typeface="+mn-lt"/>
              </a:rPr>
              <a:t>Occupation recode for 2018 and later based on 2018 OCC codes</a:t>
            </a:r>
          </a:p>
          <a:p>
            <a:pPr marL="285750" indent="-285750">
              <a:buFont typeface="Arial" panose="020B0604020202020204" pitchFamily="34" charset="0"/>
              <a:buChar char="•"/>
            </a:pPr>
            <a:r>
              <a:rPr lang="en-US" sz="1400" dirty="0">
                <a:latin typeface="+mn-lt"/>
              </a:rPr>
              <a:t>Total person's income</a:t>
            </a:r>
          </a:p>
          <a:p>
            <a:pPr marL="285750" indent="-285750">
              <a:buFont typeface="Arial" panose="020B0604020202020204" pitchFamily="34" charset="0"/>
              <a:buChar char="•"/>
            </a:pPr>
            <a:r>
              <a:rPr lang="en-US" sz="1400" dirty="0">
                <a:latin typeface="+mn-lt"/>
              </a:rPr>
              <a:t>Income-to-poverty ratio recode</a:t>
            </a:r>
          </a:p>
          <a:p>
            <a:pPr marL="285750" indent="-285750">
              <a:buFont typeface="Arial" panose="020B0604020202020204" pitchFamily="34" charset="0"/>
              <a:buChar char="•"/>
            </a:pPr>
            <a:r>
              <a:rPr lang="en-US" sz="1400" dirty="0">
                <a:latin typeface="+mn-lt"/>
              </a:rPr>
              <a:t>Recoded detailed race code</a:t>
            </a:r>
          </a:p>
          <a:p>
            <a:pPr marL="285750" indent="-285750">
              <a:buFont typeface="Arial" panose="020B0604020202020204" pitchFamily="34" charset="0"/>
              <a:buChar char="•"/>
            </a:pPr>
            <a:r>
              <a:rPr lang="en-US" sz="1400" dirty="0">
                <a:latin typeface="+mn-lt"/>
              </a:rPr>
              <a:t>School Enrollment</a:t>
            </a:r>
          </a:p>
          <a:p>
            <a:pPr marL="285750" indent="-285750">
              <a:buFont typeface="Arial" panose="020B0604020202020204" pitchFamily="34" charset="0"/>
              <a:buChar char="•"/>
            </a:pPr>
            <a:r>
              <a:rPr lang="en-US" sz="1400" dirty="0">
                <a:latin typeface="+mn-lt"/>
              </a:rPr>
              <a:t>Grade Level Attending</a:t>
            </a:r>
          </a:p>
          <a:p>
            <a:pPr marL="285750" indent="-285750">
              <a:buFont typeface="Arial" panose="020B0604020202020204" pitchFamily="34" charset="0"/>
              <a:buChar char="•"/>
            </a:pPr>
            <a:r>
              <a:rPr lang="en-US" sz="1400" dirty="0">
                <a:latin typeface="+mn-lt"/>
              </a:rPr>
              <a:t>Educational Attainment</a:t>
            </a:r>
          </a:p>
          <a:p>
            <a:pPr marL="285750" indent="-285750">
              <a:buFont typeface="Arial" panose="020B0604020202020204" pitchFamily="34" charset="0"/>
              <a:buChar char="•"/>
            </a:pPr>
            <a:r>
              <a:rPr lang="en-US" sz="1400" dirty="0">
                <a:latin typeface="+mn-lt"/>
              </a:rPr>
              <a:t>Field of degree science and engineering flag - NSF definition</a:t>
            </a:r>
          </a:p>
          <a:p>
            <a:pPr marL="285750" indent="-285750">
              <a:buFont typeface="Arial" panose="020B0604020202020204" pitchFamily="34" charset="0"/>
              <a:buChar char="•"/>
            </a:pPr>
            <a:r>
              <a:rPr lang="en-US" sz="1400" dirty="0">
                <a:latin typeface="+mn-lt"/>
              </a:rPr>
              <a:t>Field of degree science and engineering related flag - NSF definition</a:t>
            </a:r>
          </a:p>
          <a:p>
            <a:pPr marL="285750" indent="-285750">
              <a:buFont typeface="Arial" panose="020B0604020202020204" pitchFamily="34" charset="0"/>
              <a:buChar char="•"/>
            </a:pPr>
            <a:endParaRPr lang="en-US" sz="1400" dirty="0">
              <a:latin typeface="+mn-lt"/>
            </a:endParaRPr>
          </a:p>
          <a:p>
            <a:pPr marL="285750" indent="-285750">
              <a:buFont typeface="Arial" panose="020B0604020202020204" pitchFamily="34" charset="0"/>
              <a:buChar char="•"/>
            </a:pPr>
            <a:r>
              <a:rPr lang="en-US" sz="1400" dirty="0">
                <a:latin typeface="+mn-lt"/>
              </a:rPr>
              <a:t>Self-employment income past 12 months</a:t>
            </a:r>
          </a:p>
          <a:p>
            <a:pPr marL="285750" indent="-285750">
              <a:buFont typeface="Arial" panose="020B0604020202020204" pitchFamily="34" charset="0"/>
              <a:buChar char="•"/>
            </a:pPr>
            <a:r>
              <a:rPr lang="en-US" sz="1400" dirty="0">
                <a:latin typeface="+mn-lt"/>
              </a:rPr>
              <a:t>Sex</a:t>
            </a:r>
          </a:p>
          <a:p>
            <a:pPr marL="285750" indent="-285750">
              <a:buFont typeface="Arial" panose="020B0604020202020204" pitchFamily="34" charset="0"/>
              <a:buChar char="•"/>
            </a:pPr>
            <a:r>
              <a:rPr lang="en-US" sz="1400" dirty="0">
                <a:latin typeface="+mn-lt"/>
              </a:rPr>
              <a:t>Wages or salary income past 12 months (use ADJINC to adjust WAGP to constant dollars)</a:t>
            </a:r>
          </a:p>
          <a:p>
            <a:pPr marL="285750" indent="-285750">
              <a:buFont typeface="Arial" panose="020B0604020202020204" pitchFamily="34" charset="0"/>
              <a:buChar char="•"/>
            </a:pPr>
            <a:r>
              <a:rPr lang="en-US" sz="1400" dirty="0">
                <a:latin typeface="+mn-lt"/>
              </a:rPr>
              <a:t>Work experience of householder and spouse</a:t>
            </a:r>
          </a:p>
          <a:p>
            <a:pPr marL="285750" indent="-285750">
              <a:buFont typeface="Arial" panose="020B0604020202020204" pitchFamily="34" charset="0"/>
              <a:buChar char="•"/>
            </a:pPr>
            <a:r>
              <a:rPr lang="en-US" sz="1400" dirty="0">
                <a:latin typeface="+mn-lt"/>
              </a:rPr>
              <a:t>When last worked</a:t>
            </a:r>
          </a:p>
          <a:p>
            <a:pPr marL="285750" indent="-285750">
              <a:buFont typeface="Arial" panose="020B0604020202020204" pitchFamily="34" charset="0"/>
              <a:buChar char="•"/>
            </a:pPr>
            <a:r>
              <a:rPr lang="en-US" sz="1400" dirty="0">
                <a:latin typeface="+mn-lt"/>
              </a:rPr>
              <a:t>Worked last week</a:t>
            </a:r>
          </a:p>
          <a:p>
            <a:pPr marL="285750" indent="-285750">
              <a:buFont typeface="Arial" panose="020B0604020202020204" pitchFamily="34" charset="0"/>
              <a:buChar char="•"/>
            </a:pPr>
            <a:r>
              <a:rPr lang="en-US" sz="1400" dirty="0">
                <a:latin typeface="+mn-lt"/>
              </a:rPr>
              <a:t>State code based on 2010 Census Definition</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295767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87BA524-3F25-4DC5-86FB-566996E06959}"/>
              </a:ext>
            </a:extLst>
          </p:cNvPr>
          <p:cNvSpPr>
            <a:spLocks noGrp="1"/>
          </p:cNvSpPr>
          <p:nvPr>
            <p:ph type="title"/>
          </p:nvPr>
        </p:nvSpPr>
        <p:spPr>
          <a:xfrm>
            <a:off x="4648201" y="715961"/>
            <a:ext cx="7064432" cy="1189038"/>
          </a:xfrm>
        </p:spPr>
        <p:txBody>
          <a:bodyPr>
            <a:normAutofit/>
          </a:bodyPr>
          <a:lstStyle/>
          <a:p>
            <a:r>
              <a:rPr lang="en-US" dirty="0"/>
              <a:t>Cleaning &amp; Data Exploration</a:t>
            </a:r>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4648201" y="3033902"/>
            <a:ext cx="6960704" cy="2486025"/>
          </a:xfrm>
        </p:spPr>
        <p:txBody>
          <a:bodyPr vert="horz" lIns="91440" tIns="45720" rIns="91440" bIns="45720" rtlCol="0" anchor="t">
            <a:normAutofit/>
          </a:bodyPr>
          <a:lstStyle/>
          <a:p>
            <a:pPr lvl="1"/>
            <a:r>
              <a:rPr lang="en-US" dirty="0"/>
              <a:t>Dataset was balanced in that it had almost the same number of male responses as female responses.</a:t>
            </a:r>
          </a:p>
          <a:p>
            <a:pPr lvl="1"/>
            <a:r>
              <a:rPr lang="en-US" dirty="0"/>
              <a:t>The Male to Female ratio was very close to the U.S. Census estimate as of April 1, 2020, where females accounted for 50.5% of the population.</a:t>
            </a:r>
          </a:p>
          <a:p>
            <a:pPr lvl="1"/>
            <a:r>
              <a:rPr lang="en-US" dirty="0"/>
              <a:t>Males in this data set are approximately two years younger than females. </a:t>
            </a:r>
          </a:p>
        </p:txBody>
      </p:sp>
      <p:graphicFrame>
        <p:nvGraphicFramePr>
          <p:cNvPr id="2" name="Table 3">
            <a:extLst>
              <a:ext uri="{FF2B5EF4-FFF2-40B4-BE49-F238E27FC236}">
                <a16:creationId xmlns:a16="http://schemas.microsoft.com/office/drawing/2014/main" id="{EB3C872D-B092-F6D1-6336-F2986DCA02A4}"/>
              </a:ext>
            </a:extLst>
          </p:cNvPr>
          <p:cNvGraphicFramePr>
            <a:graphicFrameLocks noGrp="1"/>
          </p:cNvGraphicFramePr>
          <p:nvPr>
            <p:extLst>
              <p:ext uri="{D42A27DB-BD31-4B8C-83A1-F6EECF244321}">
                <p14:modId xmlns:p14="http://schemas.microsoft.com/office/powerpoint/2010/main" val="3009671597"/>
              </p:ext>
            </p:extLst>
          </p:nvPr>
        </p:nvGraphicFramePr>
        <p:xfrm>
          <a:off x="6610350" y="1872487"/>
          <a:ext cx="2676526" cy="741680"/>
        </p:xfrm>
        <a:graphic>
          <a:graphicData uri="http://schemas.openxmlformats.org/drawingml/2006/table">
            <a:tbl>
              <a:tblPr firstRow="1" bandRow="1">
                <a:tableStyleId>{5C22544A-7EE6-4342-B048-85BDC9FD1C3A}</a:tableStyleId>
              </a:tblPr>
              <a:tblGrid>
                <a:gridCol w="1338263">
                  <a:extLst>
                    <a:ext uri="{9D8B030D-6E8A-4147-A177-3AD203B41FA5}">
                      <a16:colId xmlns:a16="http://schemas.microsoft.com/office/drawing/2014/main" val="1886671451"/>
                    </a:ext>
                  </a:extLst>
                </a:gridCol>
                <a:gridCol w="1338263">
                  <a:extLst>
                    <a:ext uri="{9D8B030D-6E8A-4147-A177-3AD203B41FA5}">
                      <a16:colId xmlns:a16="http://schemas.microsoft.com/office/drawing/2014/main" val="2758362963"/>
                    </a:ext>
                  </a:extLst>
                </a:gridCol>
              </a:tblGrid>
              <a:tr h="370840">
                <a:tc>
                  <a:txBody>
                    <a:bodyPr/>
                    <a:lstStyle/>
                    <a:p>
                      <a:pPr algn="ctr"/>
                      <a:r>
                        <a:rPr lang="en-US" dirty="0">
                          <a:solidFill>
                            <a:schemeClr val="tx1"/>
                          </a:solidFill>
                        </a:rPr>
                        <a:t>Males</a:t>
                      </a:r>
                    </a:p>
                  </a:txBody>
                  <a:tcPr/>
                </a:tc>
                <a:tc>
                  <a:txBody>
                    <a:bodyPr/>
                    <a:lstStyle/>
                    <a:p>
                      <a:pPr algn="ctr"/>
                      <a:r>
                        <a:rPr lang="en-US" dirty="0">
                          <a:solidFill>
                            <a:schemeClr val="tx1"/>
                          </a:solidFill>
                        </a:rPr>
                        <a:t>Females</a:t>
                      </a:r>
                    </a:p>
                  </a:txBody>
                  <a:tcPr/>
                </a:tc>
                <a:extLst>
                  <a:ext uri="{0D108BD9-81ED-4DB2-BD59-A6C34878D82A}">
                    <a16:rowId xmlns:a16="http://schemas.microsoft.com/office/drawing/2014/main" val="3487513205"/>
                  </a:ext>
                </a:extLst>
              </a:tr>
              <a:tr h="370840">
                <a:tc>
                  <a:txBody>
                    <a:bodyPr/>
                    <a:lstStyle/>
                    <a:p>
                      <a:pPr algn="ctr"/>
                      <a:r>
                        <a:rPr lang="en-US" b="0" dirty="0">
                          <a:solidFill>
                            <a:srgbClr val="000000"/>
                          </a:solidFill>
                          <a:effectLst/>
                          <a:latin typeface="Consolas" panose="020B0609020204030204" pitchFamily="49" charset="0"/>
                        </a:rPr>
                        <a:t>49.0294%</a:t>
                      </a:r>
                      <a:endParaRPr lang="en-US" dirty="0"/>
                    </a:p>
                  </a:txBody>
                  <a:tcPr/>
                </a:tc>
                <a:tc>
                  <a:txBody>
                    <a:bodyPr/>
                    <a:lstStyle/>
                    <a:p>
                      <a:pPr algn="ctr"/>
                      <a:r>
                        <a:rPr lang="en-US" b="0" dirty="0">
                          <a:solidFill>
                            <a:srgbClr val="000000"/>
                          </a:solidFill>
                          <a:effectLst/>
                          <a:latin typeface="Consolas" panose="020B0609020204030204" pitchFamily="49" charset="0"/>
                        </a:rPr>
                        <a:t>50.9706%</a:t>
                      </a:r>
                      <a:endParaRPr lang="en-US" dirty="0"/>
                    </a:p>
                  </a:txBody>
                  <a:tcPr/>
                </a:tc>
                <a:extLst>
                  <a:ext uri="{0D108BD9-81ED-4DB2-BD59-A6C34878D82A}">
                    <a16:rowId xmlns:a16="http://schemas.microsoft.com/office/drawing/2014/main" val="3335912271"/>
                  </a:ext>
                </a:extLst>
              </a:tr>
            </a:tbl>
          </a:graphicData>
        </a:graphic>
      </p:graphicFrame>
    </p:spTree>
    <p:extLst>
      <p:ext uri="{BB962C8B-B14F-4D97-AF65-F5344CB8AC3E}">
        <p14:creationId xmlns:p14="http://schemas.microsoft.com/office/powerpoint/2010/main" val="39478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762000" y="1905000"/>
            <a:ext cx="5334000" cy="3352800"/>
          </a:xfrm>
        </p:spPr>
        <p:txBody>
          <a:bodyPr vert="horz" lIns="91440" tIns="45720" rIns="91440" bIns="45720" rtlCol="0" anchor="t">
            <a:normAutofit fontScale="92500" lnSpcReduction="10000"/>
          </a:bodyPr>
          <a:lstStyle/>
          <a:p>
            <a:pPr marL="0" lvl="1" indent="0">
              <a:buNone/>
            </a:pPr>
            <a:r>
              <a:rPr lang="en-US" sz="1900" b="1" dirty="0">
                <a:latin typeface="+mj-lt"/>
              </a:rPr>
              <a:t>Interesting Findings</a:t>
            </a:r>
          </a:p>
          <a:p>
            <a:pPr lvl="1"/>
            <a:r>
              <a:rPr lang="en-US" dirty="0"/>
              <a:t>Gradual increase of grade levels </a:t>
            </a:r>
          </a:p>
          <a:p>
            <a:pPr lvl="1"/>
            <a:r>
              <a:rPr lang="en-US" dirty="0"/>
              <a:t>Outliers below grade five for both sexes</a:t>
            </a:r>
          </a:p>
          <a:p>
            <a:pPr lvl="1"/>
            <a:r>
              <a:rPr lang="en-US" dirty="0"/>
              <a:t>Income belongs mostly to people above 18 years old</a:t>
            </a:r>
          </a:p>
          <a:p>
            <a:pPr lvl="1"/>
            <a:r>
              <a:rPr lang="en-US" dirty="0"/>
              <a:t>Income increases during young to midlife and tapers off late life</a:t>
            </a:r>
          </a:p>
          <a:p>
            <a:pPr lvl="1"/>
            <a:r>
              <a:rPr lang="en-US" dirty="0"/>
              <a:t>People over 18 have a balanced overall range of grade level </a:t>
            </a:r>
          </a:p>
          <a:p>
            <a:pPr lvl="1"/>
            <a:r>
              <a:rPr lang="en-US" dirty="0"/>
              <a:t>Many adults never attain more than a high school degree</a:t>
            </a:r>
          </a:p>
        </p:txBody>
      </p:sp>
      <p:sp>
        <p:nvSpPr>
          <p:cNvPr id="5" name="Title 4">
            <a:extLst>
              <a:ext uri="{FF2B5EF4-FFF2-40B4-BE49-F238E27FC236}">
                <a16:creationId xmlns:a16="http://schemas.microsoft.com/office/drawing/2014/main" id="{887BA524-3F25-4DC5-86FB-566996E06959}"/>
              </a:ext>
            </a:extLst>
          </p:cNvPr>
          <p:cNvSpPr>
            <a:spLocks noGrp="1"/>
          </p:cNvSpPr>
          <p:nvPr>
            <p:ph type="title"/>
          </p:nvPr>
        </p:nvSpPr>
        <p:spPr/>
        <p:txBody>
          <a:bodyPr>
            <a:normAutofit/>
          </a:bodyPr>
          <a:lstStyle/>
          <a:p>
            <a:r>
              <a:rPr lang="en-US" sz="2800" dirty="0"/>
              <a:t>Cleaning &amp; Data Exploration</a:t>
            </a:r>
          </a:p>
        </p:txBody>
      </p:sp>
      <p:pic>
        <p:nvPicPr>
          <p:cNvPr id="15" name="Picture 14" descr="Chart, box and whisker chart&#10;&#10;Description automatically generated">
            <a:extLst>
              <a:ext uri="{FF2B5EF4-FFF2-40B4-BE49-F238E27FC236}">
                <a16:creationId xmlns:a16="http://schemas.microsoft.com/office/drawing/2014/main" id="{2ABF558C-410A-DA6D-7E99-88A98A058483}"/>
              </a:ext>
            </a:extLst>
          </p:cNvPr>
          <p:cNvPicPr>
            <a:picLocks noChangeAspect="1"/>
          </p:cNvPicPr>
          <p:nvPr/>
        </p:nvPicPr>
        <p:blipFill>
          <a:blip r:embed="rId3"/>
          <a:stretch>
            <a:fillRect/>
          </a:stretch>
        </p:blipFill>
        <p:spPr>
          <a:xfrm>
            <a:off x="6481851" y="1473664"/>
            <a:ext cx="5041270" cy="3707936"/>
          </a:xfrm>
          <a:prstGeom prst="rect">
            <a:avLst/>
          </a:prstGeom>
        </p:spPr>
      </p:pic>
    </p:spTree>
    <p:extLst>
      <p:ext uri="{BB962C8B-B14F-4D97-AF65-F5344CB8AC3E}">
        <p14:creationId xmlns:p14="http://schemas.microsoft.com/office/powerpoint/2010/main" val="4180850585"/>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000000"/>
      </a:dk2>
      <a:lt2>
        <a:srgbClr val="E6E6E6"/>
      </a:lt2>
      <a:accent1>
        <a:srgbClr val="FCDCD1"/>
      </a:accent1>
      <a:accent2>
        <a:srgbClr val="FFB6A3"/>
      </a:accent2>
      <a:accent3>
        <a:srgbClr val="C16550"/>
      </a:accent3>
      <a:accent4>
        <a:srgbClr val="FEF7F4"/>
      </a:accent4>
      <a:accent5>
        <a:srgbClr val="8A443A"/>
      </a:accent5>
      <a:accent6>
        <a:srgbClr val="EEDED1"/>
      </a:accent6>
      <a:hlink>
        <a:srgbClr val="8A443A"/>
      </a:hlink>
      <a:folHlink>
        <a:srgbClr val="905225"/>
      </a:folHlink>
    </a:clrScheme>
    <a:fontScheme name="Custom 4">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omen's History_TM10107764_Win32_LH_v4" id="{AC635B7D-C2D6-408D-AB8F-C03D582CC5EF}" vid="{62200808-B30B-4ED4-83F3-E3A969C6164B}"/>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95BB57-19EB-4557-B5D2-B6E7784AF408}">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811E5987-7DAE-478C-B57E-B58680B871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AAEAA2-4CF8-449D-8745-25872C8482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Women's History Month presentation</Template>
  <TotalTime>293</TotalTime>
  <Words>1975</Words>
  <Application>Microsoft Office PowerPoint</Application>
  <PresentationFormat>Widescreen</PresentationFormat>
  <Paragraphs>207</Paragraphs>
  <Slides>25</Slides>
  <Notes>12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25</vt:i4>
      </vt:variant>
    </vt:vector>
  </HeadingPairs>
  <TitlesOfParts>
    <vt:vector size="35" baseType="lpstr">
      <vt:lpstr>Arial</vt:lpstr>
      <vt:lpstr>Calibri</vt:lpstr>
      <vt:lpstr>Calibri Light</vt:lpstr>
      <vt:lpstr>Consolas</vt:lpstr>
      <vt:lpstr>Georgia</vt:lpstr>
      <vt:lpstr>Open Sans</vt:lpstr>
      <vt:lpstr>Segoe UI</vt:lpstr>
      <vt:lpstr>Wingdings</vt:lpstr>
      <vt:lpstr>Office Theme</vt:lpstr>
      <vt:lpstr>1_Office Theme</vt:lpstr>
      <vt:lpstr>Capstone:  Women, Labor, &amp; Education</vt:lpstr>
      <vt:lpstr>Overview</vt:lpstr>
      <vt:lpstr>Introduction</vt:lpstr>
      <vt:lpstr>Introduction</vt:lpstr>
      <vt:lpstr>Question, Problem, and Goal</vt:lpstr>
      <vt:lpstr>Data Introduction</vt:lpstr>
      <vt:lpstr>Data Collection</vt:lpstr>
      <vt:lpstr>Cleaning &amp; Data Exploration</vt:lpstr>
      <vt:lpstr>Cleaning &amp; Data Exploration</vt:lpstr>
      <vt:lpstr>Submissions Based on Race</vt:lpstr>
      <vt:lpstr>PowerPoint Presentation</vt:lpstr>
      <vt:lpstr>Modeling</vt:lpstr>
      <vt:lpstr>Logistic Regression</vt:lpstr>
      <vt:lpstr>Best Model Findings </vt:lpstr>
      <vt:lpstr>Question, Problem, and Goal</vt:lpstr>
      <vt:lpstr>Implications</vt:lpstr>
      <vt:lpstr>Conclusion</vt:lpstr>
      <vt:lpstr>Next Steps</vt:lpstr>
      <vt:lpstr>Questions</vt:lpstr>
      <vt:lpstr>Sources</vt:lpstr>
      <vt:lpstr>Appendix</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Women, Income, &amp; Education</dc:title>
  <dc:subject/>
  <dc:creator>Brandie Hatch</dc:creator>
  <cp:keywords/>
  <dc:description/>
  <cp:lastModifiedBy>Brandie Hatch</cp:lastModifiedBy>
  <cp:revision>13</cp:revision>
  <dcterms:created xsi:type="dcterms:W3CDTF">2022-08-15T23:50:01Z</dcterms:created>
  <dcterms:modified xsi:type="dcterms:W3CDTF">2022-08-16T22:37:16Z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