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6"/>
  </p:notesMasterIdLst>
  <p:handoutMasterIdLst>
    <p:handoutMasterId r:id="rId27"/>
  </p:handoutMasterIdLst>
  <p:sldIdLst>
    <p:sldId id="1864" r:id="rId5"/>
    <p:sldId id="1845" r:id="rId6"/>
    <p:sldId id="1846" r:id="rId7"/>
    <p:sldId id="1874" r:id="rId8"/>
    <p:sldId id="1865" r:id="rId9"/>
    <p:sldId id="1873" r:id="rId10"/>
    <p:sldId id="1848" r:id="rId11"/>
    <p:sldId id="1849" r:id="rId12"/>
    <p:sldId id="1851" r:id="rId13"/>
    <p:sldId id="1852" r:id="rId14"/>
    <p:sldId id="1862" r:id="rId15"/>
    <p:sldId id="1866" r:id="rId16"/>
    <p:sldId id="1858" r:id="rId17"/>
    <p:sldId id="1859" r:id="rId18"/>
    <p:sldId id="1867" r:id="rId19"/>
    <p:sldId id="1860" r:id="rId20"/>
    <p:sldId id="1868" r:id="rId21"/>
    <p:sldId id="1869" r:id="rId22"/>
    <p:sldId id="1870" r:id="rId23"/>
    <p:sldId id="1871" r:id="rId24"/>
    <p:sldId id="1872"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Pinks" id="{4CCBE145-9F3B-43C3-8EAE-1EE4FE803BE6}">
          <p14:sldIdLst>
            <p14:sldId id="1864"/>
            <p14:sldId id="1845"/>
            <p14:sldId id="1846"/>
            <p14:sldId id="1874"/>
            <p14:sldId id="1865"/>
            <p14:sldId id="1873"/>
            <p14:sldId id="1848"/>
            <p14:sldId id="1849"/>
            <p14:sldId id="1851"/>
            <p14:sldId id="1852"/>
            <p14:sldId id="1862"/>
            <p14:sldId id="1866"/>
            <p14:sldId id="1858"/>
            <p14:sldId id="1859"/>
            <p14:sldId id="1867"/>
            <p14:sldId id="1860"/>
            <p14:sldId id="1868"/>
            <p14:sldId id="1869"/>
            <p14:sldId id="1870"/>
            <p14:sldId id="1871"/>
            <p14:sldId id="1872"/>
          </p14:sldIdLst>
        </p14:section>
      </p14:sectionLst>
    </p:ext>
    <p:ext uri="{EFAFB233-063F-42B5-8137-9DF3F51BA10A}">
      <p15:sldGuideLst xmlns:p15="http://schemas.microsoft.com/office/powerpoint/2012/main">
        <p15:guide id="2" pos="4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E51"/>
    <a:srgbClr val="FEF7F4"/>
    <a:srgbClr val="FF2625"/>
    <a:srgbClr val="007788"/>
    <a:srgbClr val="297C2A"/>
    <a:srgbClr val="FE4387"/>
    <a:srgbClr val="F69000"/>
    <a:srgbClr val="01C2D1"/>
    <a:srgbClr val="D6D734"/>
    <a:srgbClr val="005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848" autoAdjust="0"/>
  </p:normalViewPr>
  <p:slideViewPr>
    <p:cSldViewPr snapToGrid="0">
      <p:cViewPr varScale="1">
        <p:scale>
          <a:sx n="81" d="100"/>
          <a:sy n="81" d="100"/>
        </p:scale>
        <p:origin x="1692" y="96"/>
      </p:cViewPr>
      <p:guideLst>
        <p:guide pos="4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howGuides="1">
      <p:cViewPr varScale="1">
        <p:scale>
          <a:sx n="48" d="100"/>
          <a:sy n="48"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www.bing.com/search?q=Victoria%20Woodhull" TargetMode="External"/><Relationship Id="rId2" Type="http://schemas.openxmlformats.org/officeDocument/2006/relationships/hyperlink" Target="https://www.bing.com/search?q=Elizabeth+Cady+Stanton" TargetMode="External"/><Relationship Id="rId1" Type="http://schemas.openxmlformats.org/officeDocument/2006/relationships/hyperlink" Target="https://www.bing.com/search?q=sojourner+truth"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bing.com/search?q=Victoria%20Woodhull" TargetMode="External"/><Relationship Id="rId2" Type="http://schemas.openxmlformats.org/officeDocument/2006/relationships/hyperlink" Target="https://www.bing.com/search?q=Elizabeth+Cady+Stanton" TargetMode="External"/><Relationship Id="rId1" Type="http://schemas.openxmlformats.org/officeDocument/2006/relationships/hyperlink" Target="https://www.bing.com/search?q=sojourner+truth"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37DF2B-DECF-44A7-8971-07475E2BCFC3}" type="doc">
      <dgm:prSet loTypeId="urn:microsoft.com/office/officeart/2018/2/layout/IconLabelList#2" loCatId="other" qsTypeId="urn:microsoft.com/office/officeart/2005/8/quickstyle/simple2" qsCatId="simple" csTypeId="urn:microsoft.com/office/officeart/2005/8/colors/accent1_5" csCatId="accent1" phldr="1"/>
      <dgm:spPr/>
    </dgm:pt>
    <dgm:pt modelId="{C8710C11-6766-4B48-9562-4B0C7B3F28D6}">
      <dgm:prSet phldrT="[Text]" custT="1"/>
      <dgm:spPr/>
      <dgm:t>
        <a:bodyPr/>
        <a:lstStyle/>
        <a:p>
          <a:pPr>
            <a:lnSpc>
              <a:spcPct val="100000"/>
            </a:lnSpc>
          </a:pPr>
          <a:r>
            <a:rPr lang="en-US" altLang="en-US" sz="1400" b="1"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Sojourner Truth</a:t>
          </a:r>
          <a:r>
            <a:rPr lang="en-US" altLang="en-US" sz="1400" b="1" dirty="0">
              <a:solidFill>
                <a:schemeClr val="bg1"/>
              </a:solidFill>
            </a:rPr>
            <a:t> </a:t>
          </a:r>
          <a:r>
            <a:rPr lang="en-US" altLang="en-US" sz="1400" dirty="0">
              <a:solidFill>
                <a:schemeClr val="bg1"/>
              </a:solidFill>
            </a:rPr>
            <a:t>was an American abolitionist and women's rights activist. Truth is best known for her speech on racial inequalities, "</a:t>
          </a:r>
          <a:r>
            <a:rPr lang="en-US" altLang="en-US" sz="1400" dirty="0" err="1">
              <a:solidFill>
                <a:schemeClr val="bg1"/>
              </a:solidFill>
            </a:rPr>
            <a:t>Ain't</a:t>
          </a:r>
          <a:r>
            <a:rPr lang="en-US" altLang="en-US" sz="1400" dirty="0">
              <a:solidFill>
                <a:schemeClr val="bg1"/>
              </a:solidFill>
            </a:rPr>
            <a:t> I a Woman?" in 1851.</a:t>
          </a:r>
          <a:endParaRPr lang="en-US" sz="1400" b="0" dirty="0">
            <a:solidFill>
              <a:schemeClr val="bg1"/>
            </a:solidFill>
          </a:endParaRPr>
        </a:p>
      </dgm:t>
    </dgm:pt>
    <dgm:pt modelId="{6F9BADAF-DEBF-4CC2-B392-F7E0CD538B78}" type="parTrans" cxnId="{E28F4DE8-1F7F-4CC4-B4F7-5167A5B9E0BA}">
      <dgm:prSet/>
      <dgm:spPr/>
      <dgm:t>
        <a:bodyPr/>
        <a:lstStyle/>
        <a:p>
          <a:endParaRPr lang="en-US" sz="1400"/>
        </a:p>
      </dgm:t>
    </dgm:pt>
    <dgm:pt modelId="{CEEC8625-83FA-4202-826E-84C1185A8E32}" type="sibTrans" cxnId="{E28F4DE8-1F7F-4CC4-B4F7-5167A5B9E0BA}">
      <dgm:prSet/>
      <dgm:spPr/>
      <dgm:t>
        <a:bodyPr/>
        <a:lstStyle/>
        <a:p>
          <a:endParaRPr lang="en-US" sz="1400"/>
        </a:p>
      </dgm:t>
    </dgm:pt>
    <dgm:pt modelId="{8EE3C8DC-7BA8-479C-A581-E9DA099939F2}">
      <dgm:prSet phldrT="[Text]" custT="1"/>
      <dgm:spPr/>
      <dgm:t>
        <a:bodyPr/>
        <a:lstStyle/>
        <a:p>
          <a:pPr>
            <a:lnSpc>
              <a:spcPct val="100000"/>
            </a:lnSpc>
          </a:pPr>
          <a:r>
            <a:rPr lang="en-US" altLang="en-US" sz="1400" b="1"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Elizabeth Cady Stanton</a:t>
          </a:r>
          <a:r>
            <a:rPr lang="en-US" altLang="en-US" sz="1400" b="1" dirty="0">
              <a:solidFill>
                <a:schemeClr val="bg1"/>
              </a:solidFill>
            </a:rPr>
            <a:t> </a:t>
          </a:r>
          <a:r>
            <a:rPr lang="en-US" altLang="en-US" sz="1400" dirty="0">
              <a:solidFill>
                <a:schemeClr val="bg1"/>
              </a:solidFill>
            </a:rPr>
            <a:t>was an abolitionist and helped launch the American women's rights movement. She co-wrote the Declaration of Sentiments, a sharp critique of gender inequality in the U.S, in 1848.</a:t>
          </a:r>
          <a:endParaRPr lang="en-US" sz="1400" dirty="0">
            <a:solidFill>
              <a:schemeClr val="bg1"/>
            </a:solidFill>
          </a:endParaRPr>
        </a:p>
      </dgm:t>
    </dgm:pt>
    <dgm:pt modelId="{60ABFDD0-D409-4824-8102-DEA984738144}" type="parTrans" cxnId="{6E8797D1-3A1C-4879-9FDC-A7D2EC6197EA}">
      <dgm:prSet/>
      <dgm:spPr/>
      <dgm:t>
        <a:bodyPr/>
        <a:lstStyle/>
        <a:p>
          <a:endParaRPr lang="en-US" sz="1400"/>
        </a:p>
      </dgm:t>
    </dgm:pt>
    <dgm:pt modelId="{DAC4EAD7-53AC-40F0-BA2F-8B2633CEAE11}" type="sibTrans" cxnId="{6E8797D1-3A1C-4879-9FDC-A7D2EC6197EA}">
      <dgm:prSet/>
      <dgm:spPr/>
      <dgm:t>
        <a:bodyPr/>
        <a:lstStyle/>
        <a:p>
          <a:endParaRPr lang="en-US" sz="1400"/>
        </a:p>
      </dgm:t>
    </dgm:pt>
    <dgm:pt modelId="{8865AC6C-44E0-4174-AB02-044A78D94DE3}">
      <dgm:prSet phldrT="[Text]" custT="1"/>
      <dgm:spPr/>
      <dgm:t>
        <a:bodyPr/>
        <a:lstStyle/>
        <a:p>
          <a:pPr>
            <a:lnSpc>
              <a:spcPct val="100000"/>
            </a:lnSpc>
          </a:pPr>
          <a:r>
            <a:rPr lang="en-US" altLang="en-US" sz="1400" b="1"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Victoria Claflin Woodhull</a:t>
          </a:r>
          <a:r>
            <a:rPr lang="en-US" altLang="en-US" sz="1400" b="1" dirty="0">
              <a:solidFill>
                <a:schemeClr val="bg1"/>
              </a:solidFill>
            </a:rPr>
            <a:t> </a:t>
          </a:r>
          <a:r>
            <a:rPr lang="en-US" altLang="en-US" sz="1400" dirty="0">
              <a:solidFill>
                <a:schemeClr val="bg1"/>
              </a:solidFill>
            </a:rPr>
            <a:t>was an American leader of the women's suffrage movement and the first female candidate for president of the United States in the 1872 election.</a:t>
          </a:r>
          <a:endParaRPr lang="en-US" sz="1400" b="0" dirty="0">
            <a:solidFill>
              <a:schemeClr val="bg1"/>
            </a:solidFill>
          </a:endParaRPr>
        </a:p>
      </dgm:t>
    </dgm:pt>
    <dgm:pt modelId="{3FF598BD-2671-4ECB-AD79-D0E600EEC84F}" type="parTrans" cxnId="{E5875C5E-8817-4707-AA33-E7DDCAC19481}">
      <dgm:prSet/>
      <dgm:spPr/>
      <dgm:t>
        <a:bodyPr/>
        <a:lstStyle/>
        <a:p>
          <a:endParaRPr lang="en-US" sz="1400"/>
        </a:p>
      </dgm:t>
    </dgm:pt>
    <dgm:pt modelId="{258DC239-2C60-44C0-830B-87DE5EB56A01}" type="sibTrans" cxnId="{E5875C5E-8817-4707-AA33-E7DDCAC19481}">
      <dgm:prSet/>
      <dgm:spPr/>
      <dgm:t>
        <a:bodyPr/>
        <a:lstStyle/>
        <a:p>
          <a:endParaRPr lang="en-US" sz="1400"/>
        </a:p>
      </dgm:t>
    </dgm:pt>
    <dgm:pt modelId="{F365F799-91C6-467E-8005-77142388ADA7}" type="pres">
      <dgm:prSet presAssocID="{3137DF2B-DECF-44A7-8971-07475E2BCFC3}" presName="root" presStyleCnt="0">
        <dgm:presLayoutVars>
          <dgm:dir/>
          <dgm:resizeHandles val="exact"/>
        </dgm:presLayoutVars>
      </dgm:prSet>
      <dgm:spPr/>
    </dgm:pt>
    <dgm:pt modelId="{CA712F04-4B2E-4073-826D-66E0748C08F8}" type="pres">
      <dgm:prSet presAssocID="{C8710C11-6766-4B48-9562-4B0C7B3F28D6}" presName="compNode" presStyleCnt="0"/>
      <dgm:spPr/>
    </dgm:pt>
    <dgm:pt modelId="{9A755B31-6174-4948-8B32-7FECC02D6991}" type="pres">
      <dgm:prSet presAssocID="{C8710C11-6766-4B48-9562-4B0C7B3F28D6}" presName="iconRect" presStyleLbl="node1" presStyleIdx="0" presStyleCnt="3" custScaleX="173246" custScaleY="173246" custLinFactNeighborX="1358" custLinFactNeighborY="-28513"/>
      <dgm:spPr>
        <a:solidFill>
          <a:schemeClr val="accent3">
            <a:lumMod val="75000"/>
            <a:alpha val="90000"/>
          </a:schemeClr>
        </a:solidFill>
      </dgm:spPr>
    </dgm:pt>
    <dgm:pt modelId="{6AE71D8A-2F35-4756-A4AD-A549FB035E3F}" type="pres">
      <dgm:prSet presAssocID="{C8710C11-6766-4B48-9562-4B0C7B3F28D6}" presName="spaceRect" presStyleCnt="0"/>
      <dgm:spPr/>
    </dgm:pt>
    <dgm:pt modelId="{5CD563F8-B6A7-4F66-B65C-7F1D3844F472}" type="pres">
      <dgm:prSet presAssocID="{C8710C11-6766-4B48-9562-4B0C7B3F28D6}" presName="textRect" presStyleLbl="revTx" presStyleIdx="0" presStyleCnt="3" custScaleX="193568">
        <dgm:presLayoutVars>
          <dgm:chMax val="1"/>
          <dgm:chPref val="1"/>
        </dgm:presLayoutVars>
      </dgm:prSet>
      <dgm:spPr/>
    </dgm:pt>
    <dgm:pt modelId="{114DEDBD-1AAB-4DDF-B848-DA92D960826E}" type="pres">
      <dgm:prSet presAssocID="{CEEC8625-83FA-4202-826E-84C1185A8E32}" presName="sibTrans" presStyleCnt="0"/>
      <dgm:spPr/>
    </dgm:pt>
    <dgm:pt modelId="{14161BF4-3B2E-4990-9AA5-1E7113657AFE}" type="pres">
      <dgm:prSet presAssocID="{8EE3C8DC-7BA8-479C-A581-E9DA099939F2}" presName="compNode" presStyleCnt="0"/>
      <dgm:spPr/>
    </dgm:pt>
    <dgm:pt modelId="{FCA6A723-3A73-458A-AE3C-15B86CF5C55D}" type="pres">
      <dgm:prSet presAssocID="{8EE3C8DC-7BA8-479C-A581-E9DA099939F2}" presName="iconRect" presStyleLbl="node1" presStyleIdx="1" presStyleCnt="3" custScaleX="173246" custScaleY="173246" custLinFactNeighborX="1358" custLinFactNeighborY="-28513"/>
      <dgm:spPr>
        <a:solidFill>
          <a:schemeClr val="accent3">
            <a:lumMod val="75000"/>
            <a:alpha val="70000"/>
          </a:schemeClr>
        </a:solidFill>
      </dgm:spPr>
    </dgm:pt>
    <dgm:pt modelId="{E9430B85-543F-4592-A6DD-AEEA4B48C6A1}" type="pres">
      <dgm:prSet presAssocID="{8EE3C8DC-7BA8-479C-A581-E9DA099939F2}" presName="spaceRect" presStyleCnt="0"/>
      <dgm:spPr/>
    </dgm:pt>
    <dgm:pt modelId="{2D06D90C-4774-439F-8532-60F8B9D1D8A7}" type="pres">
      <dgm:prSet presAssocID="{8EE3C8DC-7BA8-479C-A581-E9DA099939F2}" presName="textRect" presStyleLbl="revTx" presStyleIdx="1" presStyleCnt="3" custScaleX="187670">
        <dgm:presLayoutVars>
          <dgm:chMax val="1"/>
          <dgm:chPref val="1"/>
        </dgm:presLayoutVars>
      </dgm:prSet>
      <dgm:spPr/>
    </dgm:pt>
    <dgm:pt modelId="{6AB9F53E-D91E-4E48-8AD8-05932101491C}" type="pres">
      <dgm:prSet presAssocID="{DAC4EAD7-53AC-40F0-BA2F-8B2633CEAE11}" presName="sibTrans" presStyleCnt="0"/>
      <dgm:spPr/>
    </dgm:pt>
    <dgm:pt modelId="{ED8AE489-0CC0-4251-92FB-1AC032073F86}" type="pres">
      <dgm:prSet presAssocID="{8865AC6C-44E0-4174-AB02-044A78D94DE3}" presName="compNode" presStyleCnt="0"/>
      <dgm:spPr/>
    </dgm:pt>
    <dgm:pt modelId="{5326D40B-04B6-4401-91A7-8A4487EDC6FC}" type="pres">
      <dgm:prSet presAssocID="{8865AC6C-44E0-4174-AB02-044A78D94DE3}" presName="iconRect" presStyleLbl="node1" presStyleIdx="2" presStyleCnt="3" custScaleX="173246" custScaleY="173246" custLinFactNeighborX="1358" custLinFactNeighborY="-28513"/>
      <dgm:spPr>
        <a:solidFill>
          <a:schemeClr val="accent3">
            <a:lumMod val="75000"/>
            <a:alpha val="50000"/>
          </a:schemeClr>
        </a:solidFill>
      </dgm:spPr>
    </dgm:pt>
    <dgm:pt modelId="{45C20058-83ED-45AC-83B6-B4CEEE13D9F9}" type="pres">
      <dgm:prSet presAssocID="{8865AC6C-44E0-4174-AB02-044A78D94DE3}" presName="spaceRect" presStyleCnt="0"/>
      <dgm:spPr/>
    </dgm:pt>
    <dgm:pt modelId="{1DCFB9CF-BB76-4BDC-932B-A329BC03E697}" type="pres">
      <dgm:prSet presAssocID="{8865AC6C-44E0-4174-AB02-044A78D94DE3}" presName="textRect" presStyleLbl="revTx" presStyleIdx="2" presStyleCnt="3" custScaleX="185234">
        <dgm:presLayoutVars>
          <dgm:chMax val="1"/>
          <dgm:chPref val="1"/>
        </dgm:presLayoutVars>
      </dgm:prSet>
      <dgm:spPr/>
    </dgm:pt>
  </dgm:ptLst>
  <dgm:cxnLst>
    <dgm:cxn modelId="{1A89CB18-8B09-4590-A761-274BEAAD8172}" type="presOf" srcId="{8EE3C8DC-7BA8-479C-A581-E9DA099939F2}" destId="{2D06D90C-4774-439F-8532-60F8B9D1D8A7}" srcOrd="0" destOrd="0" presId="urn:microsoft.com/office/officeart/2018/2/layout/IconLabelList#2"/>
    <dgm:cxn modelId="{E5875C5E-8817-4707-AA33-E7DDCAC19481}" srcId="{3137DF2B-DECF-44A7-8971-07475E2BCFC3}" destId="{8865AC6C-44E0-4174-AB02-044A78D94DE3}" srcOrd="2" destOrd="0" parTransId="{3FF598BD-2671-4ECB-AD79-D0E600EEC84F}" sibTransId="{258DC239-2C60-44C0-830B-87DE5EB56A01}"/>
    <dgm:cxn modelId="{8B07B579-2924-4601-907B-DC2D84F91335}" type="presOf" srcId="{C8710C11-6766-4B48-9562-4B0C7B3F28D6}" destId="{5CD563F8-B6A7-4F66-B65C-7F1D3844F472}" srcOrd="0" destOrd="0" presId="urn:microsoft.com/office/officeart/2018/2/layout/IconLabelList#2"/>
    <dgm:cxn modelId="{65A961CC-3B95-4066-B70A-466BC535A8B1}" type="presOf" srcId="{8865AC6C-44E0-4174-AB02-044A78D94DE3}" destId="{1DCFB9CF-BB76-4BDC-932B-A329BC03E697}" srcOrd="0" destOrd="0" presId="urn:microsoft.com/office/officeart/2018/2/layout/IconLabelList#2"/>
    <dgm:cxn modelId="{6E8797D1-3A1C-4879-9FDC-A7D2EC6197EA}" srcId="{3137DF2B-DECF-44A7-8971-07475E2BCFC3}" destId="{8EE3C8DC-7BA8-479C-A581-E9DA099939F2}" srcOrd="1" destOrd="0" parTransId="{60ABFDD0-D409-4824-8102-DEA984738144}" sibTransId="{DAC4EAD7-53AC-40F0-BA2F-8B2633CEAE11}"/>
    <dgm:cxn modelId="{E28F4DE8-1F7F-4CC4-B4F7-5167A5B9E0BA}" srcId="{3137DF2B-DECF-44A7-8971-07475E2BCFC3}" destId="{C8710C11-6766-4B48-9562-4B0C7B3F28D6}" srcOrd="0" destOrd="0" parTransId="{6F9BADAF-DEBF-4CC2-B392-F7E0CD538B78}" sibTransId="{CEEC8625-83FA-4202-826E-84C1185A8E32}"/>
    <dgm:cxn modelId="{02F767F8-F42A-4F3B-A329-DEC0D12CD806}" type="presOf" srcId="{3137DF2B-DECF-44A7-8971-07475E2BCFC3}" destId="{F365F799-91C6-467E-8005-77142388ADA7}" srcOrd="0" destOrd="0" presId="urn:microsoft.com/office/officeart/2018/2/layout/IconLabelList#2"/>
    <dgm:cxn modelId="{80A490A9-8618-4D89-B253-C4B2425A15D0}" type="presParOf" srcId="{F365F799-91C6-467E-8005-77142388ADA7}" destId="{CA712F04-4B2E-4073-826D-66E0748C08F8}" srcOrd="0" destOrd="0" presId="urn:microsoft.com/office/officeart/2018/2/layout/IconLabelList#2"/>
    <dgm:cxn modelId="{484F421F-4E99-48D3-AE36-608B91CC5346}" type="presParOf" srcId="{CA712F04-4B2E-4073-826D-66E0748C08F8}" destId="{9A755B31-6174-4948-8B32-7FECC02D6991}" srcOrd="0" destOrd="0" presId="urn:microsoft.com/office/officeart/2018/2/layout/IconLabelList#2"/>
    <dgm:cxn modelId="{0EED1B20-3FF9-4C70-ADD9-4DE2CCE6D9DD}" type="presParOf" srcId="{CA712F04-4B2E-4073-826D-66E0748C08F8}" destId="{6AE71D8A-2F35-4756-A4AD-A549FB035E3F}" srcOrd="1" destOrd="0" presId="urn:microsoft.com/office/officeart/2018/2/layout/IconLabelList#2"/>
    <dgm:cxn modelId="{56B7F5F9-3AD0-4879-BD8D-FB3362B818E9}" type="presParOf" srcId="{CA712F04-4B2E-4073-826D-66E0748C08F8}" destId="{5CD563F8-B6A7-4F66-B65C-7F1D3844F472}" srcOrd="2" destOrd="0" presId="urn:microsoft.com/office/officeart/2018/2/layout/IconLabelList#2"/>
    <dgm:cxn modelId="{B8FA11BD-8E20-4882-9D4D-DF2BBE04B958}" type="presParOf" srcId="{F365F799-91C6-467E-8005-77142388ADA7}" destId="{114DEDBD-1AAB-4DDF-B848-DA92D960826E}" srcOrd="1" destOrd="0" presId="urn:microsoft.com/office/officeart/2018/2/layout/IconLabelList#2"/>
    <dgm:cxn modelId="{A377F2C4-8774-4B04-BECB-EB51AC2353E5}" type="presParOf" srcId="{F365F799-91C6-467E-8005-77142388ADA7}" destId="{14161BF4-3B2E-4990-9AA5-1E7113657AFE}" srcOrd="2" destOrd="0" presId="urn:microsoft.com/office/officeart/2018/2/layout/IconLabelList#2"/>
    <dgm:cxn modelId="{DC4C4434-0D6A-4AED-9A2E-CC7C5B063571}" type="presParOf" srcId="{14161BF4-3B2E-4990-9AA5-1E7113657AFE}" destId="{FCA6A723-3A73-458A-AE3C-15B86CF5C55D}" srcOrd="0" destOrd="0" presId="urn:microsoft.com/office/officeart/2018/2/layout/IconLabelList#2"/>
    <dgm:cxn modelId="{89B5121F-9599-4794-9AA1-DD6EF55DE189}" type="presParOf" srcId="{14161BF4-3B2E-4990-9AA5-1E7113657AFE}" destId="{E9430B85-543F-4592-A6DD-AEEA4B48C6A1}" srcOrd="1" destOrd="0" presId="urn:microsoft.com/office/officeart/2018/2/layout/IconLabelList#2"/>
    <dgm:cxn modelId="{AB2BC4E4-5B33-4C26-8C3F-E77225D58E3E}" type="presParOf" srcId="{14161BF4-3B2E-4990-9AA5-1E7113657AFE}" destId="{2D06D90C-4774-439F-8532-60F8B9D1D8A7}" srcOrd="2" destOrd="0" presId="urn:microsoft.com/office/officeart/2018/2/layout/IconLabelList#2"/>
    <dgm:cxn modelId="{23BAA7AF-17F0-4F65-9E90-273EF7D3B929}" type="presParOf" srcId="{F365F799-91C6-467E-8005-77142388ADA7}" destId="{6AB9F53E-D91E-4E48-8AD8-05932101491C}" srcOrd="3" destOrd="0" presId="urn:microsoft.com/office/officeart/2018/2/layout/IconLabelList#2"/>
    <dgm:cxn modelId="{5CAA210B-19EB-4E1B-A954-8ECCD13D15D2}" type="presParOf" srcId="{F365F799-91C6-467E-8005-77142388ADA7}" destId="{ED8AE489-0CC0-4251-92FB-1AC032073F86}" srcOrd="4" destOrd="0" presId="urn:microsoft.com/office/officeart/2018/2/layout/IconLabelList#2"/>
    <dgm:cxn modelId="{D02AAB89-D273-4A42-BD22-FC8E4FBD89B6}" type="presParOf" srcId="{ED8AE489-0CC0-4251-92FB-1AC032073F86}" destId="{5326D40B-04B6-4401-91A7-8A4487EDC6FC}" srcOrd="0" destOrd="0" presId="urn:microsoft.com/office/officeart/2018/2/layout/IconLabelList#2"/>
    <dgm:cxn modelId="{D277A401-05A8-428C-89F2-F5C3F0254AF4}" type="presParOf" srcId="{ED8AE489-0CC0-4251-92FB-1AC032073F86}" destId="{45C20058-83ED-45AC-83B6-B4CEEE13D9F9}" srcOrd="1" destOrd="0" presId="urn:microsoft.com/office/officeart/2018/2/layout/IconLabelList#2"/>
    <dgm:cxn modelId="{321AE61B-556D-4E47-8A54-9BC14D9E1263}" type="presParOf" srcId="{ED8AE489-0CC0-4251-92FB-1AC032073F86}" destId="{1DCFB9CF-BB76-4BDC-932B-A329BC03E697}" srcOrd="2" destOrd="0" presId="urn:microsoft.com/office/officeart/2018/2/layout/IconLabel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5B31-6174-4948-8B32-7FECC02D6991}">
      <dsp:nvSpPr>
        <dsp:cNvPr id="0" name=""/>
        <dsp:cNvSpPr/>
      </dsp:nvSpPr>
      <dsp:spPr>
        <a:xfrm>
          <a:off x="1372615" y="191203"/>
          <a:ext cx="1274474" cy="1274474"/>
        </a:xfrm>
        <a:prstGeom prst="rect">
          <a:avLst/>
        </a:prstGeom>
        <a:solidFill>
          <a:schemeClr val="accent3">
            <a:lumMod val="75000"/>
            <a:alpha val="9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CD563F8-B6A7-4F66-B65C-7F1D3844F472}">
      <dsp:nvSpPr>
        <dsp:cNvPr id="0" name=""/>
        <dsp:cNvSpPr/>
      </dsp:nvSpPr>
      <dsp:spPr>
        <a:xfrm>
          <a:off x="417671" y="1748268"/>
          <a:ext cx="3164383" cy="120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Sojourner Truth</a:t>
          </a:r>
          <a:r>
            <a:rPr lang="en-US" altLang="en-US" sz="1400" b="1" kern="1200" dirty="0">
              <a:solidFill>
                <a:schemeClr val="bg1"/>
              </a:solidFill>
            </a:rPr>
            <a:t> </a:t>
          </a:r>
          <a:r>
            <a:rPr lang="en-US" altLang="en-US" sz="1400" kern="1200" dirty="0">
              <a:solidFill>
                <a:schemeClr val="bg1"/>
              </a:solidFill>
            </a:rPr>
            <a:t>was an American abolitionist and women's rights activist. Truth is best known for her speech on racial inequalities, "</a:t>
          </a:r>
          <a:r>
            <a:rPr lang="en-US" altLang="en-US" sz="1400" kern="1200" dirty="0" err="1">
              <a:solidFill>
                <a:schemeClr val="bg1"/>
              </a:solidFill>
            </a:rPr>
            <a:t>Ain't</a:t>
          </a:r>
          <a:r>
            <a:rPr lang="en-US" altLang="en-US" sz="1400" kern="1200" dirty="0">
              <a:solidFill>
                <a:schemeClr val="bg1"/>
              </a:solidFill>
            </a:rPr>
            <a:t> I a Woman?" in 1851.</a:t>
          </a:r>
          <a:endParaRPr lang="en-US" sz="1400" b="0" kern="1200" dirty="0">
            <a:solidFill>
              <a:schemeClr val="bg1"/>
            </a:solidFill>
          </a:endParaRPr>
        </a:p>
      </dsp:txBody>
      <dsp:txXfrm>
        <a:off x="417671" y="1748268"/>
        <a:ext cx="3164383" cy="1203573"/>
      </dsp:txXfrm>
    </dsp:sp>
    <dsp:sp modelId="{FCA6A723-3A73-458A-AE3C-15B86CF5C55D}">
      <dsp:nvSpPr>
        <dsp:cNvPr id="0" name=""/>
        <dsp:cNvSpPr/>
      </dsp:nvSpPr>
      <dsp:spPr>
        <a:xfrm>
          <a:off x="4774873" y="191203"/>
          <a:ext cx="1274474" cy="1274474"/>
        </a:xfrm>
        <a:prstGeom prst="rect">
          <a:avLst/>
        </a:prstGeom>
        <a:solidFill>
          <a:schemeClr val="accent3">
            <a:lumMod val="75000"/>
            <a:alpha val="7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D06D90C-4774-439F-8532-60F8B9D1D8A7}">
      <dsp:nvSpPr>
        <dsp:cNvPr id="0" name=""/>
        <dsp:cNvSpPr/>
      </dsp:nvSpPr>
      <dsp:spPr>
        <a:xfrm>
          <a:off x="3868138" y="1748268"/>
          <a:ext cx="3067964" cy="120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Elizabeth Cady Stanton</a:t>
          </a:r>
          <a:r>
            <a:rPr lang="en-US" altLang="en-US" sz="1400" b="1" kern="1200" dirty="0">
              <a:solidFill>
                <a:schemeClr val="bg1"/>
              </a:solidFill>
            </a:rPr>
            <a:t> </a:t>
          </a:r>
          <a:r>
            <a:rPr lang="en-US" altLang="en-US" sz="1400" kern="1200" dirty="0">
              <a:solidFill>
                <a:schemeClr val="bg1"/>
              </a:solidFill>
            </a:rPr>
            <a:t>was an abolitionist and helped launch the American women's rights movement. She co-wrote the Declaration of Sentiments, a sharp critique of gender inequality in the U.S, in 1848.</a:t>
          </a:r>
          <a:endParaRPr lang="en-US" sz="1400" kern="1200" dirty="0">
            <a:solidFill>
              <a:schemeClr val="bg1"/>
            </a:solidFill>
          </a:endParaRPr>
        </a:p>
      </dsp:txBody>
      <dsp:txXfrm>
        <a:off x="3868138" y="1748268"/>
        <a:ext cx="3067964" cy="1203573"/>
      </dsp:txXfrm>
    </dsp:sp>
    <dsp:sp modelId="{5326D40B-04B6-4401-91A7-8A4487EDC6FC}">
      <dsp:nvSpPr>
        <dsp:cNvPr id="0" name=""/>
        <dsp:cNvSpPr/>
      </dsp:nvSpPr>
      <dsp:spPr>
        <a:xfrm>
          <a:off x="8109010" y="191203"/>
          <a:ext cx="1274474" cy="1274474"/>
        </a:xfrm>
        <a:prstGeom prst="rect">
          <a:avLst/>
        </a:prstGeom>
        <a:solidFill>
          <a:schemeClr val="accent3">
            <a:lumMod val="75000"/>
            <a:alpha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DCFB9CF-BB76-4BDC-932B-A329BC03E697}">
      <dsp:nvSpPr>
        <dsp:cNvPr id="0" name=""/>
        <dsp:cNvSpPr/>
      </dsp:nvSpPr>
      <dsp:spPr>
        <a:xfrm>
          <a:off x="7222186" y="1748268"/>
          <a:ext cx="3028141" cy="1203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1400" b="1"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Victoria Claflin Woodhull</a:t>
          </a:r>
          <a:r>
            <a:rPr lang="en-US" altLang="en-US" sz="1400" b="1" kern="1200" dirty="0">
              <a:solidFill>
                <a:schemeClr val="bg1"/>
              </a:solidFill>
            </a:rPr>
            <a:t> </a:t>
          </a:r>
          <a:r>
            <a:rPr lang="en-US" altLang="en-US" sz="1400" kern="1200" dirty="0">
              <a:solidFill>
                <a:schemeClr val="bg1"/>
              </a:solidFill>
            </a:rPr>
            <a:t>was an American leader of the women's suffrage movement and the first female candidate for president of the United States in the 1872 election.</a:t>
          </a:r>
          <a:endParaRPr lang="en-US" sz="1400" b="0" kern="1200" dirty="0">
            <a:solidFill>
              <a:schemeClr val="bg1"/>
            </a:solidFill>
          </a:endParaRPr>
        </a:p>
      </dsp:txBody>
      <dsp:txXfrm>
        <a:off x="7222186" y="1748268"/>
        <a:ext cx="3028141" cy="12035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2">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CAFC1F-15E8-4659-B445-2DCE56C6E4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5389ACF-620B-4973-826D-C81B497FD2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CD4961-0791-4140-A452-41CFA6EC0553}" type="datetimeFigureOut">
              <a:rPr lang="en-US" smtClean="0"/>
              <a:t>8/15/2022</a:t>
            </a:fld>
            <a:endParaRPr lang="en-US" dirty="0"/>
          </a:p>
        </p:txBody>
      </p:sp>
      <p:sp>
        <p:nvSpPr>
          <p:cNvPr id="4" name="Footer Placeholder 3">
            <a:extLst>
              <a:ext uri="{FF2B5EF4-FFF2-40B4-BE49-F238E27FC236}">
                <a16:creationId xmlns:a16="http://schemas.microsoft.com/office/drawing/2014/main" id="{38E44D2E-37ED-41C4-A335-2B6C8751E2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8748BB0-5B2C-4ACA-BD70-CC3E97150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06954D-AA1D-47B5-9106-5D9358A61F46}" type="slidenum">
              <a:rPr lang="en-US" smtClean="0"/>
              <a:t>‹#›</a:t>
            </a:fld>
            <a:endParaRPr lang="en-US" dirty="0"/>
          </a:p>
        </p:txBody>
      </p:sp>
    </p:spTree>
    <p:extLst>
      <p:ext uri="{BB962C8B-B14F-4D97-AF65-F5344CB8AC3E}">
        <p14:creationId xmlns:p14="http://schemas.microsoft.com/office/powerpoint/2010/main" val="3368548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orldbank.org/en/news/press-release/2018/07/11/not-educating-girls-costs-countries-trillions-of-dollars-says-new-world-bank-report"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nesco-wide-production.herokuapp.com/indicators/comp_upsec_v2#?sort=mean&amp;dimension=sex&amp;group=all&amp;age_group=comp_upsec_v2&amp;countries=all" TargetMode="External"/><Relationship Id="rId4" Type="http://schemas.openxmlformats.org/officeDocument/2006/relationships/hyperlink" Target="https://data.unicef.org/topic/gender/gender-disparities-in-education/#:~:text=More%20than%20two%2Dthirds%20of,more%20likely%20to%20be%20disadvantage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https://www.census.gov/topics/population/age-and-sex/about.html</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Women have been the majority of college-educated adults for more than a decade. (1981-82) https://www.pewresearch.org/fact-tank/2019/06/20/u-s-women-near-milestone-in-the-college-educated-labor-force/</a:t>
            </a:r>
          </a:p>
          <a:p>
            <a:endParaRPr lang="en-US" b="0" i="0" dirty="0">
              <a:effectLst/>
              <a:latin typeface="Open Sans" panose="020B0606030504020204" pitchFamily="34" charset="0"/>
            </a:endParaRPr>
          </a:p>
          <a:p>
            <a:r>
              <a:rPr lang="en-US" b="0" i="0" dirty="0">
                <a:solidFill>
                  <a:srgbClr val="2A2A2A"/>
                </a:solidFill>
                <a:effectLst/>
                <a:latin typeface="Georgia" panose="02040502050405020303" pitchFamily="18" charset="0"/>
              </a:rPr>
              <a:t>Women earned 84% of what men earned, according to a Pew Research Center analysis of median hourly earnings of both full- and part-time workers. </a:t>
            </a:r>
          </a:p>
          <a:p>
            <a:r>
              <a:rPr lang="en-US" b="0" i="0" dirty="0">
                <a:solidFill>
                  <a:srgbClr val="2A2A2A"/>
                </a:solidFill>
                <a:effectLst/>
                <a:latin typeface="Georgia" panose="02040502050405020303" pitchFamily="18" charset="0"/>
              </a:rPr>
              <a:t>Based on this estimate, it would take an extra 42 days of work for women to earn what men did</a:t>
            </a:r>
            <a:r>
              <a:rPr lang="en-US" b="0" i="0" dirty="0">
                <a:solidFill>
                  <a:srgbClr val="2A2A2A"/>
                </a:solidFill>
                <a:effectLst/>
                <a:latin typeface="Open Sans" panose="020B0606030504020204" pitchFamily="34" charset="0"/>
              </a:rPr>
              <a:t>.</a:t>
            </a:r>
          </a:p>
          <a:p>
            <a:endParaRPr lang="en-US" b="0" i="0" dirty="0">
              <a:solidFill>
                <a:srgbClr val="2A2A2A"/>
              </a:solidFill>
              <a:effectLst/>
              <a:latin typeface="Open Sans" panose="020B0606030504020204" pitchFamily="34" charset="0"/>
            </a:endParaRPr>
          </a:p>
          <a:p>
            <a:endParaRPr lang="en-US" b="0" i="0" dirty="0">
              <a:effectLst/>
              <a:latin typeface="Open Sans" panose="020B0606030504020204" pitchFamily="34" charset="0"/>
            </a:endParaRPr>
          </a:p>
          <a:p>
            <a:endParaRPr lang="en-US" b="0" i="0" dirty="0">
              <a:effectLst/>
              <a:latin typeface="Open Sans" panose="020B0606030504020204" pitchFamily="34" charset="0"/>
            </a:endParaRPr>
          </a:p>
          <a:p>
            <a:pPr algn="l"/>
            <a:r>
              <a:rPr lang="en-US" b="1" i="0" dirty="0">
                <a:effectLst/>
                <a:latin typeface="Open Sans" panose="020B0606030504020204" pitchFamily="34" charset="0"/>
              </a:rPr>
              <a:t>Gender bias</a:t>
            </a:r>
            <a:r>
              <a:rPr lang="en-US" b="0" i="0" dirty="0">
                <a:effectLst/>
                <a:latin typeface="Open Sans" panose="020B0606030504020204" pitchFamily="34" charset="0"/>
              </a:rPr>
              <a:t> within schools and classrooms may also reinforce messages that affect girls’ ambitions, their own perceptions of their roles in society, and produce labor market engagement disparities and occupational segregation. When gender stereotypes are communicated through the design of school and classroom learning environments or through the behavior of faculty, staff, and peers in a child’s school, it goes on to have sustained impact on academic performance and choice of field of study, especially negatively affecting young women pursuing science, technology, engineering, and mathematics (STEM) disciplines.</a:t>
            </a:r>
          </a:p>
          <a:p>
            <a:pPr algn="l"/>
            <a:r>
              <a:rPr lang="en-US" b="1" i="0" dirty="0">
                <a:effectLst/>
                <a:latin typeface="Open Sans" panose="020B0606030504020204" pitchFamily="34" charset="0"/>
              </a:rPr>
              <a:t>Poverty </a:t>
            </a:r>
            <a:r>
              <a:rPr lang="en-US" b="0" i="0" dirty="0">
                <a:effectLst/>
                <a:latin typeface="Open Sans" panose="020B0606030504020204" pitchFamily="34" charset="0"/>
              </a:rPr>
              <a:t>is one of the most important factors for determining whether a girl can access and complete her education. Studies consistently reinforce that girls who face multiple disadvantages — such as low family income, living in remote or underserved locations or who have a disability or belong to a minority ethno-linguistic group — are farthest behind in terms of access to and completion of education.</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415313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Open Sans" panose="020B0606030504020204" pitchFamily="34" charset="0"/>
              </a:rPr>
              <a:t> A recent World Bank </a:t>
            </a:r>
            <a:r>
              <a:rPr lang="en-US" b="0" i="0" u="none" strike="noStrike" dirty="0">
                <a:solidFill>
                  <a:srgbClr val="0071BC"/>
                </a:solidFill>
                <a:effectLst/>
                <a:latin typeface="Open Sans" panose="020B0606030504020204" pitchFamily="34" charset="0"/>
                <a:hlinkClick r:id="rId3"/>
              </a:rPr>
              <a:t>study</a:t>
            </a:r>
            <a:r>
              <a:rPr lang="en-US" b="0" i="0" dirty="0">
                <a:effectLst/>
                <a:latin typeface="Open Sans" panose="020B0606030504020204" pitchFamily="34" charset="0"/>
              </a:rPr>
              <a:t> estimates that the “limited educational opportunities for girls, and barriers to completing 12 years of education, cost countries between US$15 trillion1 and $30 trillion in lost lifetime productivity and earnings.” All these factors combined can help lift house holds, communities, and countries out of poverty. https://www.worldbank.org/en/topic/girlseducation</a:t>
            </a:r>
          </a:p>
          <a:p>
            <a:endParaRPr lang="en-US" b="0" i="0" dirty="0">
              <a:effectLst/>
              <a:latin typeface="Open Sans" panose="020B0606030504020204" pitchFamily="34" charset="0"/>
            </a:endParaRPr>
          </a:p>
          <a:p>
            <a:endParaRPr lang="en-US" b="0" i="0" dirty="0">
              <a:effectLst/>
              <a:latin typeface="Open Sans" panose="020B0606030504020204" pitchFamily="34" charset="0"/>
            </a:endParaRPr>
          </a:p>
          <a:p>
            <a:r>
              <a:rPr lang="en-US" b="0" i="0" dirty="0">
                <a:effectLst/>
                <a:latin typeface="Open Sans" panose="020B0606030504020204" pitchFamily="34" charset="0"/>
              </a:rPr>
              <a:t>Globally, primary, and secondary school enrollment rates are getting closer to equal for girls and boys (90% male, 89% female). But while enrollment rates are similar – in fact, two-thirds of all countries have reached </a:t>
            </a:r>
            <a:r>
              <a:rPr lang="en-US" b="0" i="0" u="none" strike="noStrike" dirty="0">
                <a:solidFill>
                  <a:srgbClr val="0071BC"/>
                </a:solidFill>
                <a:effectLst/>
                <a:latin typeface="Open Sans" panose="020B0606030504020204" pitchFamily="34" charset="0"/>
                <a:hlinkClick r:id="rId4"/>
              </a:rPr>
              <a:t>gender parity in primary school enrollment</a:t>
            </a:r>
            <a:r>
              <a:rPr lang="en-US" b="0" i="0" dirty="0">
                <a:effectLst/>
                <a:latin typeface="Open Sans" panose="020B0606030504020204" pitchFamily="34" charset="0"/>
              </a:rPr>
              <a:t> – completion rates for girls are lower in low-income countries where 63% of female primary school students complete primary school, compared to 67% of male primary school students.  In low-income countries, secondary school completion rates for girls also continue to lag, with only 36% of girls completing lower secondary school compared to 44% of boys. Upper secondary completion rates have similar disparities in lower income countries, the rate is 26% for young men and </a:t>
            </a:r>
            <a:r>
              <a:rPr lang="en-US" b="0" i="0" u="none" strike="noStrike" dirty="0">
                <a:solidFill>
                  <a:srgbClr val="0071BC"/>
                </a:solidFill>
                <a:effectLst/>
                <a:latin typeface="Open Sans" panose="020B0606030504020204" pitchFamily="34" charset="0"/>
                <a:hlinkClick r:id="rId5"/>
              </a:rPr>
              <a:t>21% for young women</a:t>
            </a:r>
            <a:r>
              <a:rPr lang="en-US" b="0" i="0" dirty="0">
                <a:effectLst/>
                <a:latin typeface="Open Sans" panose="020B0606030504020204" pitchFamily="34" charset="0"/>
              </a:rPr>
              <a:t>.</a:t>
            </a:r>
          </a:p>
          <a:p>
            <a:endParaRPr lang="en-US" b="0" i="0" dirty="0">
              <a:effectLst/>
              <a:latin typeface="Open Sans" panose="020B0606030504020204" pitchFamily="34" charset="0"/>
            </a:endParaRPr>
          </a:p>
          <a:p>
            <a:pPr algn="l"/>
            <a:r>
              <a:rPr lang="en-US" b="1" i="0" dirty="0">
                <a:effectLst/>
                <a:latin typeface="Open Sans" panose="020B0606030504020204" pitchFamily="34" charset="0"/>
              </a:rPr>
              <a:t>Gender bias</a:t>
            </a:r>
            <a:r>
              <a:rPr lang="en-US" b="0" i="0" dirty="0">
                <a:effectLst/>
                <a:latin typeface="Open Sans" panose="020B0606030504020204" pitchFamily="34" charset="0"/>
              </a:rPr>
              <a:t> within schools and classrooms may also reinforce messages that affect girls’ ambitions, their own perceptions of their roles in society, and produce labor market engagement disparities and occupational segregation. When gender stereotypes are communicated through the design of school and classroom learning environments or through the behavior of faculty, staff, and peers in a child’s school, it goes on to have sustained impact on academic performance and choice of field of study, especially negatively affecting young women pursuing science, technology, engineering, and mathematics (STEM) disciplines.</a:t>
            </a:r>
          </a:p>
          <a:p>
            <a:pPr algn="l"/>
            <a:endParaRPr lang="en-US" b="0" i="0" dirty="0">
              <a:effectLst/>
              <a:latin typeface="Open Sans" panose="020B0606030504020204" pitchFamily="34" charset="0"/>
            </a:endParaRPr>
          </a:p>
          <a:p>
            <a:pPr algn="l"/>
            <a:r>
              <a:rPr lang="en-US" b="1" i="0" dirty="0">
                <a:effectLst/>
                <a:latin typeface="Open Sans" panose="020B0606030504020204" pitchFamily="34" charset="0"/>
              </a:rPr>
              <a:t>Poverty </a:t>
            </a:r>
            <a:r>
              <a:rPr lang="en-US" b="0" i="0" dirty="0">
                <a:effectLst/>
                <a:latin typeface="Open Sans" panose="020B0606030504020204" pitchFamily="34" charset="0"/>
              </a:rPr>
              <a:t>is one of the most important factors for determining whether a girl can access and complete her education. Studies consistently reinforce that girls who face multiple disadvantages — such as low family income, living in remote or underserved locations or who have a disability or belong to a minority ethno-linguistic group — are farthest behind in terms of access to and completion of education.</a:t>
            </a:r>
          </a:p>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16868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Non-aggregated data</a:t>
            </a:r>
          </a:p>
          <a:p>
            <a:endParaRPr lang="en-US" dirty="0"/>
          </a:p>
          <a:p>
            <a:endParaRPr lang="en-US" dirty="0"/>
          </a:p>
          <a:p>
            <a:r>
              <a:rPr lang="en-US" dirty="0"/>
              <a:t>American Community Survey </a:t>
            </a:r>
          </a:p>
          <a:p>
            <a:endParaRPr lang="en-US" dirty="0"/>
          </a:p>
          <a:p>
            <a:r>
              <a:rPr lang="en-US" dirty="0"/>
              <a:t>Public Use Microdata Sample </a:t>
            </a:r>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21758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45152" y="1837944"/>
            <a:ext cx="6967728" cy="2624328"/>
          </a:xfrm>
        </p:spPr>
        <p:txBody>
          <a:bodyPr anchor="ctr">
            <a:normAutofit fontScale="90000"/>
          </a:bodyPr>
          <a:lstStyle>
            <a:lvl1pPr algn="ctr">
              <a:defRPr sz="4400" b="0">
                <a:solidFill>
                  <a:schemeClr val="accent3"/>
                </a:solidFill>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Graphic 2">
            <a:extLst>
              <a:ext uri="{FF2B5EF4-FFF2-40B4-BE49-F238E27FC236}">
                <a16:creationId xmlns:a16="http://schemas.microsoft.com/office/drawing/2014/main" id="{10A0F3C9-3AB5-4E08-8531-AA11FB7336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9525"/>
            <a:ext cx="4171950" cy="683895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171A834B-FAC3-4C97-AEAE-75A4B8BAA81B}"/>
              </a:ext>
            </a:extLst>
          </p:cNvPr>
          <p:cNvSpPr>
            <a:spLocks noGrp="1"/>
          </p:cNvSpPr>
          <p:nvPr>
            <p:ph type="title"/>
          </p:nvPr>
        </p:nvSpPr>
        <p:spPr>
          <a:xfrm>
            <a:off x="762000" y="715964"/>
            <a:ext cx="9144000" cy="646332"/>
          </a:xfrm>
        </p:spPr>
        <p:txBody>
          <a:bodyPr vert="horz" lIns="91440" tIns="45720" rIns="91440" bIns="45720" rtlCol="0">
            <a:normAutofit/>
          </a:bodyPr>
          <a:lstStyle>
            <a:lvl1pPr>
              <a:defRPr lang="en-US" sz="4000" b="1">
                <a:solidFill>
                  <a:schemeClr val="accent4"/>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4654823"/>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8" name="Graphic 7">
            <a:extLst>
              <a:ext uri="{FF2B5EF4-FFF2-40B4-BE49-F238E27FC236}">
                <a16:creationId xmlns:a16="http://schemas.microsoft.com/office/drawing/2014/main" id="{C87C0253-70CA-4E5C-AE9D-1B0C8D3813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
        <p:nvSpPr>
          <p:cNvPr id="2" name="Title 1">
            <a:extLst>
              <a:ext uri="{FF2B5EF4-FFF2-40B4-BE49-F238E27FC236}">
                <a16:creationId xmlns:a16="http://schemas.microsoft.com/office/drawing/2014/main" id="{6CD6C0B2-9A48-4C93-B61B-29BAD5AA5861}"/>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20000"/>
              <a:lumOff val="80000"/>
            </a:schemeClr>
          </a:solidFill>
        </p:spPr>
        <p:txBody>
          <a:bodyPr/>
          <a:lstStyle>
            <a:lvl1pPr algn="ctr">
              <a:buNone/>
              <a:defRPr sz="1600"/>
            </a:lvl1pPr>
          </a:lstStyle>
          <a:p>
            <a:r>
              <a:rPr lang="en-US"/>
              <a:t>Click icon to add picture</a:t>
            </a:r>
            <a:endParaRPr lang="en-US" dirty="0"/>
          </a:p>
        </p:txBody>
      </p:sp>
      <p:pic>
        <p:nvPicPr>
          <p:cNvPr id="5" name="Graphic 4">
            <a:extLst>
              <a:ext uri="{FF2B5EF4-FFF2-40B4-BE49-F238E27FC236}">
                <a16:creationId xmlns:a16="http://schemas.microsoft.com/office/drawing/2014/main" id="{7A865C00-02F4-49EE-A361-F7D34853CE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
        <p:nvSpPr>
          <p:cNvPr id="7" name="Title 1">
            <a:extLst>
              <a:ext uri="{FF2B5EF4-FFF2-40B4-BE49-F238E27FC236}">
                <a16:creationId xmlns:a16="http://schemas.microsoft.com/office/drawing/2014/main" id="{EF84A5CD-78E4-4FA4-A69A-69BA623DCDE9}"/>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BEFAC9D2-EFFD-400B-A27D-15491636E8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3875" y="266700"/>
            <a:ext cx="4048125" cy="5924550"/>
          </a:xfrm>
          <a:prstGeom prst="rect">
            <a:avLst/>
          </a:prstGeom>
        </p:spPr>
      </p:pic>
      <p:sp>
        <p:nvSpPr>
          <p:cNvPr id="5" name="Title 1">
            <a:extLst>
              <a:ext uri="{FF2B5EF4-FFF2-40B4-BE49-F238E27FC236}">
                <a16:creationId xmlns:a16="http://schemas.microsoft.com/office/drawing/2014/main" id="{A161FF1D-90EC-45F2-A73E-1903E6F9A72D}"/>
              </a:ext>
            </a:extLst>
          </p:cNvPr>
          <p:cNvSpPr>
            <a:spLocks noGrp="1"/>
          </p:cNvSpPr>
          <p:nvPr>
            <p:ph type="title"/>
          </p:nvPr>
        </p:nvSpPr>
        <p:spPr>
          <a:xfrm>
            <a:off x="761999" y="715961"/>
            <a:ext cx="6476999"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648201" y="1905000"/>
            <a:ext cx="6960704" cy="3276600"/>
          </a:xfrm>
        </p:spPr>
        <p:txBody>
          <a:bodyPr/>
          <a:lstStyle>
            <a:lvl1pPr marL="0" indent="0">
              <a:buNone/>
              <a:defRPr sz="1800" b="1">
                <a:solidFill>
                  <a:schemeClr val="tx2">
                    <a:lumMod val="75000"/>
                    <a:lumOff val="25000"/>
                  </a:schemeClr>
                </a:solidFill>
              </a:defRPr>
            </a:lvl1pPr>
            <a:lvl2pPr marL="283464" indent="-283464">
              <a:spcBef>
                <a:spcPts val="1000"/>
              </a:spcBef>
              <a:defRPr sz="1800">
                <a:solidFill>
                  <a:schemeClr val="tx2">
                    <a:lumMod val="75000"/>
                    <a:lumOff val="25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9419FA93-726C-46DF-AA6F-7936E00173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6025" y="242887"/>
            <a:ext cx="3629025" cy="6372225"/>
          </a:xfrm>
          <a:prstGeom prst="rect">
            <a:avLst/>
          </a:prstGeom>
        </p:spPr>
      </p:pic>
      <p:sp>
        <p:nvSpPr>
          <p:cNvPr id="5" name="Title 1">
            <a:extLst>
              <a:ext uri="{FF2B5EF4-FFF2-40B4-BE49-F238E27FC236}">
                <a16:creationId xmlns:a16="http://schemas.microsoft.com/office/drawing/2014/main" id="{EBC916A3-2B6E-4719-959B-4D40B52E58AF}"/>
              </a:ext>
            </a:extLst>
          </p:cNvPr>
          <p:cNvSpPr>
            <a:spLocks noGrp="1"/>
          </p:cNvSpPr>
          <p:nvPr>
            <p:ph type="title"/>
          </p:nvPr>
        </p:nvSpPr>
        <p:spPr>
          <a:xfrm>
            <a:off x="4648201" y="715961"/>
            <a:ext cx="6960704" cy="1189038"/>
          </a:xfrm>
        </p:spPr>
        <p:txBody>
          <a:bodyPr vert="horz" lIns="91440" tIns="45720" rIns="91440" bIns="45720" rtlCol="0" anchor="t">
            <a:normAutofit/>
          </a:bodyPr>
          <a:lstStyle>
            <a:lvl1pPr>
              <a:defRPr lang="en-US" sz="4000" b="1">
                <a:solidFill>
                  <a:schemeClr val="accent3"/>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92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5"/>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81B4C460-6DD9-4215-A553-BF8A2E91D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015037" y="6086475"/>
            <a:ext cx="5953125" cy="771525"/>
          </a:xfrm>
          <a:prstGeom prst="rect">
            <a:avLst/>
          </a:prstGeom>
        </p:spPr>
      </p:pic>
      <p:pic>
        <p:nvPicPr>
          <p:cNvPr id="8" name="Graphic 7">
            <a:extLst>
              <a:ext uri="{FF2B5EF4-FFF2-40B4-BE49-F238E27FC236}">
                <a16:creationId xmlns:a16="http://schemas.microsoft.com/office/drawing/2014/main" id="{9FEB78B1-70BF-4543-BF64-761AB55C1B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4"/>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D4DB5AF3-A5ED-4D17-BD3C-81D11C4F94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72150" y="6086475"/>
            <a:ext cx="5953125" cy="771525"/>
          </a:xfrm>
          <a:prstGeom prst="rect">
            <a:avLst/>
          </a:prstGeom>
        </p:spPr>
      </p:pic>
      <p:pic>
        <p:nvPicPr>
          <p:cNvPr id="7" name="Graphic 6">
            <a:extLst>
              <a:ext uri="{FF2B5EF4-FFF2-40B4-BE49-F238E27FC236}">
                <a16:creationId xmlns:a16="http://schemas.microsoft.com/office/drawing/2014/main" id="{E420EFF2-8173-4E25-ADF3-8100FA16D4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6715125" cy="847725"/>
          </a:xfrm>
          <a:prstGeom prst="rect">
            <a:avLst/>
          </a:prstGeom>
        </p:spPr>
      </p:pic>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7" name="Graphic 6">
            <a:extLst>
              <a:ext uri="{FF2B5EF4-FFF2-40B4-BE49-F238E27FC236}">
                <a16:creationId xmlns:a16="http://schemas.microsoft.com/office/drawing/2014/main" id="{96A11B1F-F0BD-4D89-BF5D-45A1199819A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65"/>
          <a:stretch/>
        </p:blipFill>
        <p:spPr>
          <a:xfrm>
            <a:off x="44450" y="5638800"/>
            <a:ext cx="12147550" cy="12192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lumMod val="75000"/>
                  </a:schemeClr>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2">
                    <a:lumMod val="75000"/>
                    <a:lumOff val="25000"/>
                  </a:schemeClr>
                </a:solidFill>
                <a:latin typeface="+mn-lt"/>
                <a:ea typeface="+mn-ea"/>
                <a:cs typeface="+mn-cs"/>
              </a:defRPr>
            </a:lvl1pPr>
          </a:lstStyle>
          <a:p>
            <a:pPr lvl="0"/>
            <a:r>
              <a:rPr lang="en-US"/>
              <a:t>Insert content here</a:t>
            </a:r>
          </a:p>
        </p:txBody>
      </p:sp>
      <p:pic>
        <p:nvPicPr>
          <p:cNvPr id="4" name="Graphic 3">
            <a:extLst>
              <a:ext uri="{FF2B5EF4-FFF2-40B4-BE49-F238E27FC236}">
                <a16:creationId xmlns:a16="http://schemas.microsoft.com/office/drawing/2014/main" id="{F0FED17F-41F1-4615-A696-AF6F85A6AB7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905500"/>
            <a:ext cx="12192000" cy="9525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8/15/2022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ng.com/search?q=virginia%20wool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www.bing.com/search?q=frida+kahlo" TargetMode="External"/><Relationship Id="rId4" Type="http://schemas.openxmlformats.org/officeDocument/2006/relationships/hyperlink" Target="https://www.bing.com/search?q=nina%20simon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bing.com/search?q=female%20authors" TargetMode="External"/><Relationship Id="rId2" Type="http://schemas.openxmlformats.org/officeDocument/2006/relationships/hyperlink" Target="https://www.bing.com/search?q=female%20artists" TargetMode="External"/><Relationship Id="rId1" Type="http://schemas.openxmlformats.org/officeDocument/2006/relationships/slideLayout" Target="../slideLayouts/slideLayout10.xml"/><Relationship Id="rId5" Type="http://schemas.openxmlformats.org/officeDocument/2006/relationships/hyperlink" Target="https://www.bing.com/search?q=women%27s%20history" TargetMode="External"/><Relationship Id="rId4" Type="http://schemas.openxmlformats.org/officeDocument/2006/relationships/hyperlink" Target="https://www.bing.com/search?q=female%20musicia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hyperlink" Target="https://www.bing.com/search?q=Bing+women%27s+history+Month+quiz&amp;qs=n&amp;form=QBRE&amp;sp=-1&amp;pq=bing+women%27s+history+month+quiz&amp;sc=0-31&amp;sk=&amp;cvid=C49F2CF7E3FC4D9C95C9DFBBFAA6C7A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www.linkedin.com/in/brandiehatch/"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2.census.gov/programs-surveys/acs/tech_docs/pums/ACS2016_2020_PUMS_README.pdf"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bing.com/" TargetMode="External"/><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405745" y="1840275"/>
            <a:ext cx="7564581" cy="2619829"/>
          </a:xfrm>
        </p:spPr>
        <p:txBody>
          <a:bodyPr anchor="ctr">
            <a:noAutofit/>
          </a:bodyPr>
          <a:lstStyle/>
          <a:p>
            <a:pPr eaLnBrk="1" hangingPunct="1">
              <a:lnSpc>
                <a:spcPct val="100000"/>
              </a:lnSpc>
            </a:pPr>
            <a:r>
              <a:rPr lang="en-US" altLang="en-US" b="1" dirty="0">
                <a:solidFill>
                  <a:schemeClr val="accent3"/>
                </a:solidFill>
              </a:rPr>
              <a:t>Capstone:</a:t>
            </a:r>
            <a:r>
              <a:rPr lang="en-US" altLang="en-US" b="1" dirty="0">
                <a:solidFill>
                  <a:schemeClr val="accent3">
                    <a:lumMod val="75000"/>
                  </a:schemeClr>
                </a:solidFill>
              </a:rPr>
              <a:t> </a:t>
            </a:r>
            <a:br>
              <a:rPr lang="en-US" altLang="en-US" b="1" dirty="0">
                <a:solidFill>
                  <a:schemeClr val="accent3">
                    <a:lumMod val="75000"/>
                  </a:schemeClr>
                </a:solidFill>
              </a:rPr>
            </a:br>
            <a:r>
              <a:rPr lang="en-US" altLang="en-US" dirty="0">
                <a:solidFill>
                  <a:schemeClr val="accent5"/>
                </a:solidFill>
              </a:rPr>
              <a:t>Women, Labor, &amp; Education</a:t>
            </a:r>
            <a:endParaRPr lang="en-US" altLang="en-US" dirty="0">
              <a:solidFill>
                <a:schemeClr val="accent5"/>
              </a:solidFill>
              <a:latin typeface="+mn-lt"/>
            </a:endParaRPr>
          </a:p>
        </p:txBody>
      </p:sp>
      <p:sp>
        <p:nvSpPr>
          <p:cNvPr id="3" name="TextBox 2">
            <a:extLst>
              <a:ext uri="{FF2B5EF4-FFF2-40B4-BE49-F238E27FC236}">
                <a16:creationId xmlns:a16="http://schemas.microsoft.com/office/drawing/2014/main" id="{9806E38C-338E-D4E4-F130-CD1C33E8BC2A}"/>
              </a:ext>
            </a:extLst>
          </p:cNvPr>
          <p:cNvSpPr txBox="1"/>
          <p:nvPr/>
        </p:nvSpPr>
        <p:spPr>
          <a:xfrm>
            <a:off x="4405745" y="4460104"/>
            <a:ext cx="6097384" cy="707886"/>
          </a:xfrm>
          <a:prstGeom prst="rect">
            <a:avLst/>
          </a:prstGeom>
          <a:noFill/>
        </p:spPr>
        <p:txBody>
          <a:bodyPr wrap="square">
            <a:spAutoFit/>
          </a:bodyPr>
          <a:lstStyle/>
          <a:p>
            <a:r>
              <a:rPr lang="en-US" altLang="en-US" sz="2000" dirty="0">
                <a:solidFill>
                  <a:schemeClr val="accent5"/>
                </a:solidFill>
                <a:latin typeface="+mj-lt"/>
                <a:ea typeface="+mj-ea"/>
                <a:cs typeface="+mj-cs"/>
              </a:rPr>
              <a:t>Brandie Hatch, Data Scientist</a:t>
            </a:r>
          </a:p>
          <a:p>
            <a:r>
              <a:rPr lang="en-US" sz="2000" dirty="0">
                <a:solidFill>
                  <a:schemeClr val="accent5"/>
                </a:solidFill>
                <a:latin typeface="+mj-lt"/>
                <a:ea typeface="+mj-ea"/>
                <a:cs typeface="+mj-cs"/>
              </a:rPr>
              <a:t>U.S. Census</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113CF7-2AD3-435A-BAA8-7D864E9DDA15}"/>
              </a:ext>
            </a:extLst>
          </p:cNvPr>
          <p:cNvSpPr>
            <a:spLocks noGrp="1"/>
          </p:cNvSpPr>
          <p:nvPr>
            <p:ph type="title"/>
          </p:nvPr>
        </p:nvSpPr>
        <p:spPr/>
        <p:txBody>
          <a:bodyPr/>
          <a:lstStyle/>
          <a:p>
            <a:r>
              <a:rPr lang="en-US" dirty="0"/>
              <a:t>Modeling</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762000" y="1905000"/>
            <a:ext cx="5334000" cy="3276600"/>
          </a:xfrm>
        </p:spPr>
        <p:txBody>
          <a:bodyPr wrap="square" anchor="t">
            <a:normAutofit/>
          </a:bodyPr>
          <a:lstStyle/>
          <a:p>
            <a:r>
              <a:rPr lang="en-US" altLang="en-US" dirty="0"/>
              <a:t>Provide examples of art and literature that are significant to Women's History Month. Here are a few examples:</a:t>
            </a:r>
          </a:p>
          <a:p>
            <a:pPr lvl="1"/>
            <a:r>
              <a:rPr lang="en-US" altLang="en-US" dirty="0"/>
              <a:t>The writing of </a:t>
            </a:r>
            <a:r>
              <a:rPr lang="en-US" altLang="en-US" b="1" dirty="0">
                <a:solidFill>
                  <a:schemeClr val="accent3"/>
                </a:solidFill>
                <a:hlinkClick r:id="rId3">
                  <a:extLst>
                    <a:ext uri="{A12FA001-AC4F-418D-AE19-62706E023703}">
                      <ahyp:hlinkClr xmlns:ahyp="http://schemas.microsoft.com/office/drawing/2018/hyperlinkcolor" val="tx"/>
                    </a:ext>
                  </a:extLst>
                </a:hlinkClick>
              </a:rPr>
              <a:t>Virginia Woolf</a:t>
            </a:r>
            <a:endParaRPr lang="en-US" altLang="en-US" b="1" dirty="0">
              <a:solidFill>
                <a:schemeClr val="accent3"/>
              </a:solidFill>
            </a:endParaRPr>
          </a:p>
          <a:p>
            <a:pPr lvl="1"/>
            <a:r>
              <a:rPr lang="en-US" altLang="en-US" dirty="0"/>
              <a:t>The music of </a:t>
            </a:r>
            <a:r>
              <a:rPr lang="en-US" altLang="en-US" b="1" dirty="0">
                <a:solidFill>
                  <a:schemeClr val="accent3"/>
                </a:solidFill>
                <a:hlinkClick r:id="rId4">
                  <a:extLst>
                    <a:ext uri="{A12FA001-AC4F-418D-AE19-62706E023703}">
                      <ahyp:hlinkClr xmlns:ahyp="http://schemas.microsoft.com/office/drawing/2018/hyperlinkcolor" val="tx"/>
                    </a:ext>
                  </a:extLst>
                </a:hlinkClick>
              </a:rPr>
              <a:t>Nina Simone</a:t>
            </a:r>
            <a:endParaRPr lang="en-US" altLang="en-US" b="1" dirty="0">
              <a:solidFill>
                <a:schemeClr val="accent3"/>
              </a:solidFill>
            </a:endParaRPr>
          </a:p>
          <a:p>
            <a:pPr lvl="1"/>
            <a:r>
              <a:rPr lang="en-US" altLang="en-US" dirty="0"/>
              <a:t>The artwork of </a:t>
            </a:r>
            <a:r>
              <a:rPr lang="en-US" altLang="en-US" b="1" dirty="0">
                <a:solidFill>
                  <a:schemeClr val="accent3"/>
                </a:solidFill>
                <a:hlinkClick r:id="rId5">
                  <a:extLst>
                    <a:ext uri="{A12FA001-AC4F-418D-AE19-62706E023703}">
                      <ahyp:hlinkClr xmlns:ahyp="http://schemas.microsoft.com/office/drawing/2018/hyperlinkcolor" val="tx"/>
                    </a:ext>
                  </a:extLst>
                </a:hlinkClick>
              </a:rPr>
              <a:t>Frida Kahlo</a:t>
            </a:r>
            <a:endParaRPr lang="en-US" altLang="en-US" b="1" dirty="0">
              <a:solidFill>
                <a:schemeClr val="accent3"/>
              </a:solidFill>
            </a:endParaRPr>
          </a:p>
          <a:p>
            <a:endParaRPr lang="en-US" altLang="en-US" dirty="0"/>
          </a:p>
        </p:txBody>
      </p:sp>
      <p:sp>
        <p:nvSpPr>
          <p:cNvPr id="5" name="Picture Placeholder 4" descr="picture placeholder">
            <a:extLst>
              <a:ext uri="{FF2B5EF4-FFF2-40B4-BE49-F238E27FC236}">
                <a16:creationId xmlns:a16="http://schemas.microsoft.com/office/drawing/2014/main" id="{603D8758-A224-49EB-A3D3-90052810CA11}"/>
              </a:ext>
            </a:extLst>
          </p:cNvPr>
          <p:cNvSpPr>
            <a:spLocks noGrp="1"/>
          </p:cNvSpPr>
          <p:nvPr>
            <p:ph type="pic" sz="quarter" idx="14"/>
          </p:nvPr>
        </p:nvSpPr>
        <p:spPr>
          <a:solidFill>
            <a:schemeClr val="accent4"/>
          </a:solidFill>
        </p:spPr>
      </p:sp>
      <p:sp>
        <p:nvSpPr>
          <p:cNvPr id="4" name="Picture Placeholder 3" descr="picture placeholder">
            <a:extLst>
              <a:ext uri="{FF2B5EF4-FFF2-40B4-BE49-F238E27FC236}">
                <a16:creationId xmlns:a16="http://schemas.microsoft.com/office/drawing/2014/main" id="{D949F507-9754-4BC4-9242-C97266AAF434}"/>
              </a:ext>
            </a:extLst>
          </p:cNvPr>
          <p:cNvSpPr>
            <a:spLocks noGrp="1"/>
          </p:cNvSpPr>
          <p:nvPr>
            <p:ph type="pic" sz="quarter" idx="13"/>
          </p:nvPr>
        </p:nvSpPr>
        <p:spPr>
          <a:solidFill>
            <a:schemeClr val="accent4"/>
          </a:solid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3"/>
          </p:nvPr>
        </p:nvSpPr>
        <p:spPr>
          <a:xfrm>
            <a:off x="762000" y="1783952"/>
            <a:ext cx="10668000" cy="1111648"/>
          </a:xfrm>
        </p:spPr>
        <p:txBody>
          <a:bodyPr wrap="square">
            <a:normAutofit/>
          </a:bodyPr>
          <a:lstStyle/>
          <a:p>
            <a:r>
              <a:rPr lang="en-US" altLang="en-US" sz="1100"/>
              <a:t>List some ways you can celebrate Women's History Month. Here are a few examples:</a:t>
            </a:r>
          </a:p>
          <a:p>
            <a:pPr lvl="1"/>
            <a:r>
              <a:rPr lang="en-US" sz="1100">
                <a:solidFill>
                  <a:schemeClr val="bg1"/>
                </a:solidFill>
              </a:rPr>
              <a:t>Discover </a:t>
            </a:r>
            <a:r>
              <a:rPr lang="en-US" sz="1100" b="1">
                <a:solidFill>
                  <a:schemeClr val="bg1"/>
                </a:solidFill>
                <a:hlinkClick r:id="rId2">
                  <a:extLst>
                    <a:ext uri="{A12FA001-AC4F-418D-AE19-62706E023703}">
                      <ahyp:hlinkClr xmlns:ahyp="http://schemas.microsoft.com/office/drawing/2018/hyperlinkcolor" val="tx"/>
                    </a:ext>
                  </a:extLst>
                </a:hlinkClick>
              </a:rPr>
              <a:t>female artists</a:t>
            </a:r>
            <a:endParaRPr lang="en-US" sz="1100" b="1">
              <a:solidFill>
                <a:schemeClr val="bg1"/>
              </a:solidFill>
            </a:endParaRPr>
          </a:p>
          <a:p>
            <a:pPr lvl="1"/>
            <a:r>
              <a:rPr lang="en-US" sz="1100">
                <a:solidFill>
                  <a:schemeClr val="bg1"/>
                </a:solidFill>
              </a:rPr>
              <a:t>Read </a:t>
            </a:r>
            <a:r>
              <a:rPr lang="en-US" altLang="en-US" sz="1100" b="1">
                <a:solidFill>
                  <a:schemeClr val="bg1"/>
                </a:solidFill>
                <a:hlinkClick r:id="rId3">
                  <a:extLst>
                    <a:ext uri="{A12FA001-AC4F-418D-AE19-62706E023703}">
                      <ahyp:hlinkClr xmlns:ahyp="http://schemas.microsoft.com/office/drawing/2018/hyperlinkcolor" val="tx"/>
                    </a:ext>
                  </a:extLst>
                </a:hlinkClick>
              </a:rPr>
              <a:t>female </a:t>
            </a:r>
            <a:r>
              <a:rPr lang="en-US" sz="1100" b="1">
                <a:solidFill>
                  <a:schemeClr val="bg1"/>
                </a:solidFill>
                <a:hlinkClick r:id="rId3">
                  <a:extLst>
                    <a:ext uri="{A12FA001-AC4F-418D-AE19-62706E023703}">
                      <ahyp:hlinkClr xmlns:ahyp="http://schemas.microsoft.com/office/drawing/2018/hyperlinkcolor" val="tx"/>
                    </a:ext>
                  </a:extLst>
                </a:hlinkClick>
              </a:rPr>
              <a:t>authors</a:t>
            </a:r>
            <a:endParaRPr lang="en-US" sz="1100" b="1">
              <a:solidFill>
                <a:schemeClr val="bg1"/>
              </a:solidFill>
            </a:endParaRPr>
          </a:p>
          <a:p>
            <a:pPr lvl="1"/>
            <a:r>
              <a:rPr lang="en-US" sz="1100">
                <a:solidFill>
                  <a:schemeClr val="bg1"/>
                </a:solidFill>
              </a:rPr>
              <a:t>Listen to </a:t>
            </a:r>
            <a:r>
              <a:rPr lang="en-US" altLang="en-US" sz="1100" b="1">
                <a:solidFill>
                  <a:schemeClr val="bg1"/>
                </a:solidFill>
                <a:hlinkClick r:id="rId4">
                  <a:extLst>
                    <a:ext uri="{A12FA001-AC4F-418D-AE19-62706E023703}">
                      <ahyp:hlinkClr xmlns:ahyp="http://schemas.microsoft.com/office/drawing/2018/hyperlinkcolor" val="tx"/>
                    </a:ext>
                  </a:extLst>
                </a:hlinkClick>
              </a:rPr>
              <a:t>female </a:t>
            </a:r>
            <a:r>
              <a:rPr lang="en-US" sz="1100" b="1">
                <a:solidFill>
                  <a:schemeClr val="bg1"/>
                </a:solidFill>
                <a:hlinkClick r:id="rId4">
                  <a:extLst>
                    <a:ext uri="{A12FA001-AC4F-418D-AE19-62706E023703}">
                      <ahyp:hlinkClr xmlns:ahyp="http://schemas.microsoft.com/office/drawing/2018/hyperlinkcolor" val="tx"/>
                    </a:ext>
                  </a:extLst>
                </a:hlinkClick>
              </a:rPr>
              <a:t>musicians</a:t>
            </a:r>
            <a:endParaRPr lang="en-US" sz="1100" b="1">
              <a:solidFill>
                <a:schemeClr val="bg1"/>
              </a:solidFill>
            </a:endParaRPr>
          </a:p>
          <a:p>
            <a:pPr lvl="1"/>
            <a:r>
              <a:rPr lang="en-US" sz="1100">
                <a:solidFill>
                  <a:schemeClr val="bg1"/>
                </a:solidFill>
              </a:rPr>
              <a:t>Learn </a:t>
            </a:r>
            <a:r>
              <a:rPr lang="en-US" altLang="en-US" sz="1100">
                <a:solidFill>
                  <a:schemeClr val="bg1"/>
                </a:solidFill>
              </a:rPr>
              <a:t>about </a:t>
            </a:r>
            <a:r>
              <a:rPr lang="en-US" altLang="en-US" sz="1100" b="1">
                <a:solidFill>
                  <a:schemeClr val="bg1"/>
                </a:solidFill>
                <a:hlinkClick r:id="rId5">
                  <a:extLst>
                    <a:ext uri="{A12FA001-AC4F-418D-AE19-62706E023703}">
                      <ahyp:hlinkClr xmlns:ahyp="http://schemas.microsoft.com/office/drawing/2018/hyperlinkcolor" val="tx"/>
                    </a:ext>
                  </a:extLst>
                </a:hlinkClick>
              </a:rPr>
              <a:t>women in history</a:t>
            </a:r>
            <a:endParaRPr lang="en-US" sz="1100" b="1">
              <a:solidFill>
                <a:schemeClr val="bg1"/>
              </a:solidFill>
            </a:endParaRPr>
          </a:p>
          <a:p>
            <a:endParaRPr lang="en-US" sz="1100"/>
          </a:p>
        </p:txBody>
      </p:sp>
      <p:sp>
        <p:nvSpPr>
          <p:cNvPr id="5" name="Title 4">
            <a:extLst>
              <a:ext uri="{FF2B5EF4-FFF2-40B4-BE49-F238E27FC236}">
                <a16:creationId xmlns:a16="http://schemas.microsoft.com/office/drawing/2014/main" id="{4E942F27-5502-446E-9102-6DE834A59346}"/>
              </a:ext>
            </a:extLst>
          </p:cNvPr>
          <p:cNvSpPr>
            <a:spLocks noGrp="1"/>
          </p:cNvSpPr>
          <p:nvPr>
            <p:ph type="title"/>
          </p:nvPr>
        </p:nvSpPr>
        <p:spPr>
          <a:xfrm>
            <a:off x="762000" y="715964"/>
            <a:ext cx="9144000" cy="646332"/>
          </a:xfrm>
        </p:spPr>
        <p:txBody>
          <a:bodyPr anchor="ctr">
            <a:normAutofit/>
          </a:bodyPr>
          <a:lstStyle/>
          <a:p>
            <a:r>
              <a:rPr lang="en-US" sz="1900"/>
              <a:t>Model Findings</a:t>
            </a:r>
            <a:br>
              <a:rPr lang="en-US" sz="1900"/>
            </a:br>
            <a:endParaRPr lang="en-US" sz="1900"/>
          </a:p>
        </p:txBody>
      </p:sp>
    </p:spTree>
    <p:extLst>
      <p:ext uri="{BB962C8B-B14F-4D97-AF65-F5344CB8AC3E}">
        <p14:creationId xmlns:p14="http://schemas.microsoft.com/office/powerpoint/2010/main" val="84623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BFA0E2B-86DD-6C09-1FC9-FA45579E47B9}"/>
              </a:ext>
            </a:extLst>
          </p:cNvPr>
          <p:cNvSpPr>
            <a:spLocks noGrp="1"/>
          </p:cNvSpPr>
          <p:nvPr>
            <p:ph type="title"/>
          </p:nvPr>
        </p:nvSpPr>
        <p:spPr>
          <a:xfrm>
            <a:off x="762000" y="716577"/>
            <a:ext cx="10668000" cy="615553"/>
          </a:xfrm>
        </p:spPr>
        <p:txBody>
          <a:bodyPr/>
          <a:lstStyle/>
          <a:p>
            <a:r>
              <a:rPr lang="en-US" dirty="0"/>
              <a:t>Implications</a:t>
            </a:r>
          </a:p>
        </p:txBody>
      </p:sp>
      <p:sp>
        <p:nvSpPr>
          <p:cNvPr id="12" name="Text Placeholder 2">
            <a:extLst>
              <a:ext uri="{FF2B5EF4-FFF2-40B4-BE49-F238E27FC236}">
                <a16:creationId xmlns:a16="http://schemas.microsoft.com/office/drawing/2014/main" id="{567D4565-6E42-AA7B-727B-7C8C92A0E320}"/>
              </a:ext>
            </a:extLst>
          </p:cNvPr>
          <p:cNvSpPr>
            <a:spLocks noGrp="1"/>
          </p:cNvSpPr>
          <p:nvPr>
            <p:ph type="body" sz="quarter" idx="13"/>
          </p:nvPr>
        </p:nvSpPr>
        <p:spPr>
          <a:xfrm>
            <a:off x="762000" y="1790699"/>
            <a:ext cx="10668000" cy="685800"/>
          </a:xfrm>
        </p:spPr>
        <p:txBody>
          <a:bodyPr/>
          <a:lstStyle/>
          <a:p>
            <a:endParaRPr lang="en-US"/>
          </a:p>
        </p:txBody>
      </p:sp>
    </p:spTree>
    <p:extLst>
      <p:ext uri="{BB962C8B-B14F-4D97-AF65-F5344CB8AC3E}">
        <p14:creationId xmlns:p14="http://schemas.microsoft.com/office/powerpoint/2010/main" val="86556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pPr algn="ctr"/>
            <a:r>
              <a:rPr lang="en-US" sz="4000" b="1" dirty="0">
                <a:solidFill>
                  <a:schemeClr val="accent1"/>
                </a:solidFill>
              </a:rPr>
              <a:t>Conclusion</a:t>
            </a:r>
            <a:endParaRPr lang="en-US" b="1" dirty="0">
              <a:solidFill>
                <a:schemeClr val="accent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p:txBody>
          <a:bodyPr/>
          <a:lstStyle/>
          <a:p>
            <a:r>
              <a:rPr lang="en-US" altLang="en-US" dirty="0"/>
              <a:t>Provide a brief summary of your presentation. </a:t>
            </a:r>
            <a:br>
              <a:rPr lang="en-US" altLang="en-US" dirty="0"/>
            </a:br>
            <a:r>
              <a:rPr lang="en-US" altLang="en-US" dirty="0"/>
              <a:t>Remind the audience what you covered in the previous slides.</a:t>
            </a:r>
          </a:p>
          <a:p>
            <a:pPr marL="0" indent="0" algn="ctr" fontAlgn="auto">
              <a:spcAft>
                <a:spcPts val="0"/>
              </a:spcAft>
              <a:buNone/>
            </a:pPr>
            <a:endParaRPr lang="en-US" altLang="en-US" sz="1800" dirty="0">
              <a:solidFill>
                <a:schemeClr val="bg1"/>
              </a:solidFill>
            </a:endParaRPr>
          </a:p>
          <a:p>
            <a:pPr marL="0" indent="0" algn="ctr" fontAlgn="auto">
              <a:spcAft>
                <a:spcPts val="0"/>
              </a:spcAft>
              <a:buNone/>
            </a:pPr>
            <a:r>
              <a:rPr lang="en-US" sz="1800" dirty="0">
                <a:solidFill>
                  <a:schemeClr val="bg1"/>
                </a:solidFill>
                <a:ea typeface="+mn-lt"/>
                <a:cs typeface="+mn-lt"/>
              </a:rPr>
              <a:t>Take the </a:t>
            </a:r>
            <a:r>
              <a:rPr lang="en-US" sz="1800" b="1" dirty="0">
                <a:ea typeface="+mn-lt"/>
                <a:cs typeface="+mn-lt"/>
                <a:hlinkClick r:id="rId2">
                  <a:extLst>
                    <a:ext uri="{A12FA001-AC4F-418D-AE19-62706E023703}">
                      <ahyp:hlinkClr xmlns:ahyp="http://schemas.microsoft.com/office/drawing/2018/hyperlinkcolor" val="tx"/>
                    </a:ext>
                  </a:extLst>
                </a:hlinkClick>
              </a:rPr>
              <a:t>Bing quiz</a:t>
            </a:r>
            <a:r>
              <a:rPr lang="en-US" sz="1800" b="1" dirty="0">
                <a:ea typeface="+mn-lt"/>
                <a:cs typeface="+mn-lt"/>
              </a:rPr>
              <a:t> </a:t>
            </a:r>
            <a:r>
              <a:rPr lang="en-US" sz="1800" dirty="0">
                <a:solidFill>
                  <a:schemeClr val="bg1"/>
                </a:solidFill>
                <a:ea typeface="+mn-lt"/>
                <a:cs typeface="+mn-lt"/>
              </a:rPr>
              <a:t>and test your knowledge about the contributions </a:t>
            </a:r>
            <a:br>
              <a:rPr lang="en-US" sz="1800" dirty="0">
                <a:solidFill>
                  <a:schemeClr val="bg1"/>
                </a:solidFill>
                <a:ea typeface="+mn-lt"/>
                <a:cs typeface="+mn-lt"/>
              </a:rPr>
            </a:br>
            <a:r>
              <a:rPr lang="en-US" sz="1800" dirty="0">
                <a:solidFill>
                  <a:schemeClr val="bg1"/>
                </a:solidFill>
                <a:ea typeface="+mn-lt"/>
                <a:cs typeface="+mn-lt"/>
              </a:rPr>
              <a:t>of some amazing women, past and present.</a:t>
            </a:r>
            <a:endParaRPr lang="en-US" alt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solidFill>
                  <a:schemeClr val="accent3"/>
                </a:solidFill>
              </a:rPr>
              <a:t>Next Steps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pPr marL="342900" indent="-342900" algn="l">
              <a:buFont typeface="+mj-lt"/>
              <a:buAutoNum type="arabicPeriod"/>
            </a:pPr>
            <a:r>
              <a:rPr lang="en-US" dirty="0" err="1">
                <a:solidFill>
                  <a:schemeClr val="tx2">
                    <a:lumMod val="75000"/>
                    <a:lumOff val="25000"/>
                  </a:schemeClr>
                </a:solidFill>
              </a:rPr>
              <a:t>Typy</a:t>
            </a:r>
            <a:endParaRPr lang="en-US" dirty="0">
              <a:solidFill>
                <a:schemeClr val="tx2">
                  <a:lumMod val="75000"/>
                  <a:lumOff val="25000"/>
                </a:schemeClr>
              </a:solidFill>
            </a:endParaRPr>
          </a:p>
        </p:txBody>
      </p:sp>
    </p:spTree>
    <p:extLst>
      <p:ext uri="{BB962C8B-B14F-4D97-AF65-F5344CB8AC3E}">
        <p14:creationId xmlns:p14="http://schemas.microsoft.com/office/powerpoint/2010/main" val="57671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64C03F-FBAB-0CBC-B1F1-F07FD7219295}"/>
              </a:ext>
            </a:extLst>
          </p:cNvPr>
          <p:cNvSpPr>
            <a:spLocks noGrp="1"/>
          </p:cNvSpPr>
          <p:nvPr>
            <p:ph type="ctrTitle" idx="4294967295"/>
          </p:nvPr>
        </p:nvSpPr>
        <p:spPr>
          <a:xfrm>
            <a:off x="5987445" y="2766219"/>
            <a:ext cx="2729043" cy="1325563"/>
          </a:xfrm>
        </p:spPr>
        <p:txBody>
          <a:bodyPr>
            <a:normAutofit/>
          </a:bodyPr>
          <a:lstStyle/>
          <a:p>
            <a:r>
              <a:rPr lang="en-US" dirty="0">
                <a:solidFill>
                  <a:schemeClr val="accent3"/>
                </a:solidFill>
              </a:rPr>
              <a:t>Questions</a:t>
            </a:r>
            <a:endParaRPr lang="en-US" dirty="0"/>
          </a:p>
        </p:txBody>
      </p:sp>
      <p:sp>
        <p:nvSpPr>
          <p:cNvPr id="6" name="TextBox 5">
            <a:extLst>
              <a:ext uri="{FF2B5EF4-FFF2-40B4-BE49-F238E27FC236}">
                <a16:creationId xmlns:a16="http://schemas.microsoft.com/office/drawing/2014/main" id="{BDB374F2-7F59-3077-BC71-535A1B0B4BCD}"/>
              </a:ext>
            </a:extLst>
          </p:cNvPr>
          <p:cNvSpPr txBox="1"/>
          <p:nvPr/>
        </p:nvSpPr>
        <p:spPr>
          <a:xfrm>
            <a:off x="6436630" y="4344873"/>
            <a:ext cx="1830671" cy="646331"/>
          </a:xfrm>
          <a:prstGeom prst="rect">
            <a:avLst/>
          </a:prstGeom>
          <a:noFill/>
        </p:spPr>
        <p:txBody>
          <a:bodyPr wrap="square">
            <a:spAutoFit/>
          </a:bodyPr>
          <a:lstStyle/>
          <a:p>
            <a:pPr algn="ctr"/>
            <a:r>
              <a:rPr lang="en-US" dirty="0">
                <a:solidFill>
                  <a:schemeClr val="tx2">
                    <a:lumMod val="75000"/>
                    <a:lumOff val="25000"/>
                  </a:schemeClr>
                </a:solidFill>
              </a:rPr>
              <a:t>Brandie Hatch</a:t>
            </a:r>
          </a:p>
          <a:p>
            <a:pPr algn="ct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in/brandiehatch/</a:t>
            </a:r>
            <a:endParaRPr lang="en-US" dirty="0"/>
          </a:p>
        </p:txBody>
      </p:sp>
    </p:spTree>
    <p:extLst>
      <p:ext uri="{BB962C8B-B14F-4D97-AF65-F5344CB8AC3E}">
        <p14:creationId xmlns:p14="http://schemas.microsoft.com/office/powerpoint/2010/main" val="371826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CC8F73-ECDC-4868-AB59-BA85918D9766}"/>
              </a:ext>
            </a:extLst>
          </p:cNvPr>
          <p:cNvSpPr>
            <a:spLocks noGrp="1"/>
          </p:cNvSpPr>
          <p:nvPr>
            <p:ph type="title"/>
          </p:nvPr>
        </p:nvSpPr>
        <p:spPr/>
        <p:txBody>
          <a:bodyPr/>
          <a:lstStyle/>
          <a:p>
            <a:r>
              <a:rPr lang="en-US" dirty="0"/>
              <a:t>Sources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4648201" y="1905000"/>
            <a:ext cx="6960704" cy="3276600"/>
          </a:xfrm>
        </p:spPr>
        <p:txBody>
          <a:bodyPr>
            <a:normAutofit/>
          </a:bodyPr>
          <a:lstStyle/>
          <a:p>
            <a:r>
              <a:rPr lang="en-US" altLang="en-US" dirty="0"/>
              <a:t>List the resources you used for your research:</a:t>
            </a:r>
          </a:p>
          <a:p>
            <a:pPr lvl="1"/>
            <a:r>
              <a:rPr lang="fr-FR" dirty="0"/>
              <a:t>U.S. </a:t>
            </a:r>
            <a:r>
              <a:rPr lang="fr-FR" dirty="0" err="1"/>
              <a:t>Census</a:t>
            </a:r>
            <a:r>
              <a:rPr lang="fr-FR" dirty="0"/>
              <a:t> </a:t>
            </a:r>
          </a:p>
          <a:p>
            <a:pPr lvl="1"/>
            <a:r>
              <a:rPr lang="fr-FR" dirty="0"/>
              <a:t>Source #2</a:t>
            </a:r>
          </a:p>
          <a:p>
            <a:pPr lvl="1"/>
            <a:r>
              <a:rPr lang="fr-FR" dirty="0"/>
              <a:t>Source #3</a:t>
            </a:r>
          </a:p>
          <a:p>
            <a:endParaRPr lang="en-US" dirty="0"/>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74F-E4AB-0ECA-D4A1-AE023612263F}"/>
              </a:ext>
            </a:extLst>
          </p:cNvPr>
          <p:cNvSpPr>
            <a:spLocks noGrp="1"/>
          </p:cNvSpPr>
          <p:nvPr>
            <p:ph type="title"/>
          </p:nvPr>
        </p:nvSpPr>
        <p:spPr>
          <a:xfrm>
            <a:off x="4818611" y="3042992"/>
            <a:ext cx="2554779" cy="772017"/>
          </a:xfrm>
        </p:spPr>
        <p:txBody>
          <a:bodyPr anchor="t">
            <a:normAutofit/>
          </a:bodyPr>
          <a:lstStyle/>
          <a:p>
            <a:r>
              <a:rPr lang="en-US" dirty="0"/>
              <a:t>Appendix</a:t>
            </a:r>
          </a:p>
        </p:txBody>
      </p:sp>
    </p:spTree>
    <p:extLst>
      <p:ext uri="{BB962C8B-B14F-4D97-AF65-F5344CB8AC3E}">
        <p14:creationId xmlns:p14="http://schemas.microsoft.com/office/powerpoint/2010/main" val="161238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63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09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1"/>
          </p:nvPr>
        </p:nvSpPr>
        <p:spPr>
          <a:xfrm>
            <a:off x="762000" y="1760022"/>
            <a:ext cx="4142509" cy="3566556"/>
          </a:xfrm>
        </p:spPr>
        <p:txBody>
          <a:bodyPr>
            <a:normAutofit/>
          </a:bodyPr>
          <a:lstStyle/>
          <a:p>
            <a:r>
              <a:rPr lang="en-US" b="0" dirty="0"/>
              <a:t>The U.S. Census Bureau definition of sex is based on the biological attributes of men and women:</a:t>
            </a:r>
          </a:p>
          <a:p>
            <a:pPr marL="285750" indent="-285750">
              <a:lnSpc>
                <a:spcPct val="110000"/>
              </a:lnSpc>
              <a:spcBef>
                <a:spcPts val="0"/>
              </a:spcBef>
              <a:buFont typeface="Arial" panose="020B0604020202020204" pitchFamily="34" charset="0"/>
              <a:buChar char="•"/>
            </a:pPr>
            <a:r>
              <a:rPr lang="en-US" b="0" dirty="0"/>
              <a:t>chromosomes</a:t>
            </a:r>
          </a:p>
          <a:p>
            <a:pPr marL="285750" indent="-285750">
              <a:lnSpc>
                <a:spcPct val="110000"/>
              </a:lnSpc>
              <a:spcBef>
                <a:spcPts val="0"/>
              </a:spcBef>
              <a:buFont typeface="Arial" panose="020B0604020202020204" pitchFamily="34" charset="0"/>
              <a:buChar char="•"/>
            </a:pPr>
            <a:r>
              <a:rPr lang="en-US" b="0" dirty="0"/>
              <a:t>anatomy</a:t>
            </a:r>
          </a:p>
          <a:p>
            <a:pPr marL="285750" indent="-285750">
              <a:lnSpc>
                <a:spcPct val="110000"/>
              </a:lnSpc>
              <a:spcBef>
                <a:spcPts val="0"/>
              </a:spcBef>
              <a:buFont typeface="Arial" panose="020B0604020202020204" pitchFamily="34" charset="0"/>
              <a:buChar char="•"/>
            </a:pPr>
            <a:r>
              <a:rPr lang="en-US" b="0" dirty="0"/>
              <a:t>hormones </a:t>
            </a:r>
          </a:p>
          <a:p>
            <a:pPr>
              <a:lnSpc>
                <a:spcPct val="110000"/>
              </a:lnSpc>
              <a:spcBef>
                <a:spcPts val="0"/>
              </a:spcBef>
            </a:pPr>
            <a:endParaRPr lang="en-US" b="0" dirty="0"/>
          </a:p>
          <a:p>
            <a:r>
              <a:rPr lang="en-US" b="0" dirty="0"/>
              <a:t>Females account for </a:t>
            </a:r>
            <a:r>
              <a:rPr lang="en-US" dirty="0"/>
              <a:t>50.5% </a:t>
            </a:r>
            <a:r>
              <a:rPr lang="en-US" b="0" dirty="0"/>
              <a:t>of the U.S. 331,449,281 total population estimates as collected in the April 1, 2020, Census.</a:t>
            </a:r>
          </a:p>
        </p:txBody>
      </p:sp>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Overview</a:t>
            </a:r>
          </a:p>
        </p:txBody>
      </p:sp>
      <p:pic>
        <p:nvPicPr>
          <p:cNvPr id="10" name="Picture 9" descr="A picture containing indoor, ceiling, wall, floor with women working as phone operators in the 1940s at the US Capitol switchboard, Washington DC (library of congress)&#10;&#10;Description automatically generated">
            <a:extLst>
              <a:ext uri="{FF2B5EF4-FFF2-40B4-BE49-F238E27FC236}">
                <a16:creationId xmlns:a16="http://schemas.microsoft.com/office/drawing/2014/main" id="{EDC3BB93-ABA3-8198-34AE-93B6E5B4F7BE}"/>
              </a:ext>
            </a:extLst>
          </p:cNvPr>
          <p:cNvPicPr>
            <a:picLocks noChangeAspect="1"/>
          </p:cNvPicPr>
          <p:nvPr/>
        </p:nvPicPr>
        <p:blipFill rotWithShape="1">
          <a:blip r:embed="rId3"/>
          <a:srcRect l="6011" t="14718" r="3461" b="10440"/>
          <a:stretch/>
        </p:blipFill>
        <p:spPr>
          <a:xfrm>
            <a:off x="5248440" y="1760022"/>
            <a:ext cx="6543757" cy="3566556"/>
          </a:xfrm>
          <a:prstGeom prst="rect">
            <a:avLst/>
          </a:prstGeom>
        </p:spPr>
      </p:pic>
      <p:sp>
        <p:nvSpPr>
          <p:cNvPr id="14" name="TextBox 13">
            <a:extLst>
              <a:ext uri="{FF2B5EF4-FFF2-40B4-BE49-F238E27FC236}">
                <a16:creationId xmlns:a16="http://schemas.microsoft.com/office/drawing/2014/main" id="{1C3FA239-7935-A21F-CDF6-8913E5B98C23}"/>
              </a:ext>
            </a:extLst>
          </p:cNvPr>
          <p:cNvSpPr txBox="1"/>
          <p:nvPr/>
        </p:nvSpPr>
        <p:spPr>
          <a:xfrm>
            <a:off x="5162797" y="5326578"/>
            <a:ext cx="6629399" cy="276999"/>
          </a:xfrm>
          <a:prstGeom prst="rect">
            <a:avLst/>
          </a:prstGeom>
          <a:noFill/>
        </p:spPr>
        <p:txBody>
          <a:bodyPr wrap="square">
            <a:spAutoFit/>
          </a:bodyPr>
          <a:lstStyle/>
          <a:p>
            <a:r>
              <a:rPr lang="en-US" sz="1200" dirty="0"/>
              <a:t>Women working at the U.S. Capitol switchboard, Washington, D.C. (Library of Congress)</a:t>
            </a:r>
          </a:p>
        </p:txBody>
      </p:sp>
    </p:spTree>
    <p:extLst>
      <p:ext uri="{BB962C8B-B14F-4D97-AF65-F5344CB8AC3E}">
        <p14:creationId xmlns:p14="http://schemas.microsoft.com/office/powerpoint/2010/main" val="80354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0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31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3" name="Rectangle: Rounded Corners 2">
            <a:extLst>
              <a:ext uri="{FF2B5EF4-FFF2-40B4-BE49-F238E27FC236}">
                <a16:creationId xmlns:a16="http://schemas.microsoft.com/office/drawing/2014/main" id="{B02F8A3C-7EBE-CC6A-C2B7-2BA8BCA937BC}"/>
              </a:ext>
            </a:extLst>
          </p:cNvPr>
          <p:cNvSpPr/>
          <p:nvPr/>
        </p:nvSpPr>
        <p:spPr>
          <a:xfrm>
            <a:off x="944879" y="5320146"/>
            <a:ext cx="679426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44879" y="1745673"/>
            <a:ext cx="6794269" cy="4396365"/>
          </a:xfrm>
        </p:spPr>
        <p:txBody>
          <a:bodyPr vert="horz" lIns="91440" tIns="45720" rIns="91440" bIns="45720" rtlCol="0" anchor="t">
            <a:normAutofit fontScale="92500" lnSpcReduction="20000"/>
          </a:bodyPr>
          <a:lstStyle/>
          <a:p>
            <a:r>
              <a:rPr lang="en-US" altLang="en-US" sz="1900" dirty="0"/>
              <a:t>College-educated Workforce:</a:t>
            </a:r>
          </a:p>
          <a:p>
            <a:pPr lvl="1">
              <a:lnSpc>
                <a:spcPct val="100000"/>
              </a:lnSpc>
            </a:pPr>
            <a:r>
              <a:rPr lang="en-US" sz="1900" dirty="0"/>
              <a:t>According to a 2019 study from Pew Research, which analyzed data from the U.S. Bureau of Labor Statistics, women 25 and older now make up 50.2% of the college-educated work force.</a:t>
            </a:r>
          </a:p>
          <a:p>
            <a:pPr lvl="1">
              <a:lnSpc>
                <a:spcPct val="100000"/>
              </a:lnSpc>
            </a:pPr>
            <a:r>
              <a:rPr lang="en-US" sz="1900" dirty="0"/>
              <a:t>Women earn about 57% of bachelor’s degrees (2019)</a:t>
            </a:r>
          </a:p>
          <a:p>
            <a:endParaRPr lang="en-US" altLang="en-US" sz="1900" dirty="0"/>
          </a:p>
          <a:p>
            <a:r>
              <a:rPr lang="en-US" altLang="en-US" sz="1900" dirty="0"/>
              <a:t>In STEM Occupations </a:t>
            </a:r>
            <a:r>
              <a:rPr lang="en-US" altLang="en-US" sz="1900" dirty="0">
                <a:sym typeface="Wingdings" panose="05000000000000000000" pitchFamily="2" charset="2"/>
              </a:rPr>
              <a:t> </a:t>
            </a:r>
            <a:r>
              <a:rPr lang="en-US" sz="1900" dirty="0"/>
              <a:t>Women account for</a:t>
            </a:r>
            <a:r>
              <a:rPr lang="en-US" altLang="en-US" sz="1900" dirty="0"/>
              <a:t>:</a:t>
            </a:r>
          </a:p>
          <a:p>
            <a:pPr lvl="1">
              <a:lnSpc>
                <a:spcPct val="100000"/>
              </a:lnSpc>
            </a:pPr>
            <a:r>
              <a:rPr lang="en-US" sz="1900" dirty="0"/>
              <a:t>25% of college-educated workers in computer jobs</a:t>
            </a:r>
          </a:p>
          <a:p>
            <a:pPr lvl="1">
              <a:lnSpc>
                <a:spcPct val="100000"/>
              </a:lnSpc>
            </a:pPr>
            <a:r>
              <a:rPr lang="en-US" sz="1900" dirty="0"/>
              <a:t>15% of college-educated workers in engineering jobs</a:t>
            </a:r>
          </a:p>
          <a:p>
            <a:pPr lvl="1">
              <a:lnSpc>
                <a:spcPct val="100000"/>
              </a:lnSpc>
            </a:pPr>
            <a:r>
              <a:rPr lang="en-US" sz="1900" dirty="0"/>
              <a:t>Majority of college-educated workers in office, administrative support, and health care practitioners or technicians</a:t>
            </a:r>
          </a:p>
          <a:p>
            <a:pPr lvl="1">
              <a:lnSpc>
                <a:spcPct val="100000"/>
              </a:lnSpc>
            </a:pPr>
            <a:endParaRPr lang="en-US" sz="1900" dirty="0"/>
          </a:p>
          <a:p>
            <a:pPr marL="0" lvl="1" indent="0">
              <a:lnSpc>
                <a:spcPct val="100000"/>
              </a:lnSpc>
              <a:buNone/>
            </a:pPr>
            <a:r>
              <a:rPr lang="en-US" sz="1900" b="1" dirty="0"/>
              <a:t>And yet….</a:t>
            </a:r>
          </a:p>
          <a:p>
            <a:pPr marL="0" lvl="1" indent="0">
              <a:lnSpc>
                <a:spcPct val="100000"/>
              </a:lnSpc>
              <a:buNone/>
            </a:pPr>
            <a:r>
              <a:rPr lang="en-US" sz="1900" dirty="0"/>
              <a:t>	Women make 84% of what men earn</a:t>
            </a: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5FA19F-6DA1-4162-B648-9CBB05B31678}"/>
              </a:ext>
            </a:extLst>
          </p:cNvPr>
          <p:cNvSpPr>
            <a:spLocks noGrp="1"/>
          </p:cNvSpPr>
          <p:nvPr>
            <p:ph type="title"/>
          </p:nvPr>
        </p:nvSpPr>
        <p:spPr>
          <a:xfrm>
            <a:off x="761999" y="715961"/>
            <a:ext cx="6476999"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944879" y="1904999"/>
            <a:ext cx="6794269" cy="3276600"/>
          </a:xfrm>
        </p:spPr>
        <p:txBody>
          <a:bodyPr vert="horz" lIns="91440" tIns="45720" rIns="91440" bIns="45720" rtlCol="0" anchor="t">
            <a:normAutofit lnSpcReduction="10000"/>
          </a:bodyPr>
          <a:lstStyle/>
          <a:p>
            <a:endParaRPr lang="en-US" altLang="en-US" dirty="0"/>
          </a:p>
          <a:p>
            <a:r>
              <a:rPr lang="en-US" altLang="en-US" dirty="0"/>
              <a:t>Significance of Women and Girl’s Participation in Education</a:t>
            </a:r>
          </a:p>
          <a:p>
            <a:r>
              <a:rPr lang="en-US" b="0" i="0" dirty="0">
                <a:effectLst/>
                <a:latin typeface="Open Sans" panose="020B0606030504020204" pitchFamily="34" charset="0"/>
              </a:rPr>
              <a:t>Regain $15-30 trillion in lost lifetime productivity and earnings</a:t>
            </a:r>
          </a:p>
          <a:p>
            <a:endParaRPr lang="en-US" dirty="0"/>
          </a:p>
          <a:p>
            <a:pPr lvl="1"/>
            <a:r>
              <a:rPr lang="en-US" dirty="0"/>
              <a:t>Child marriage rates decline</a:t>
            </a:r>
          </a:p>
          <a:p>
            <a:pPr lvl="1"/>
            <a:r>
              <a:rPr lang="en-US" dirty="0"/>
              <a:t>Child mortality rates fall</a:t>
            </a:r>
          </a:p>
          <a:p>
            <a:pPr lvl="1"/>
            <a:r>
              <a:rPr lang="en-US" dirty="0"/>
              <a:t>Maternal mortality rates fall</a:t>
            </a:r>
          </a:p>
          <a:p>
            <a:pPr lvl="1"/>
            <a:r>
              <a:rPr lang="en-US" dirty="0"/>
              <a:t>National growth rates rise</a:t>
            </a:r>
          </a:p>
          <a:p>
            <a:pPr lvl="1"/>
            <a:r>
              <a:rPr lang="en-US" dirty="0"/>
              <a:t>Female earnings dramatically increase</a:t>
            </a:r>
          </a:p>
        </p:txBody>
      </p:sp>
    </p:spTree>
    <p:extLst>
      <p:ext uri="{BB962C8B-B14F-4D97-AF65-F5344CB8AC3E}">
        <p14:creationId xmlns:p14="http://schemas.microsoft.com/office/powerpoint/2010/main" val="4178762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7B37EA4-0173-0CB9-0FC7-1DA6E3EE37FE}"/>
              </a:ext>
            </a:extLst>
          </p:cNvPr>
          <p:cNvSpPr>
            <a:spLocks noGrp="1"/>
          </p:cNvSpPr>
          <p:nvPr>
            <p:ph type="title"/>
          </p:nvPr>
        </p:nvSpPr>
        <p:spPr>
          <a:xfrm>
            <a:off x="762000" y="716577"/>
            <a:ext cx="10668000" cy="615553"/>
          </a:xfrm>
        </p:spPr>
        <p:txBody>
          <a:bodyPr/>
          <a:lstStyle/>
          <a:p>
            <a:r>
              <a:rPr lang="en-US" dirty="0"/>
              <a:t>Question, Problem, and Goal</a:t>
            </a:r>
          </a:p>
        </p:txBody>
      </p:sp>
      <p:sp>
        <p:nvSpPr>
          <p:cNvPr id="12" name="Text Placeholder 2">
            <a:extLst>
              <a:ext uri="{FF2B5EF4-FFF2-40B4-BE49-F238E27FC236}">
                <a16:creationId xmlns:a16="http://schemas.microsoft.com/office/drawing/2014/main" id="{890953FA-D70F-6269-F0DE-3CF50587B310}"/>
              </a:ext>
            </a:extLst>
          </p:cNvPr>
          <p:cNvSpPr>
            <a:spLocks noGrp="1"/>
          </p:cNvSpPr>
          <p:nvPr>
            <p:ph type="body" sz="quarter" idx="13"/>
          </p:nvPr>
        </p:nvSpPr>
        <p:spPr>
          <a:xfrm>
            <a:off x="762000" y="1790698"/>
            <a:ext cx="10668000" cy="3853643"/>
          </a:xfrm>
        </p:spPr>
        <p:txBody>
          <a:bodyPr/>
          <a:lstStyle/>
          <a:p>
            <a:r>
              <a:rPr lang="en-US" b="1" dirty="0"/>
              <a:t>Topic: </a:t>
            </a:r>
            <a:r>
              <a:rPr lang="en-US" dirty="0"/>
              <a:t>Gender Gaps in Labor &amp; Education, United States</a:t>
            </a:r>
          </a:p>
          <a:p>
            <a:endParaRPr lang="en-US" dirty="0"/>
          </a:p>
          <a:p>
            <a:r>
              <a:rPr lang="en-US" b="1" dirty="0"/>
              <a:t>Question: </a:t>
            </a:r>
            <a:r>
              <a:rPr lang="en-US" dirty="0"/>
              <a:t>As females attain higher levels of education (literacy), how does women’s participation in labor change?</a:t>
            </a:r>
          </a:p>
          <a:p>
            <a:endParaRPr lang="en-US" dirty="0"/>
          </a:p>
          <a:p>
            <a:r>
              <a:rPr lang="en-US" b="1" dirty="0"/>
              <a:t>Problem Statement (Hypothesis): </a:t>
            </a:r>
          </a:p>
          <a:p>
            <a:r>
              <a:rPr lang="en-US" dirty="0"/>
              <a:t>The average difference in the years of education attained between gender=1, gender=0 is zero.</a:t>
            </a:r>
          </a:p>
          <a:p>
            <a:r>
              <a:rPr lang="en-US" dirty="0"/>
              <a:t>The average difference in the years of education attained between gender=1, gender=0 is not zero.</a:t>
            </a:r>
          </a:p>
          <a:p>
            <a:endParaRPr lang="en-US" dirty="0"/>
          </a:p>
          <a:p>
            <a:r>
              <a:rPr lang="en-US" b="1" dirty="0"/>
              <a:t>Goal: </a:t>
            </a:r>
            <a:r>
              <a:rPr lang="en-US" dirty="0"/>
              <a:t>Create a model that predicts whether the survey respondent is male, or female based on labor market, income, and education features.</a:t>
            </a:r>
          </a:p>
        </p:txBody>
      </p:sp>
    </p:spTree>
    <p:extLst>
      <p:ext uri="{BB962C8B-B14F-4D97-AF65-F5344CB8AC3E}">
        <p14:creationId xmlns:p14="http://schemas.microsoft.com/office/powerpoint/2010/main" val="262909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C38-CAB7-96D4-9183-46714B237B2E}"/>
              </a:ext>
            </a:extLst>
          </p:cNvPr>
          <p:cNvSpPr>
            <a:spLocks noGrp="1"/>
          </p:cNvSpPr>
          <p:nvPr>
            <p:ph type="title"/>
          </p:nvPr>
        </p:nvSpPr>
        <p:spPr/>
        <p:txBody>
          <a:bodyPr/>
          <a:lstStyle/>
          <a:p>
            <a:r>
              <a:rPr lang="en-US" dirty="0"/>
              <a:t>Data Introduction</a:t>
            </a:r>
          </a:p>
        </p:txBody>
      </p:sp>
      <p:sp>
        <p:nvSpPr>
          <p:cNvPr id="3" name="Text Placeholder 2">
            <a:extLst>
              <a:ext uri="{FF2B5EF4-FFF2-40B4-BE49-F238E27FC236}">
                <a16:creationId xmlns:a16="http://schemas.microsoft.com/office/drawing/2014/main" id="{B172772D-2BDB-E6CE-9388-1842E41DDD0B}"/>
              </a:ext>
            </a:extLst>
          </p:cNvPr>
          <p:cNvSpPr>
            <a:spLocks noGrp="1"/>
          </p:cNvSpPr>
          <p:nvPr>
            <p:ph type="body" sz="quarter" idx="13"/>
          </p:nvPr>
        </p:nvSpPr>
        <p:spPr>
          <a:xfrm>
            <a:off x="762000" y="1790698"/>
            <a:ext cx="10668000" cy="3030683"/>
          </a:xfrm>
        </p:spPr>
        <p:txBody>
          <a:bodyPr/>
          <a:lstStyle/>
          <a:p>
            <a:r>
              <a:rPr lang="en-US" dirty="0"/>
              <a:t>Collected from the U.S. Census' American Community Survey (ACS) Public Use Microdata Sample (PUMS) files. </a:t>
            </a:r>
          </a:p>
          <a:p>
            <a:endParaRPr lang="en-US" dirty="0"/>
          </a:p>
          <a:p>
            <a:r>
              <a:rPr lang="en-US" dirty="0"/>
              <a:t>"The PUMS files allow users to create estimates for user-defined characteristics. The files contain a sample of responses to the ACS. </a:t>
            </a:r>
            <a:r>
              <a:rPr lang="en-US" b="1" dirty="0"/>
              <a:t>The PUMS files include variables for nearly every question on the ACS survey</a:t>
            </a:r>
            <a:r>
              <a:rPr lang="en-US" dirty="0"/>
              <a:t>. Additional variables are also created from other recoded PUMS variables to provide data users with useful derived variables (such as poverty status) while protecting confidentiality and providing consistency within the PUMS files.”</a:t>
            </a:r>
          </a:p>
          <a:p>
            <a:endParaRPr lang="en-US" dirty="0"/>
          </a:p>
          <a:p>
            <a:endParaRPr lang="en-US" dirty="0"/>
          </a:p>
          <a:p>
            <a:r>
              <a:rPr lang="en-US" dirty="0">
                <a:hlinkClick r:id="rId3"/>
              </a:rPr>
              <a:t>AMERICAN COMMUNITY SURVEY 2016-2020 5-YEAR PUMS</a:t>
            </a:r>
            <a:endParaRPr lang="en-US" dirty="0"/>
          </a:p>
          <a:p>
            <a:r>
              <a:rPr lang="en-US" dirty="0"/>
              <a:t>Prepared by American Community Survey Office, U.S. Census Bureau March 31, 2022</a:t>
            </a:r>
          </a:p>
        </p:txBody>
      </p:sp>
      <p:grpSp>
        <p:nvGrpSpPr>
          <p:cNvPr id="9" name="Group 8">
            <a:extLst>
              <a:ext uri="{FF2B5EF4-FFF2-40B4-BE49-F238E27FC236}">
                <a16:creationId xmlns:a16="http://schemas.microsoft.com/office/drawing/2014/main" id="{ADE8577A-634F-293E-B765-0F61178AFEA1}"/>
              </a:ext>
            </a:extLst>
          </p:cNvPr>
          <p:cNvGrpSpPr/>
          <p:nvPr/>
        </p:nvGrpSpPr>
        <p:grpSpPr>
          <a:xfrm>
            <a:off x="9001496" y="4821381"/>
            <a:ext cx="2428504" cy="1042166"/>
            <a:chOff x="6792686" y="80265"/>
            <a:chExt cx="4453247" cy="1888176"/>
          </a:xfrm>
        </p:grpSpPr>
        <p:sp>
          <p:nvSpPr>
            <p:cNvPr id="6" name="Rectangle 5">
              <a:extLst>
                <a:ext uri="{FF2B5EF4-FFF2-40B4-BE49-F238E27FC236}">
                  <a16:creationId xmlns:a16="http://schemas.microsoft.com/office/drawing/2014/main" id="{E8B867AF-2E11-DAC1-B860-D4A09059ABD3}"/>
                </a:ext>
              </a:extLst>
            </p:cNvPr>
            <p:cNvSpPr/>
            <p:nvPr/>
          </p:nvSpPr>
          <p:spPr>
            <a:xfrm>
              <a:off x="6792686" y="80265"/>
              <a:ext cx="4453247" cy="1888176"/>
            </a:xfrm>
            <a:prstGeom prst="rect">
              <a:avLst/>
            </a:prstGeom>
            <a:solidFill>
              <a:srgbClr val="112E51"/>
            </a:solidFill>
            <a:ln>
              <a:solidFill>
                <a:srgbClr val="112E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EAF21942-FEBA-5EAA-9CA6-DFC82FCFA9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85709" y="190915"/>
              <a:ext cx="4267200" cy="1666875"/>
            </a:xfrm>
            <a:prstGeom prst="rect">
              <a:avLst/>
            </a:prstGeom>
          </p:spPr>
        </p:pic>
      </p:grpSp>
    </p:spTree>
    <p:extLst>
      <p:ext uri="{BB962C8B-B14F-4D97-AF65-F5344CB8AC3E}">
        <p14:creationId xmlns:p14="http://schemas.microsoft.com/office/powerpoint/2010/main" val="180940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accent3"/>
                </a:solidFill>
              </a:rPr>
              <a:t>Data Collection</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4294967295"/>
          </p:nvPr>
        </p:nvSpPr>
        <p:spPr>
          <a:xfrm>
            <a:off x="762000" y="1600200"/>
            <a:ext cx="10668000" cy="762000"/>
          </a:xfrm>
        </p:spPr>
        <p:txBody>
          <a:bodyPr>
            <a:normAutofit/>
          </a:bodyPr>
          <a:lstStyle/>
          <a:p>
            <a:pPr marL="0" indent="0">
              <a:buNone/>
            </a:pPr>
            <a:r>
              <a:rPr lang="en-US" altLang="en-US" sz="1800" b="0" dirty="0">
                <a:solidFill>
                  <a:schemeClr val="tx2">
                    <a:lumMod val="85000"/>
                    <a:lumOff val="15000"/>
                  </a:schemeClr>
                </a:solidFill>
                <a:latin typeface="+mj-lt"/>
              </a:rPr>
              <a:t>Make a timeline of the important historical events or list historical contributions made by women.</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861587021"/>
              </p:ext>
            </p:extLst>
          </p:nvPr>
        </p:nvGraphicFramePr>
        <p:xfrm>
          <a:off x="762000" y="2590800"/>
          <a:ext cx="10668000" cy="283464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gridCol w="1778000">
                  <a:extLst>
                    <a:ext uri="{9D8B030D-6E8A-4147-A177-3AD203B41FA5}">
                      <a16:colId xmlns:a16="http://schemas.microsoft.com/office/drawing/2014/main" val="20005"/>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1</a:t>
                      </a:r>
                      <a:r>
                        <a:rPr kumimoji="0" lang="en-US" sz="1400" b="1" i="0" u="none" strike="noStrike" cap="none" normalizeH="0" baseline="30000" dirty="0">
                          <a:ln>
                            <a:noFill/>
                          </a:ln>
                          <a:solidFill>
                            <a:schemeClr val="accent3"/>
                          </a:solidFill>
                          <a:effectLst/>
                          <a:latin typeface="+mn-lt"/>
                        </a:rPr>
                        <a:t>st</a:t>
                      </a:r>
                      <a:r>
                        <a:rPr kumimoji="0" lang="en-US" sz="1400" b="1" i="0" u="none" strike="noStrike" cap="none" normalizeH="0" baseline="0" dirty="0">
                          <a:ln>
                            <a:noFill/>
                          </a:ln>
                          <a:solidFill>
                            <a:schemeClr val="accent3"/>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2</a:t>
                      </a:r>
                      <a:r>
                        <a:rPr kumimoji="0" lang="en-US" sz="1400" b="1" i="0" u="none" strike="noStrike" cap="none" normalizeH="0" baseline="30000" dirty="0">
                          <a:ln>
                            <a:noFill/>
                          </a:ln>
                          <a:solidFill>
                            <a:schemeClr val="accent3"/>
                          </a:solidFill>
                          <a:effectLst/>
                          <a:latin typeface="+mn-lt"/>
                        </a:rPr>
                        <a:t>nd</a:t>
                      </a:r>
                      <a:r>
                        <a:rPr kumimoji="0" lang="en-US" sz="14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3rd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4</a:t>
                      </a:r>
                      <a:r>
                        <a:rPr kumimoji="0" lang="en-US" sz="1400" b="1" i="0" u="none" strike="noStrike" cap="none" normalizeH="0" baseline="30000" dirty="0">
                          <a:ln>
                            <a:noFill/>
                          </a:ln>
                          <a:solidFill>
                            <a:schemeClr val="accent3"/>
                          </a:solidFill>
                          <a:effectLst/>
                          <a:latin typeface="+mn-lt"/>
                        </a:rPr>
                        <a:t>th</a:t>
                      </a:r>
                      <a:r>
                        <a:rPr kumimoji="0" lang="en-US" sz="14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5</a:t>
                      </a:r>
                      <a:r>
                        <a:rPr kumimoji="0" lang="en-US" sz="1400" b="1" i="0" u="none" strike="noStrike" cap="none" normalizeH="0" baseline="30000" dirty="0">
                          <a:ln>
                            <a:noFill/>
                          </a:ln>
                          <a:solidFill>
                            <a:schemeClr val="accent3"/>
                          </a:solidFill>
                          <a:effectLst/>
                          <a:latin typeface="+mn-lt"/>
                        </a:rPr>
                        <a:t>th</a:t>
                      </a:r>
                      <a:r>
                        <a:rPr kumimoji="0" lang="en-US" sz="14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3"/>
                          </a:solidFill>
                          <a:effectLst/>
                          <a:latin typeface="+mn-lt"/>
                        </a:rPr>
                        <a:t>6</a:t>
                      </a:r>
                      <a:r>
                        <a:rPr kumimoji="0" lang="en-US" sz="1400" b="1" i="0" u="none" strike="noStrike" cap="none" normalizeH="0" baseline="30000" dirty="0">
                          <a:ln>
                            <a:noFill/>
                          </a:ln>
                          <a:solidFill>
                            <a:schemeClr val="accent3"/>
                          </a:solidFill>
                          <a:effectLst/>
                          <a:latin typeface="+mn-lt"/>
                        </a:rPr>
                        <a:t>th</a:t>
                      </a:r>
                      <a:r>
                        <a:rPr kumimoji="0" lang="en-US" sz="14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Date</a:t>
                      </a: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rgbClr val="000000"/>
                          </a:solidFill>
                          <a:effectLst/>
                          <a:latin typeface="+mn-lt"/>
                        </a:rPr>
                        <a:t>Description</a:t>
                      </a: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7BA524-3F25-4DC5-86FB-566996E06959}"/>
              </a:ext>
            </a:extLst>
          </p:cNvPr>
          <p:cNvSpPr>
            <a:spLocks noGrp="1"/>
          </p:cNvSpPr>
          <p:nvPr>
            <p:ph type="title"/>
          </p:nvPr>
        </p:nvSpPr>
        <p:spPr>
          <a:xfrm>
            <a:off x="4648201" y="715961"/>
            <a:ext cx="7064432" cy="1189038"/>
          </a:xfrm>
        </p:spPr>
        <p:txBody>
          <a:bodyPr>
            <a:normAutofit/>
          </a:bodyPr>
          <a:lstStyle/>
          <a:p>
            <a:r>
              <a:rPr lang="en-US" dirty="0"/>
              <a:t>Cleaning &amp; Data Exploration</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648201" y="1905000"/>
            <a:ext cx="6960704" cy="3276600"/>
          </a:xfrm>
        </p:spPr>
        <p:txBody>
          <a:bodyPr vert="horz" lIns="91440" tIns="45720" rIns="91440" bIns="45720" rtlCol="0" anchor="t">
            <a:normAutofit/>
          </a:bodyPr>
          <a:lstStyle/>
          <a:p>
            <a:r>
              <a:rPr lang="en-US" dirty="0"/>
              <a:t>List some interesting facts about Women's History Month. Here are a few examples:</a:t>
            </a:r>
          </a:p>
          <a:p>
            <a:pPr lvl="1"/>
            <a:r>
              <a:rPr lang="en-US" dirty="0"/>
              <a:t>First women’s-rights convention meets in Seneca Falls, New York, 1848. </a:t>
            </a:r>
          </a:p>
          <a:p>
            <a:pPr lvl="1"/>
            <a:r>
              <a:rPr lang="en-US" dirty="0"/>
              <a:t>Wyoming Territory is first to grant women the vote in 1869.</a:t>
            </a:r>
          </a:p>
          <a:p>
            <a:pPr lvl="1"/>
            <a:r>
              <a:rPr lang="en-US" dirty="0"/>
              <a:t>The 19th Amendment is passed in 1920, giving women the right to vote in the US.</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1AF1-B020-4718-8B3A-CBAC32092325}"/>
              </a:ext>
            </a:extLst>
          </p:cNvPr>
          <p:cNvSpPr>
            <a:spLocks noGrp="1"/>
          </p:cNvSpPr>
          <p:nvPr>
            <p:ph type="title"/>
          </p:nvPr>
        </p:nvSpPr>
        <p:spPr/>
        <p:txBody>
          <a:bodyPr/>
          <a:lstStyle/>
          <a:p>
            <a:r>
              <a:rPr lang="en-US" dirty="0"/>
              <a:t>EDA</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783952"/>
            <a:ext cx="10069286" cy="1111648"/>
          </a:xfrm>
        </p:spPr>
        <p:txBody>
          <a:bodyPr/>
          <a:lstStyle/>
          <a:p>
            <a:r>
              <a:rPr lang="en-US" altLang="en-US" dirty="0"/>
              <a:t>Choose three notable people from women’s history using </a:t>
            </a:r>
            <a:r>
              <a:rPr lang="en-US" altLang="en-US" b="1" dirty="0">
                <a:solidFill>
                  <a:schemeClr val="accent4"/>
                </a:solidFill>
                <a:hlinkClick r:id="rId3">
                  <a:extLst>
                    <a:ext uri="{A12FA001-AC4F-418D-AE19-62706E023703}">
                      <ahyp:hlinkClr xmlns:ahyp="http://schemas.microsoft.com/office/drawing/2018/hyperlinkcolor" val="tx"/>
                    </a:ext>
                  </a:extLst>
                </a:hlinkClick>
              </a:rPr>
              <a:t>Bing.com</a:t>
            </a:r>
            <a:r>
              <a:rPr lang="en-US" altLang="en-US" b="1" dirty="0">
                <a:solidFill>
                  <a:schemeClr val="accent4"/>
                </a:solidFill>
              </a:rPr>
              <a:t> </a:t>
            </a:r>
            <a:r>
              <a:rPr lang="en-US" altLang="en-US" dirty="0"/>
              <a:t>and discuss their lives and accomplishments. Here are some examples:  </a:t>
            </a:r>
          </a:p>
          <a:p>
            <a:endParaRPr lang="en-US" dirty="0">
              <a:solidFill>
                <a:schemeClr val="bg1"/>
              </a:solidFill>
            </a:endParaRPr>
          </a:p>
        </p:txBody>
      </p:sp>
      <p:graphicFrame>
        <p:nvGraphicFramePr>
          <p:cNvPr id="5" name="Content Placeholder 6" descr="SmartArt Graphic">
            <a:extLst>
              <a:ext uri="{FF2B5EF4-FFF2-40B4-BE49-F238E27FC236}">
                <a16:creationId xmlns:a16="http://schemas.microsoft.com/office/drawing/2014/main" id="{46C84D29-0F6C-48FB-886B-37BE672BD817}"/>
              </a:ext>
            </a:extLst>
          </p:cNvPr>
          <p:cNvGraphicFramePr>
            <a:graphicFrameLocks/>
          </p:cNvGraphicFramePr>
          <p:nvPr>
            <p:extLst>
              <p:ext uri="{D42A27DB-BD31-4B8C-83A1-F6EECF244321}">
                <p14:modId xmlns:p14="http://schemas.microsoft.com/office/powerpoint/2010/main" val="3235770732"/>
              </p:ext>
            </p:extLst>
          </p:nvPr>
        </p:nvGraphicFramePr>
        <p:xfrm>
          <a:off x="762000" y="2895600"/>
          <a:ext cx="10668000"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3">
      <a:dk1>
        <a:srgbClr val="000000"/>
      </a:dk1>
      <a:lt1>
        <a:srgbClr val="FFFFFF"/>
      </a:lt1>
      <a:dk2>
        <a:srgbClr val="000000"/>
      </a:dk2>
      <a:lt2>
        <a:srgbClr val="E6E6E6"/>
      </a:lt2>
      <a:accent1>
        <a:srgbClr val="FCDCD1"/>
      </a:accent1>
      <a:accent2>
        <a:srgbClr val="FFB6A3"/>
      </a:accent2>
      <a:accent3>
        <a:srgbClr val="C16550"/>
      </a:accent3>
      <a:accent4>
        <a:srgbClr val="FEF7F4"/>
      </a:accent4>
      <a:accent5>
        <a:srgbClr val="8A443A"/>
      </a:accent5>
      <a:accent6>
        <a:srgbClr val="EEDED1"/>
      </a:accent6>
      <a:hlink>
        <a:srgbClr val="8A443A"/>
      </a:hlink>
      <a:folHlink>
        <a:srgbClr val="905225"/>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omen's History_TM10107764_Win32_LH_v4" id="{AC635B7D-C2D6-408D-AB8F-C03D582CC5EF}" vid="{62200808-B30B-4ED4-83F3-E3A969C6164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AEAA2-4CF8-449D-8745-25872C8482C9}">
  <ds:schemaRefs>
    <ds:schemaRef ds:uri="http://schemas.microsoft.com/sharepoint/v3/contenttype/forms"/>
  </ds:schemaRefs>
</ds:datastoreItem>
</file>

<file path=customXml/itemProps2.xml><?xml version="1.0" encoding="utf-8"?>
<ds:datastoreItem xmlns:ds="http://schemas.openxmlformats.org/officeDocument/2006/customXml" ds:itemID="{0595BB57-19EB-4557-B5D2-B6E7784AF40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11E5987-7DAE-478C-B57E-B58680B87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Women's History Month presentation</Template>
  <TotalTime>180</TotalTime>
  <Words>1502</Words>
  <Application>Microsoft Office PowerPoint</Application>
  <PresentationFormat>Widescreen</PresentationFormat>
  <Paragraphs>139</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Georgia</vt:lpstr>
      <vt:lpstr>Open Sans</vt:lpstr>
      <vt:lpstr>Segoe UI</vt:lpstr>
      <vt:lpstr>Office Theme</vt:lpstr>
      <vt:lpstr>Capstone:  Women, Labor, &amp; Education</vt:lpstr>
      <vt:lpstr>Overview</vt:lpstr>
      <vt:lpstr>Introduction</vt:lpstr>
      <vt:lpstr>Introduction</vt:lpstr>
      <vt:lpstr>Question, Problem, and Goal</vt:lpstr>
      <vt:lpstr>Data Introduction</vt:lpstr>
      <vt:lpstr>Data Collection</vt:lpstr>
      <vt:lpstr>Cleaning &amp; Data Exploration</vt:lpstr>
      <vt:lpstr>EDA</vt:lpstr>
      <vt:lpstr>Modeling</vt:lpstr>
      <vt:lpstr>Model Findings </vt:lpstr>
      <vt:lpstr>Implications</vt:lpstr>
      <vt:lpstr>Conclusion</vt:lpstr>
      <vt:lpstr>Next Steps</vt:lpstr>
      <vt:lpstr>Questions</vt:lpstr>
      <vt:lpstr>Sources</vt:lpstr>
      <vt:lpstr>Appendix</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Women, Income, &amp; Education</dc:title>
  <dc:subject/>
  <dc:creator>Brandie Hatch</dc:creator>
  <cp:keywords/>
  <dc:description/>
  <cp:lastModifiedBy>Brandie Hatch</cp:lastModifiedBy>
  <cp:revision>10</cp:revision>
  <dcterms:created xsi:type="dcterms:W3CDTF">2022-08-15T23:50:01Z</dcterms:created>
  <dcterms:modified xsi:type="dcterms:W3CDTF">2022-08-16T05:04:39Z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