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3" r:id="rId6"/>
    <p:sldId id="284" r:id="rId7"/>
    <p:sldId id="288" r:id="rId8"/>
    <p:sldId id="279" r:id="rId9"/>
    <p:sldId id="285" r:id="rId10"/>
    <p:sldId id="287" r:id="rId11"/>
    <p:sldId id="281" r:id="rId12"/>
    <p:sldId id="286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76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https://www.unwomen.org/en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66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Time series?</a:t>
            </a:r>
            <a:endParaRPr lang="en-US" sz="2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en-US" sz="2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28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Is there a way to use a model to identify which factors predict education years?</a:t>
            </a:r>
          </a:p>
          <a:p>
            <a:r>
              <a:rPr lang="en-US" sz="28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Model that predicts what year of school a female will reach depending on various factors</a:t>
            </a:r>
          </a:p>
          <a:p>
            <a:endParaRPr lang="en-US" sz="2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28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Clustering? Another model that we have not learned yet?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1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3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unwomen.org/en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talog.worldbank.org/search/dataset/00376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unwomen.org/en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talog.worldbank.org/search/dataset/003765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scorecard.ed.gov/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Capstone: Problem, EDA, and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Brandie Hatch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/>
              <a:t>Topic 3:</a:t>
            </a:r>
            <a:br>
              <a:rPr lang="en-US" sz="4600" dirty="0"/>
            </a:br>
            <a:r>
              <a:rPr lang="en-US" sz="4600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Utilize the Six Regression Metrics </a:t>
            </a:r>
          </a:p>
          <a:p>
            <a:r>
              <a:rPr lang="en-US" dirty="0"/>
              <a:t>Compare to Baseline Score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Coeff_</a:t>
            </a:r>
          </a:p>
          <a:p>
            <a:r>
              <a:rPr lang="en-US" dirty="0"/>
              <a:t>Prediction Error Plots</a:t>
            </a:r>
          </a:p>
          <a:p>
            <a:r>
              <a:rPr lang="en-US" dirty="0"/>
              <a:t>Classification model</a:t>
            </a:r>
          </a:p>
          <a:p>
            <a:r>
              <a:rPr lang="en-US" dirty="0"/>
              <a:t>Aim for an even variable balance</a:t>
            </a:r>
          </a:p>
          <a:p>
            <a:r>
              <a:rPr lang="en-US" dirty="0"/>
              <a:t>Use Accuracy as main success metric</a:t>
            </a:r>
          </a:p>
          <a:p>
            <a:r>
              <a:rPr lang="en-US" dirty="0"/>
              <a:t>Consider other confusion matrix metrics along</a:t>
            </a:r>
          </a:p>
          <a:p>
            <a:r>
              <a:rPr lang="en-US" dirty="0"/>
              <a:t>Make sure to look at F1 Score</a:t>
            </a:r>
          </a:p>
          <a:p>
            <a:r>
              <a:rPr lang="en-US" dirty="0"/>
              <a:t>Create ROC Curve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180A-C945-2DB0-237B-B64FADFCE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Picture 5" descr="Confusion Matrix&#10;">
            <a:extLst>
              <a:ext uri="{FF2B5EF4-FFF2-40B4-BE49-F238E27FC236}">
                <a16:creationId xmlns:a16="http://schemas.microsoft.com/office/drawing/2014/main" id="{A143664A-11D3-C56F-0F65-7AF36C1E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" y="2949576"/>
            <a:ext cx="4333917" cy="31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US" dirty="0"/>
              <a:t>Topic 1: Questions, Problem, Goal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85984"/>
            <a:ext cx="10098552" cy="3605216"/>
          </a:xfrm>
        </p:spPr>
        <p:txBody>
          <a:bodyPr anchor="ctr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b="1" dirty="0"/>
              <a:t>Topic: </a:t>
            </a:r>
            <a:r>
              <a:rPr lang="en-US" dirty="0"/>
              <a:t>Gender Gaps in International Education &amp; Labor</a:t>
            </a:r>
          </a:p>
          <a:p>
            <a:pPr marL="36900" lvl="0" indent="0">
              <a:buNone/>
            </a:pPr>
            <a:r>
              <a:rPr lang="en-US" b="1" dirty="0"/>
              <a:t>Question: </a:t>
            </a:r>
            <a:r>
              <a:rPr lang="en-US" dirty="0"/>
              <a:t>As the gender gap in education (literacy) decreases, how does women’s participation in labor change?</a:t>
            </a:r>
          </a:p>
          <a:p>
            <a:pPr marL="36900" lvl="0" indent="0">
              <a:buNone/>
            </a:pPr>
            <a:r>
              <a:rPr lang="en-US" b="1" dirty="0"/>
              <a:t>Audience: </a:t>
            </a:r>
            <a:r>
              <a:rPr lang="en-US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United Nations Entity for Gender Equality and the Empowerment of Women</a:t>
            </a:r>
            <a:r>
              <a:rPr lang="en-US" dirty="0"/>
              <a:t> (UN Women)</a:t>
            </a:r>
          </a:p>
          <a:p>
            <a:pPr marL="36900" lvl="0" indent="0">
              <a:buNone/>
            </a:pPr>
            <a:endParaRPr lang="en-US" dirty="0"/>
          </a:p>
          <a:p>
            <a:pPr marL="36900" lvl="0" indent="0">
              <a:buNone/>
            </a:pPr>
            <a:r>
              <a:rPr lang="en-US" b="1" dirty="0"/>
              <a:t>Problem Statement (Hypothesis): </a:t>
            </a:r>
          </a:p>
          <a:p>
            <a:r>
              <a:rPr lang="en-US" dirty="0"/>
              <a:t>The average difference in the years of education attained between gender=1, gender=0 is zero.</a:t>
            </a:r>
          </a:p>
          <a:p>
            <a:r>
              <a:rPr lang="en-US" dirty="0"/>
              <a:t>The average difference in the years of education attained between gender=1, gender=0 is not zero.</a:t>
            </a:r>
          </a:p>
          <a:p>
            <a:pPr marL="36900" lvl="0" indent="0">
              <a:buNone/>
            </a:pPr>
            <a:r>
              <a:rPr lang="en-US" b="1" dirty="0"/>
              <a:t>Goal: </a:t>
            </a:r>
            <a:r>
              <a:rPr lang="en-US" dirty="0"/>
              <a:t>Create a model that classifies a woman’s participation in the labor market based on education attained. </a:t>
            </a:r>
          </a:p>
        </p:txBody>
      </p:sp>
    </p:spTree>
    <p:extLst>
      <p:ext uri="{BB962C8B-B14F-4D97-AF65-F5344CB8AC3E}">
        <p14:creationId xmlns:p14="http://schemas.microsoft.com/office/powerpoint/2010/main" val="26152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1: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Source: </a:t>
            </a:r>
            <a:r>
              <a:rPr lang="en-US" dirty="0"/>
              <a:t>Gender Statistics from </a:t>
            </a: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World Bank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wbdata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API</a:t>
            </a:r>
          </a:p>
          <a:p>
            <a:r>
              <a:rPr lang="en-US" b="1" dirty="0"/>
              <a:t>Features: </a:t>
            </a:r>
            <a:r>
              <a:rPr lang="en-US" dirty="0"/>
              <a:t>expected years of school (female/male), learning-adjusted years of school (female/male), country, GDP (current US$), literacy rate – adult (female/male %), Gini index, employment to population ratios, wage and salaried workers, employment in industry (female/male), etc.</a:t>
            </a:r>
          </a:p>
          <a:p>
            <a:endParaRPr lang="en-US" dirty="0"/>
          </a:p>
          <a:p>
            <a:r>
              <a:rPr lang="en-US" b="1" dirty="0"/>
              <a:t>EDA plan: </a:t>
            </a:r>
            <a:r>
              <a:rPr lang="en-US" dirty="0"/>
              <a:t>Nulls, General Stats, Histogram, Outliers, Check % characters, and others as identified</a:t>
            </a:r>
          </a:p>
        </p:txBody>
      </p:sp>
    </p:spTree>
    <p:extLst>
      <p:ext uri="{BB962C8B-B14F-4D97-AF65-F5344CB8AC3E}">
        <p14:creationId xmlns:p14="http://schemas.microsoft.com/office/powerpoint/2010/main" val="116215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/>
              <a:t>Topic 1:</a:t>
            </a:r>
            <a:br>
              <a:rPr lang="en-US" sz="4600" dirty="0"/>
            </a:br>
            <a:r>
              <a:rPr lang="en-US" sz="4600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  <a:p>
            <a:r>
              <a:rPr lang="en-US" dirty="0"/>
              <a:t>Aim for an even variable balance</a:t>
            </a:r>
          </a:p>
          <a:p>
            <a:r>
              <a:rPr lang="en-US" dirty="0"/>
              <a:t>Use Accuracy as main success metric</a:t>
            </a:r>
          </a:p>
          <a:p>
            <a:r>
              <a:rPr lang="en-US" dirty="0"/>
              <a:t>Consider other confusion matrix metrics along</a:t>
            </a:r>
          </a:p>
          <a:p>
            <a:r>
              <a:rPr lang="en-US" dirty="0"/>
              <a:t>Make sure to look at F1 Score</a:t>
            </a:r>
          </a:p>
          <a:p>
            <a:r>
              <a:rPr lang="en-US" dirty="0"/>
              <a:t>Create ROC Curve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180A-C945-2DB0-237B-B64FADFCE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Picture 5" descr="Confusion Matrix&#10;">
            <a:extLst>
              <a:ext uri="{FF2B5EF4-FFF2-40B4-BE49-F238E27FC236}">
                <a16:creationId xmlns:a16="http://schemas.microsoft.com/office/drawing/2014/main" id="{A143664A-11D3-C56F-0F65-7AF36C1E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" y="2949576"/>
            <a:ext cx="4333917" cy="31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US" dirty="0"/>
              <a:t>Topic 2: Questions, Problem, Goal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85984"/>
            <a:ext cx="10098552" cy="3605216"/>
          </a:xfrm>
        </p:spPr>
        <p:txBody>
          <a:bodyPr anchor="ctr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b="1" dirty="0"/>
              <a:t>Topic: </a:t>
            </a:r>
            <a:r>
              <a:rPr lang="en-US" dirty="0"/>
              <a:t>Gender Gaps in International Education</a:t>
            </a:r>
          </a:p>
          <a:p>
            <a:pPr marL="36900" lvl="0" indent="0">
              <a:buNone/>
            </a:pPr>
            <a:r>
              <a:rPr lang="en-US" b="1" dirty="0"/>
              <a:t>Question:</a:t>
            </a:r>
            <a:r>
              <a:rPr lang="en-US" dirty="0"/>
              <a:t> How does women’s education levels and literacy change related to the country’s GDP, childhood mortality rate, and other factors?</a:t>
            </a:r>
          </a:p>
          <a:p>
            <a:pPr marL="36900" lvl="0" indent="0">
              <a:buNone/>
            </a:pPr>
            <a:r>
              <a:rPr lang="en-US" b="1" dirty="0"/>
              <a:t>Audience: </a:t>
            </a:r>
            <a:r>
              <a:rPr lang="en-US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United Nations Entity for Gender Equality and the Empowerment of Women</a:t>
            </a:r>
            <a:r>
              <a:rPr lang="en-US" dirty="0"/>
              <a:t> (UN Women)</a:t>
            </a:r>
          </a:p>
          <a:p>
            <a:pPr marL="36900" lvl="0" indent="0">
              <a:buNone/>
            </a:pPr>
            <a:endParaRPr lang="en-US" dirty="0"/>
          </a:p>
          <a:p>
            <a:pPr marL="36900" lvl="0" indent="0">
              <a:buNone/>
            </a:pPr>
            <a:r>
              <a:rPr lang="en-US" b="1" dirty="0"/>
              <a:t>Problem Statement (Hypothesis): </a:t>
            </a:r>
          </a:p>
          <a:p>
            <a:r>
              <a:rPr lang="en-US" dirty="0"/>
              <a:t>The average difference in the years of education attained between gender=1, gender=0 is zero.</a:t>
            </a:r>
          </a:p>
          <a:p>
            <a:r>
              <a:rPr lang="en-US" dirty="0"/>
              <a:t>The average difference in the years of education attained between gender=1, gender=0 is not zero.</a:t>
            </a:r>
          </a:p>
          <a:p>
            <a:pPr marL="36900" lvl="0" indent="0">
              <a:buNone/>
            </a:pPr>
            <a:r>
              <a:rPr lang="en-US" b="1" dirty="0"/>
              <a:t>Goal: </a:t>
            </a:r>
            <a:r>
              <a:rPr lang="en-US" dirty="0"/>
              <a:t>Create a model that predicts the year of school a woman will attain dependent on various factors.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2: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Source: </a:t>
            </a:r>
            <a:r>
              <a:rPr lang="en-US" dirty="0"/>
              <a:t>Gender Statistics from </a:t>
            </a: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World Bank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wbdata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API</a:t>
            </a:r>
          </a:p>
          <a:p>
            <a:r>
              <a:rPr lang="en-US" b="1" dirty="0"/>
              <a:t>Features: </a:t>
            </a:r>
            <a:r>
              <a:rPr lang="en-US" dirty="0"/>
              <a:t>expected years of school (female/male), learning-adjusted years of school (female/male), country, GDP (current US$), literacy rate – adult (female/male %), childhood mortality rate, etc. </a:t>
            </a:r>
          </a:p>
          <a:p>
            <a:endParaRPr lang="en-US" dirty="0"/>
          </a:p>
          <a:p>
            <a:r>
              <a:rPr lang="en-US" b="1" dirty="0"/>
              <a:t>EDA plan: </a:t>
            </a:r>
            <a:r>
              <a:rPr lang="en-US" dirty="0"/>
              <a:t>Nulls, General Stats, Histogram, Outliers, Check % characters, and others as identified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7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/>
              <a:t>Topic 2:</a:t>
            </a:r>
            <a:br>
              <a:rPr lang="en-US" sz="4600" dirty="0"/>
            </a:br>
            <a:r>
              <a:rPr lang="en-US" sz="4600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Six Regression Metrics </a:t>
            </a:r>
          </a:p>
          <a:p>
            <a:r>
              <a:rPr lang="en-US" dirty="0"/>
              <a:t>Compare to Baseline Score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Coeff_</a:t>
            </a:r>
          </a:p>
          <a:p>
            <a:r>
              <a:rPr lang="en-US" dirty="0"/>
              <a:t>Prediction Error 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180A-C945-2DB0-237B-B64FADFCE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6BB0B-A0F0-77FF-9B85-4819D665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7" y="2673351"/>
            <a:ext cx="4021667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US" dirty="0"/>
              <a:t>Topic 3: Questions, Problem, Goal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85984"/>
            <a:ext cx="10098552" cy="3605216"/>
          </a:xfrm>
        </p:spPr>
        <p:txBody>
          <a:bodyPr anchor="ctr">
            <a:normAutofit fontScale="92500" lnSpcReduction="10000"/>
          </a:bodyPr>
          <a:lstStyle/>
          <a:p>
            <a:pPr marL="36900" lvl="0" indent="0">
              <a:buNone/>
            </a:pPr>
            <a:r>
              <a:rPr lang="en-US" b="1" dirty="0"/>
              <a:t>Topic: </a:t>
            </a:r>
            <a:r>
              <a:rPr lang="en-US" dirty="0"/>
              <a:t>Student Loan Repayment</a:t>
            </a:r>
          </a:p>
          <a:p>
            <a:pPr marL="36900" lvl="0" indent="0">
              <a:buNone/>
            </a:pPr>
            <a:r>
              <a:rPr lang="en-US" b="1" dirty="0"/>
              <a:t>Question: </a:t>
            </a:r>
            <a:r>
              <a:rPr lang="en-US" dirty="0"/>
              <a:t>As student income increases, how does student loan repayment change?</a:t>
            </a:r>
          </a:p>
          <a:p>
            <a:pPr marL="36900" lvl="0" indent="0">
              <a:buNone/>
            </a:pPr>
            <a:r>
              <a:rPr lang="en-US" b="1" dirty="0"/>
              <a:t>Audience: </a:t>
            </a:r>
            <a:r>
              <a:rPr lang="en-US" dirty="0"/>
              <a:t>Student loan borrowers, political lobbyist groups</a:t>
            </a:r>
          </a:p>
          <a:p>
            <a:pPr marL="36900" lvl="0" indent="0">
              <a:buNone/>
            </a:pPr>
            <a:endParaRPr lang="en-US" dirty="0"/>
          </a:p>
          <a:p>
            <a:pPr marL="36900" lvl="0" indent="0">
              <a:buNone/>
            </a:pPr>
            <a:r>
              <a:rPr lang="en-US" dirty="0"/>
              <a:t>Problem Statement: Student loan borrowers are not able to complete repayment plans quickly, even if their income increases quickly after graduation. Focus in on marginalized communities</a:t>
            </a:r>
          </a:p>
          <a:p>
            <a:pPr marL="36900" lvl="0" indent="0">
              <a:buNone/>
            </a:pPr>
            <a:r>
              <a:rPr lang="en-US" b="1" dirty="0"/>
              <a:t>Goal: </a:t>
            </a:r>
            <a:r>
              <a:rPr lang="en-US" dirty="0"/>
              <a:t>Create a classification or regression model that classifies student loan repayment completion based 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4F3-880D-02ED-1E10-14A450D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3: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07-8F64-5EF9-5F70-58D6F483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 Source: </a:t>
            </a: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College Scorecard</a:t>
            </a:r>
            <a:r>
              <a:rPr lang="en-US" b="1" dirty="0"/>
              <a:t> </a:t>
            </a:r>
          </a:p>
          <a:p>
            <a:pPr marL="27432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Features: 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Unit ID for institution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8-digit OPE ID for institution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6-digit OPE ID for institution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Institution name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City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State postcode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ZIP code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Accreditor for institution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Highest degree awarded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Flags for HBCU, tribal college/university, Hispanic-serving, Native American non-tribal, men-only, women-only, religious </a:t>
            </a:r>
          </a:p>
          <a:p>
            <a:pPr marL="651420" lvl="1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Data on student completion, debt and r</a:t>
            </a:r>
            <a:r>
              <a:rPr lang="en-US" sz="1700" i="1" dirty="0"/>
              <a:t>epayment, earnings, </a:t>
            </a:r>
            <a:r>
              <a:rPr lang="en-US" sz="1700" dirty="0"/>
              <a:t>and more. </a:t>
            </a:r>
          </a:p>
          <a:p>
            <a:pPr marL="274320"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r>
              <a:rPr lang="en-US" b="1" dirty="0"/>
              <a:t>EDA plan: </a:t>
            </a:r>
            <a:r>
              <a:rPr lang="en-US" dirty="0"/>
              <a:t>Nulls, General Stats, Histogram, Outliers, Check % characters, and others as identified</a:t>
            </a:r>
          </a:p>
        </p:txBody>
      </p:sp>
    </p:spTree>
    <p:extLst>
      <p:ext uri="{BB962C8B-B14F-4D97-AF65-F5344CB8AC3E}">
        <p14:creationId xmlns:p14="http://schemas.microsoft.com/office/powerpoint/2010/main" val="422432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{BE2056AD-ADB8-4D83-906C-E154F57E8663}tf55705232_win32</Template>
  <TotalTime>166</TotalTime>
  <Words>784</Words>
  <Application>Microsoft Office PowerPoint</Application>
  <PresentationFormat>Widescreen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Capstone: Problem, EDA, and Dataset</vt:lpstr>
      <vt:lpstr>Topic 1: Questions, Problem, Goal</vt:lpstr>
      <vt:lpstr>Topic 1: Data Set</vt:lpstr>
      <vt:lpstr>Topic 1: Success Metrics</vt:lpstr>
      <vt:lpstr>Topic 2: Questions, Problem, Goal</vt:lpstr>
      <vt:lpstr>Topic 2: Data Set</vt:lpstr>
      <vt:lpstr>Topic 2: Success Metrics</vt:lpstr>
      <vt:lpstr>Topic 3: Questions, Problem, Goal</vt:lpstr>
      <vt:lpstr>Topic 3: Data Set</vt:lpstr>
      <vt:lpstr>Topic 3: Success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Lightning</dc:title>
  <dc:creator>Brandie Hatch</dc:creator>
  <cp:lastModifiedBy>Brandie Hatch</cp:lastModifiedBy>
  <cp:revision>14</cp:revision>
  <dcterms:created xsi:type="dcterms:W3CDTF">2022-05-25T20:53:13Z</dcterms:created>
  <dcterms:modified xsi:type="dcterms:W3CDTF">2022-05-25T23:59:17Z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