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4" r:id="rId5"/>
    <p:sldId id="275" r:id="rId6"/>
    <p:sldId id="276" r:id="rId7"/>
    <p:sldId id="260" r:id="rId8"/>
    <p:sldId id="259" r:id="rId9"/>
    <p:sldId id="277" r:id="rId10"/>
    <p:sldId id="278" r:id="rId11"/>
    <p:sldId id="265" r:id="rId12"/>
    <p:sldId id="263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3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07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14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Image of authors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Emails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LinkedIn URLs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83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Grab the audience’s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271986d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271986d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Key takeaway: Research gathered and how this may dictate our own modeling.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Attempts at this study have been made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We’re adapting the previous study approaches for inference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6406ba9d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6406ba9d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visuals (2 max) to show inputs and outputs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High-level to communicate to a non-technical audience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 takeaway: Reinforce problem statement so audience understands the ‘why’ and ‘how’</a:t>
            </a:r>
          </a:p>
          <a:p>
            <a:endParaRPr lang="en-US" dirty="0"/>
          </a:p>
          <a:p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Logistic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Stratify if class imbalance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Checking: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Assumptions: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Linearity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Independence of features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Independence of Errors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Distribution of Errors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Residuals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Multicollinearity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4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dk1"/>
                </a:solidFill>
              </a:rPr>
              <a:t>Key takeaway: What happens if we mess this up and what are the chances that happens?</a:t>
            </a:r>
          </a:p>
          <a:p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Assumptions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Good metrics: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R2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Root Mean Squared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406ba9d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406ba9d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71986d7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71986d7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Key takeaways: Explanations both visually and verbally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Statistical significance of coefficients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Interpretation: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For every 1 unit increase, how does that affect 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What do we do with this information?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Implications: How can this connect to a study from Stanford University using a similar model to detect skin cancer in images?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Re-address problem statement and findings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Were we able to come up with a solution.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6F76E-E60C-4C54-B47A-C2C406EC8F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748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074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273792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API &amp;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190" y="4086559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>
                    <a:alpha val="75000"/>
                  </a:srgbClr>
                </a:solidFill>
              </a:rPr>
              <a:t>Brandie Hatch</a:t>
            </a:r>
          </a:p>
        </p:txBody>
      </p:sp>
      <p:pic>
        <p:nvPicPr>
          <p:cNvPr id="5" name="Picture 4" descr="A picture containing dog, sitting, looking, mammal&#10;&#10;Description automatically generated">
            <a:extLst>
              <a:ext uri="{FF2B5EF4-FFF2-40B4-BE49-F238E27FC236}">
                <a16:creationId xmlns:a16="http://schemas.microsoft.com/office/drawing/2014/main" id="{2814DE80-6D76-9E2F-33EA-3A5B3ED7D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18038"/>
          <a:stretch/>
        </p:blipFill>
        <p:spPr>
          <a:xfrm>
            <a:off x="4991878" y="671804"/>
            <a:ext cx="6748568" cy="5685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044E70-F72A-D0CA-EE04-33CA68CF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14" y="5233613"/>
            <a:ext cx="3359187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21C9-677A-DD96-1169-C1F1624C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FC897-9C39-E322-3661-DC8882914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B16B9-4C27-6C0C-F63B-D90BBB9AF7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6AEC-76E8-B9D0-91CF-5DF2D1AC6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4C683-343F-8406-7952-6963DC0A3C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DF5F-934B-F97B-32F2-73292D500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7D322-3F4E-6585-2A99-1AD557FC7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88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0C90-8F85-A407-83EB-96DCAEA8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431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7A75-5016-58C7-00EA-CC235691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3912-174F-72F2-C939-D9D2E57A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A68B9-3129-E950-78EA-8F5F008F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7129" y="2439286"/>
            <a:ext cx="2803367" cy="1213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459DE-8D6E-26F1-D16E-3241C750B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67334" y="3653205"/>
            <a:ext cx="3944454" cy="3761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071C9-F5C1-5208-58B0-1CD972C4A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86452" y="558507"/>
            <a:ext cx="3944454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1B07-3C4F-86DD-2A65-68308A671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&amp;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13D06-3532-0882-13BE-FED2B5FB8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F816-2028-F096-E8C5-CB46A6FC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chewie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7820-FA77-5A42-3884-482BE7FF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of Chewie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5690B-4E28-BE2F-4599-5F59AF241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Ten-pound rescue pup who loves everyone and plans to be a therapy dog once the AKC Canine Good Citizen test is passed. </a:t>
            </a:r>
          </a:p>
        </p:txBody>
      </p:sp>
    </p:spTree>
    <p:extLst>
      <p:ext uri="{BB962C8B-B14F-4D97-AF65-F5344CB8AC3E}">
        <p14:creationId xmlns:p14="http://schemas.microsoft.com/office/powerpoint/2010/main" val="323921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Background</a:t>
            </a:r>
            <a:endParaRPr/>
          </a:p>
          <a:p>
            <a:pPr>
              <a:buClr>
                <a:schemeClr val="dk1"/>
              </a:buClr>
              <a:buSzPct val="39285"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495296" indent="-342900">
              <a:buFont typeface="+mj-lt"/>
              <a:buAutoNum type="arabicPeriod"/>
            </a:pPr>
            <a:r>
              <a:rPr lang="en" dirty="0"/>
              <a:t>Cite outside sources and talk about the project direction as a result of those sources</a:t>
            </a:r>
          </a:p>
          <a:p>
            <a:pPr marL="495296" indent="-342900">
              <a:buFont typeface="+mj-lt"/>
              <a:buAutoNum type="arabicPeriod"/>
            </a:pPr>
            <a:r>
              <a:rPr lang="en" dirty="0"/>
              <a:t>Communicate what the goal is if someone has already tackled this problem before and how we decided to approach in making a model better (e.g. feature selection, what are we doing differently from other people before?)</a:t>
            </a:r>
            <a:endParaRPr dirty="0"/>
          </a:p>
          <a:p>
            <a:pPr marL="495296" indent="-342900">
              <a:buFont typeface="+mj-lt"/>
              <a:buAutoNum type="arabicPeriod"/>
            </a:pPr>
            <a:r>
              <a:rPr lang="en" dirty="0"/>
              <a:t>Inference - we want, by the end of the presentation, to communicate strengths of relationships and effect on y variable (classification of plant)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EDA/Cleaning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Checking null values, dtypes, class imbalance, outliers</a:t>
            </a:r>
            <a:endParaRPr dirty="0"/>
          </a:p>
          <a:p>
            <a:r>
              <a:rPr lang="en" dirty="0"/>
              <a:t>Distribution of the y and the features</a:t>
            </a:r>
            <a:endParaRPr dirty="0"/>
          </a:p>
          <a:p>
            <a:pPr lvl="1"/>
            <a:r>
              <a:rPr lang="en" dirty="0"/>
              <a:t>Histograms</a:t>
            </a:r>
            <a:endParaRPr dirty="0"/>
          </a:p>
          <a:p>
            <a:pPr lvl="1"/>
            <a:r>
              <a:rPr lang="en" dirty="0"/>
              <a:t>Box Plots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F64-1C66-969B-286F-90535CC8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97917-C015-DD17-2F48-ED69CEE92A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6B660-D2F7-DF44-872E-23C8CF728A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0F3F-6693-ACEA-265B-5D57FCD0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D49-9C56-2CD4-646E-87C1B872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metrics (and what they mean)</a:t>
            </a:r>
          </a:p>
          <a:p>
            <a:r>
              <a:rPr lang="en-US" dirty="0"/>
              <a:t>Implications of “failure” to the model to predict properly</a:t>
            </a:r>
          </a:p>
          <a:p>
            <a:r>
              <a:rPr lang="en-US" dirty="0"/>
              <a:t>How impactful this slide is - dependent on the how we will use this data post-presentation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1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Hypothesis Testing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Establishing null hypothesis</a:t>
            </a:r>
            <a:endParaRPr/>
          </a:p>
          <a:p>
            <a:r>
              <a:rPr lang="en"/>
              <a:t>Evaluating P-value</a:t>
            </a:r>
            <a:endParaRPr/>
          </a:p>
          <a:p>
            <a:r>
              <a:rPr lang="en"/>
              <a:t>Statistical difference between features</a:t>
            </a:r>
            <a:endParaRPr/>
          </a:p>
          <a:p>
            <a:r>
              <a:rPr lang="en"/>
              <a:t>Confidence Intervals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en"/>
              <a:t>Inferences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Explanation of coefficients by units of measure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Interpretation of strongest coefficients - the significance of those coefficients in relation to our data. 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What that means for us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Visual showing result: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335" y="3350435"/>
            <a:ext cx="5461300" cy="2464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2">
      <a:dk1>
        <a:sysClr val="windowText" lastClr="000000"/>
      </a:dk1>
      <a:lt1>
        <a:sysClr val="window" lastClr="FFFFFF"/>
      </a:lt1>
      <a:dk2>
        <a:srgbClr val="D5D1D1"/>
      </a:dk2>
      <a:lt2>
        <a:srgbClr val="F2F2F2"/>
      </a:lt2>
      <a:accent1>
        <a:srgbClr val="71B9E4"/>
      </a:accent1>
      <a:accent2>
        <a:srgbClr val="C1392B"/>
      </a:accent2>
      <a:accent3>
        <a:srgbClr val="0E2132"/>
      </a:accent3>
      <a:accent4>
        <a:srgbClr val="A5AB81"/>
      </a:accent4>
      <a:accent5>
        <a:srgbClr val="7BA79D"/>
      </a:accent5>
      <a:accent6>
        <a:srgbClr val="968C8C"/>
      </a:accent6>
      <a:hlink>
        <a:srgbClr val="71B9E4"/>
      </a:hlink>
      <a:folHlink>
        <a:srgbClr val="C1392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442</Words>
  <Application>Microsoft Office PowerPoint</Application>
  <PresentationFormat>Widescreen</PresentationFormat>
  <Paragraphs>84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Wingdings 2</vt:lpstr>
      <vt:lpstr>DividendVTI</vt:lpstr>
      <vt:lpstr>API &amp; NLP</vt:lpstr>
      <vt:lpstr>Problem &amp; Goals</vt:lpstr>
      <vt:lpstr>chewie</vt:lpstr>
      <vt:lpstr>Background </vt:lpstr>
      <vt:lpstr>EDA/Cleaning</vt:lpstr>
      <vt:lpstr>Investigative Process</vt:lpstr>
      <vt:lpstr>Risk exposure</vt:lpstr>
      <vt:lpstr>Hypothesis Testing</vt:lpstr>
      <vt:lpstr>Inferences</vt:lpstr>
      <vt:lpstr>recommendations</vt:lpstr>
      <vt:lpstr>Questions</vt:lpstr>
      <vt:lpstr>Index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Brandie Hatch</dc:creator>
  <cp:lastModifiedBy>Brandie Hatch</cp:lastModifiedBy>
  <cp:revision>4</cp:revision>
  <dcterms:created xsi:type="dcterms:W3CDTF">2022-05-03T17:37:14Z</dcterms:created>
  <dcterms:modified xsi:type="dcterms:W3CDTF">2022-05-03T18:07:43Z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