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70" r:id="rId7"/>
    <p:sldId id="269" r:id="rId8"/>
    <p:sldId id="261" r:id="rId9"/>
    <p:sldId id="267" r:id="rId10"/>
    <p:sldId id="271" r:id="rId11"/>
    <p:sldId id="272" r:id="rId12"/>
    <p:sldId id="273" r:id="rId13"/>
    <p:sldId id="266" r:id="rId14"/>
    <p:sldId id="268" r:id="rId15"/>
    <p:sldId id="274" r:id="rId16"/>
    <p:sldId id="262" r:id="rId17"/>
    <p:sldId id="275" r:id="rId18"/>
    <p:sldId id="276" r:id="rId19"/>
    <p:sldId id="263"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56"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C15B3-65A6-4185-827B-57ADC4C3C522}" type="datetimeFigureOut">
              <a:rPr lang="en-US" smtClean="0"/>
              <a:t>5/10/2021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1DBF4-ED8D-4282-BB29-50D359993C9A}" type="slidenum">
              <a:rPr lang="en-US" smtClean="0"/>
              <a:t>‹#›</a:t>
            </a:fld>
            <a:endParaRPr lang="en-US"/>
          </a:p>
        </p:txBody>
      </p:sp>
    </p:spTree>
    <p:extLst>
      <p:ext uri="{BB962C8B-B14F-4D97-AF65-F5344CB8AC3E}">
        <p14:creationId xmlns:p14="http://schemas.microsoft.com/office/powerpoint/2010/main" val="2262471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Binning helps </a:t>
            </a:r>
          </a:p>
        </p:txBody>
      </p:sp>
      <p:sp>
        <p:nvSpPr>
          <p:cNvPr id="4" name="Slide Number Placeholder 3"/>
          <p:cNvSpPr>
            <a:spLocks noGrp="1"/>
          </p:cNvSpPr>
          <p:nvPr>
            <p:ph type="sldNum" sz="quarter" idx="5"/>
          </p:nvPr>
        </p:nvSpPr>
        <p:spPr/>
        <p:txBody>
          <a:bodyPr/>
          <a:lstStyle/>
          <a:p>
            <a:fld id="{5511DBF4-ED8D-4282-BB29-50D359993C9A}" type="slidenum">
              <a:rPr lang="en-US" smtClean="0"/>
              <a:t>8</a:t>
            </a:fld>
            <a:endParaRPr lang="en-US"/>
          </a:p>
        </p:txBody>
      </p:sp>
    </p:spTree>
    <p:extLst>
      <p:ext uri="{BB962C8B-B14F-4D97-AF65-F5344CB8AC3E}">
        <p14:creationId xmlns:p14="http://schemas.microsoft.com/office/powerpoint/2010/main" val="1851128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DataExplorer</a:t>
            </a:r>
            <a:r>
              <a:rPr lang="en-US" dirty="0"/>
              <a:t> sorts by majority class</a:t>
            </a:r>
          </a:p>
          <a:p>
            <a:endParaRPr lang="en-US" dirty="0"/>
          </a:p>
        </p:txBody>
      </p:sp>
      <p:sp>
        <p:nvSpPr>
          <p:cNvPr id="4" name="Slide Number Placeholder 3"/>
          <p:cNvSpPr>
            <a:spLocks noGrp="1"/>
          </p:cNvSpPr>
          <p:nvPr>
            <p:ph type="sldNum" sz="quarter" idx="5"/>
          </p:nvPr>
        </p:nvSpPr>
        <p:spPr/>
        <p:txBody>
          <a:bodyPr/>
          <a:lstStyle/>
          <a:p>
            <a:fld id="{5511DBF4-ED8D-4282-BB29-50D359993C9A}" type="slidenum">
              <a:rPr lang="en-US" smtClean="0"/>
              <a:t>9</a:t>
            </a:fld>
            <a:endParaRPr lang="en-US"/>
          </a:p>
        </p:txBody>
      </p:sp>
    </p:spTree>
    <p:extLst>
      <p:ext uri="{BB962C8B-B14F-4D97-AF65-F5344CB8AC3E}">
        <p14:creationId xmlns:p14="http://schemas.microsoft.com/office/powerpoint/2010/main" val="3372796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1DBF4-ED8D-4282-BB29-50D359993C9A}" type="slidenum">
              <a:rPr lang="en-US" smtClean="0"/>
              <a:t>10</a:t>
            </a:fld>
            <a:endParaRPr lang="en-US"/>
          </a:p>
        </p:txBody>
      </p:sp>
    </p:spTree>
    <p:extLst>
      <p:ext uri="{BB962C8B-B14F-4D97-AF65-F5344CB8AC3E}">
        <p14:creationId xmlns:p14="http://schemas.microsoft.com/office/powerpoint/2010/main" val="937872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1DBF4-ED8D-4282-BB29-50D359993C9A}" type="slidenum">
              <a:rPr lang="en-US" smtClean="0"/>
              <a:t>11</a:t>
            </a:fld>
            <a:endParaRPr lang="en-US"/>
          </a:p>
        </p:txBody>
      </p:sp>
    </p:spTree>
    <p:extLst>
      <p:ext uri="{BB962C8B-B14F-4D97-AF65-F5344CB8AC3E}">
        <p14:creationId xmlns:p14="http://schemas.microsoft.com/office/powerpoint/2010/main" val="3553094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1DBF4-ED8D-4282-BB29-50D359993C9A}" type="slidenum">
              <a:rPr lang="en-US" smtClean="0"/>
              <a:t>12</a:t>
            </a:fld>
            <a:endParaRPr lang="en-US"/>
          </a:p>
        </p:txBody>
      </p:sp>
    </p:spTree>
    <p:extLst>
      <p:ext uri="{BB962C8B-B14F-4D97-AF65-F5344CB8AC3E}">
        <p14:creationId xmlns:p14="http://schemas.microsoft.com/office/powerpoint/2010/main" val="2367364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Existcr</a:t>
            </a:r>
            <a:r>
              <a:rPr lang="en-US" dirty="0"/>
              <a:t>: # of existing credits at this bank. So, majority already have another existing credit (either 1 or 2) with the bank</a:t>
            </a:r>
          </a:p>
          <a:p>
            <a:r>
              <a:rPr lang="en-US" dirty="0" err="1"/>
              <a:t>Installp</a:t>
            </a:r>
            <a:r>
              <a:rPr lang="en-US" dirty="0"/>
              <a:t>: this is the installment rate in % of disposable income. For most the installment rate is 4% of their disposable income</a:t>
            </a:r>
          </a:p>
          <a:p>
            <a:r>
              <a:rPr lang="en-US" dirty="0"/>
              <a:t>Resident: this is the # of years they’ve resided in their current residence. That kind of varies with 4 being the largest class.</a:t>
            </a:r>
          </a:p>
          <a:p>
            <a:endParaRPr lang="en-US" dirty="0"/>
          </a:p>
          <a:p>
            <a:r>
              <a:rPr lang="en-US" dirty="0"/>
              <a:t>**If you run these plots first on the raw data, it can be helpful by making it easier to tell which variables are imported as numeric but should be converted to factor variables. </a:t>
            </a:r>
          </a:p>
        </p:txBody>
      </p:sp>
      <p:sp>
        <p:nvSpPr>
          <p:cNvPr id="4" name="Slide Number Placeholder 3"/>
          <p:cNvSpPr>
            <a:spLocks noGrp="1"/>
          </p:cNvSpPr>
          <p:nvPr>
            <p:ph type="sldNum" sz="quarter" idx="5"/>
          </p:nvPr>
        </p:nvSpPr>
        <p:spPr/>
        <p:txBody>
          <a:bodyPr/>
          <a:lstStyle/>
          <a:p>
            <a:fld id="{5511DBF4-ED8D-4282-BB29-50D359993C9A}" type="slidenum">
              <a:rPr lang="en-US" smtClean="0"/>
              <a:t>13</a:t>
            </a:fld>
            <a:endParaRPr lang="en-US"/>
          </a:p>
        </p:txBody>
      </p:sp>
    </p:spTree>
    <p:extLst>
      <p:ext uri="{BB962C8B-B14F-4D97-AF65-F5344CB8AC3E}">
        <p14:creationId xmlns:p14="http://schemas.microsoft.com/office/powerpoint/2010/main" val="1113493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Duration is the duration of credit in months (like the loan term)</a:t>
            </a:r>
          </a:p>
          <a:p>
            <a:endParaRPr lang="en-US" dirty="0"/>
          </a:p>
        </p:txBody>
      </p:sp>
      <p:sp>
        <p:nvSpPr>
          <p:cNvPr id="4" name="Slide Number Placeholder 3"/>
          <p:cNvSpPr>
            <a:spLocks noGrp="1"/>
          </p:cNvSpPr>
          <p:nvPr>
            <p:ph type="sldNum" sz="quarter" idx="5"/>
          </p:nvPr>
        </p:nvSpPr>
        <p:spPr/>
        <p:txBody>
          <a:bodyPr/>
          <a:lstStyle/>
          <a:p>
            <a:fld id="{5511DBF4-ED8D-4282-BB29-50D359993C9A}" type="slidenum">
              <a:rPr lang="en-US" smtClean="0"/>
              <a:t>14</a:t>
            </a:fld>
            <a:endParaRPr lang="en-US"/>
          </a:p>
        </p:txBody>
      </p:sp>
    </p:spTree>
    <p:extLst>
      <p:ext uri="{BB962C8B-B14F-4D97-AF65-F5344CB8AC3E}">
        <p14:creationId xmlns:p14="http://schemas.microsoft.com/office/powerpoint/2010/main" val="3347656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1DBF4-ED8D-4282-BB29-50D359993C9A}" type="slidenum">
              <a:rPr lang="en-US" smtClean="0"/>
              <a:t>15</a:t>
            </a:fld>
            <a:endParaRPr lang="en-US"/>
          </a:p>
        </p:txBody>
      </p:sp>
    </p:spTree>
    <p:extLst>
      <p:ext uri="{BB962C8B-B14F-4D97-AF65-F5344CB8AC3E}">
        <p14:creationId xmlns:p14="http://schemas.microsoft.com/office/powerpoint/2010/main" val="2341005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06A9B1-E886-4C88-A890-1B5C17237555}"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20F67-D4B8-45A8-9881-3FC7D9393C12}" type="slidenum">
              <a:rPr lang="en-US" smtClean="0"/>
              <a:t>‹#›</a:t>
            </a:fld>
            <a:endParaRPr lang="en-US"/>
          </a:p>
        </p:txBody>
      </p:sp>
    </p:spTree>
    <p:extLst>
      <p:ext uri="{BB962C8B-B14F-4D97-AF65-F5344CB8AC3E}">
        <p14:creationId xmlns:p14="http://schemas.microsoft.com/office/powerpoint/2010/main" val="93503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06A9B1-E886-4C88-A890-1B5C17237555}"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20F67-D4B8-45A8-9881-3FC7D9393C12}" type="slidenum">
              <a:rPr lang="en-US" smtClean="0"/>
              <a:t>‹#›</a:t>
            </a:fld>
            <a:endParaRPr lang="en-US"/>
          </a:p>
        </p:txBody>
      </p:sp>
    </p:spTree>
    <p:extLst>
      <p:ext uri="{BB962C8B-B14F-4D97-AF65-F5344CB8AC3E}">
        <p14:creationId xmlns:p14="http://schemas.microsoft.com/office/powerpoint/2010/main" val="2531488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06A9B1-E886-4C88-A890-1B5C17237555}"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20F67-D4B8-45A8-9881-3FC7D9393C1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29642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06A9B1-E886-4C88-A890-1B5C17237555}"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20F67-D4B8-45A8-9881-3FC7D9393C12}" type="slidenum">
              <a:rPr lang="en-US" smtClean="0"/>
              <a:t>‹#›</a:t>
            </a:fld>
            <a:endParaRPr lang="en-US"/>
          </a:p>
        </p:txBody>
      </p:sp>
    </p:spTree>
    <p:extLst>
      <p:ext uri="{BB962C8B-B14F-4D97-AF65-F5344CB8AC3E}">
        <p14:creationId xmlns:p14="http://schemas.microsoft.com/office/powerpoint/2010/main" val="232262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06A9B1-E886-4C88-A890-1B5C17237555}"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20F67-D4B8-45A8-9881-3FC7D9393C1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1164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06A9B1-E886-4C88-A890-1B5C17237555}"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20F67-D4B8-45A8-9881-3FC7D9393C12}" type="slidenum">
              <a:rPr lang="en-US" smtClean="0"/>
              <a:t>‹#›</a:t>
            </a:fld>
            <a:endParaRPr lang="en-US"/>
          </a:p>
        </p:txBody>
      </p:sp>
    </p:spTree>
    <p:extLst>
      <p:ext uri="{BB962C8B-B14F-4D97-AF65-F5344CB8AC3E}">
        <p14:creationId xmlns:p14="http://schemas.microsoft.com/office/powerpoint/2010/main" val="125835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06A9B1-E886-4C88-A890-1B5C17237555}"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20F67-D4B8-45A8-9881-3FC7D9393C12}" type="slidenum">
              <a:rPr lang="en-US" smtClean="0"/>
              <a:t>‹#›</a:t>
            </a:fld>
            <a:endParaRPr lang="en-US"/>
          </a:p>
        </p:txBody>
      </p:sp>
    </p:spTree>
    <p:extLst>
      <p:ext uri="{BB962C8B-B14F-4D97-AF65-F5344CB8AC3E}">
        <p14:creationId xmlns:p14="http://schemas.microsoft.com/office/powerpoint/2010/main" val="4211701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06A9B1-E886-4C88-A890-1B5C17237555}"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20F67-D4B8-45A8-9881-3FC7D9393C12}" type="slidenum">
              <a:rPr lang="en-US" smtClean="0"/>
              <a:t>‹#›</a:t>
            </a:fld>
            <a:endParaRPr lang="en-US"/>
          </a:p>
        </p:txBody>
      </p:sp>
    </p:spTree>
    <p:extLst>
      <p:ext uri="{BB962C8B-B14F-4D97-AF65-F5344CB8AC3E}">
        <p14:creationId xmlns:p14="http://schemas.microsoft.com/office/powerpoint/2010/main" val="34103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06A9B1-E886-4C88-A890-1B5C17237555}"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20F67-D4B8-45A8-9881-3FC7D9393C12}" type="slidenum">
              <a:rPr lang="en-US" smtClean="0"/>
              <a:t>‹#›</a:t>
            </a:fld>
            <a:endParaRPr lang="en-US"/>
          </a:p>
        </p:txBody>
      </p:sp>
    </p:spTree>
    <p:extLst>
      <p:ext uri="{BB962C8B-B14F-4D97-AF65-F5344CB8AC3E}">
        <p14:creationId xmlns:p14="http://schemas.microsoft.com/office/powerpoint/2010/main" val="267919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06A9B1-E886-4C88-A890-1B5C17237555}"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20F67-D4B8-45A8-9881-3FC7D9393C12}" type="slidenum">
              <a:rPr lang="en-US" smtClean="0"/>
              <a:t>‹#›</a:t>
            </a:fld>
            <a:endParaRPr lang="en-US"/>
          </a:p>
        </p:txBody>
      </p:sp>
    </p:spTree>
    <p:extLst>
      <p:ext uri="{BB962C8B-B14F-4D97-AF65-F5344CB8AC3E}">
        <p14:creationId xmlns:p14="http://schemas.microsoft.com/office/powerpoint/2010/main" val="29468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06A9B1-E886-4C88-A890-1B5C17237555}"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20F67-D4B8-45A8-9881-3FC7D9393C12}" type="slidenum">
              <a:rPr lang="en-US" smtClean="0"/>
              <a:t>‹#›</a:t>
            </a:fld>
            <a:endParaRPr lang="en-US"/>
          </a:p>
        </p:txBody>
      </p:sp>
    </p:spTree>
    <p:extLst>
      <p:ext uri="{BB962C8B-B14F-4D97-AF65-F5344CB8AC3E}">
        <p14:creationId xmlns:p14="http://schemas.microsoft.com/office/powerpoint/2010/main" val="2429961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06A9B1-E886-4C88-A890-1B5C17237555}" type="datetimeFigureOut">
              <a:rPr lang="en-US" smtClean="0"/>
              <a:t>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920F67-D4B8-45A8-9881-3FC7D9393C12}" type="slidenum">
              <a:rPr lang="en-US" smtClean="0"/>
              <a:t>‹#›</a:t>
            </a:fld>
            <a:endParaRPr lang="en-US"/>
          </a:p>
        </p:txBody>
      </p:sp>
    </p:spTree>
    <p:extLst>
      <p:ext uri="{BB962C8B-B14F-4D97-AF65-F5344CB8AC3E}">
        <p14:creationId xmlns:p14="http://schemas.microsoft.com/office/powerpoint/2010/main" val="201007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06A9B1-E886-4C88-A890-1B5C17237555}" type="datetimeFigureOut">
              <a:rPr lang="en-US" smtClean="0"/>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920F67-D4B8-45A8-9881-3FC7D9393C12}" type="slidenum">
              <a:rPr lang="en-US" smtClean="0"/>
              <a:t>‹#›</a:t>
            </a:fld>
            <a:endParaRPr lang="en-US"/>
          </a:p>
        </p:txBody>
      </p:sp>
    </p:spTree>
    <p:extLst>
      <p:ext uri="{BB962C8B-B14F-4D97-AF65-F5344CB8AC3E}">
        <p14:creationId xmlns:p14="http://schemas.microsoft.com/office/powerpoint/2010/main" val="2699722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06A9B1-E886-4C88-A890-1B5C17237555}" type="datetimeFigureOut">
              <a:rPr lang="en-US" smtClean="0"/>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920F67-D4B8-45A8-9881-3FC7D9393C12}" type="slidenum">
              <a:rPr lang="en-US" smtClean="0"/>
              <a:t>‹#›</a:t>
            </a:fld>
            <a:endParaRPr lang="en-US"/>
          </a:p>
        </p:txBody>
      </p:sp>
    </p:spTree>
    <p:extLst>
      <p:ext uri="{BB962C8B-B14F-4D97-AF65-F5344CB8AC3E}">
        <p14:creationId xmlns:p14="http://schemas.microsoft.com/office/powerpoint/2010/main" val="3828505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06A9B1-E886-4C88-A890-1B5C17237555}"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20F67-D4B8-45A8-9881-3FC7D9393C12}" type="slidenum">
              <a:rPr lang="en-US" smtClean="0"/>
              <a:t>‹#›</a:t>
            </a:fld>
            <a:endParaRPr lang="en-US"/>
          </a:p>
        </p:txBody>
      </p:sp>
    </p:spTree>
    <p:extLst>
      <p:ext uri="{BB962C8B-B14F-4D97-AF65-F5344CB8AC3E}">
        <p14:creationId xmlns:p14="http://schemas.microsoft.com/office/powerpoint/2010/main" val="304754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06A9B1-E886-4C88-A890-1B5C17237555}"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20F67-D4B8-45A8-9881-3FC7D9393C12}" type="slidenum">
              <a:rPr lang="en-US" smtClean="0"/>
              <a:t>‹#›</a:t>
            </a:fld>
            <a:endParaRPr lang="en-US"/>
          </a:p>
        </p:txBody>
      </p:sp>
    </p:spTree>
    <p:extLst>
      <p:ext uri="{BB962C8B-B14F-4D97-AF65-F5344CB8AC3E}">
        <p14:creationId xmlns:p14="http://schemas.microsoft.com/office/powerpoint/2010/main" val="1206844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06A9B1-E886-4C88-A890-1B5C17237555}" type="datetimeFigureOut">
              <a:rPr lang="en-US" smtClean="0"/>
              <a:t>5/10/2021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0920F67-D4B8-45A8-9881-3FC7D9393C12}" type="slidenum">
              <a:rPr lang="en-US" smtClean="0"/>
              <a:t>‹#›</a:t>
            </a:fld>
            <a:endParaRPr lang="en-US"/>
          </a:p>
        </p:txBody>
      </p:sp>
    </p:spTree>
    <p:extLst>
      <p:ext uri="{BB962C8B-B14F-4D97-AF65-F5344CB8AC3E}">
        <p14:creationId xmlns:p14="http://schemas.microsoft.com/office/powerpoint/2010/main" val="35859633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ran.r-project.org/web/packages/RSADBE/RSADBE.pdf" TargetMode="External"/><Relationship Id="rId2" Type="http://schemas.openxmlformats.org/officeDocument/2006/relationships/hyperlink" Target="https://archive.ics.uci.edu/ml/datasets/statlog+(german+credit+data)" TargetMode="Externa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hyperlink" Target="http://www1.beuth-hochschule.de/FB_II/reports/Report-2019-004.pdf"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730E-C035-4A95-A8F6-15984A6CDB8F}"/>
              </a:ext>
            </a:extLst>
          </p:cNvPr>
          <p:cNvSpPr>
            <a:spLocks noGrp="1"/>
          </p:cNvSpPr>
          <p:nvPr>
            <p:ph type="ctrTitle"/>
          </p:nvPr>
        </p:nvSpPr>
        <p:spPr>
          <a:xfrm>
            <a:off x="1315970" y="729842"/>
            <a:ext cx="7766936" cy="1646302"/>
          </a:xfrm>
        </p:spPr>
        <p:txBody>
          <a:bodyPr/>
          <a:lstStyle/>
          <a:p>
            <a:pPr algn="ctr"/>
            <a:r>
              <a:rPr lang="en-US" dirty="0"/>
              <a:t>Credit Risk</a:t>
            </a:r>
          </a:p>
        </p:txBody>
      </p:sp>
      <p:sp>
        <p:nvSpPr>
          <p:cNvPr id="3" name="Subtitle 2">
            <a:extLst>
              <a:ext uri="{FF2B5EF4-FFF2-40B4-BE49-F238E27FC236}">
                <a16:creationId xmlns:a16="http://schemas.microsoft.com/office/drawing/2014/main" id="{27E13527-08C8-466D-878B-60BDE3EDCE7E}"/>
              </a:ext>
            </a:extLst>
          </p:cNvPr>
          <p:cNvSpPr>
            <a:spLocks noGrp="1"/>
          </p:cNvSpPr>
          <p:nvPr>
            <p:ph type="subTitle" idx="1"/>
          </p:nvPr>
        </p:nvSpPr>
        <p:spPr>
          <a:xfrm>
            <a:off x="1315970" y="2263728"/>
            <a:ext cx="7766936" cy="1096899"/>
          </a:xfrm>
        </p:spPr>
        <p:txBody>
          <a:bodyPr/>
          <a:lstStyle/>
          <a:p>
            <a:pPr algn="ctr"/>
            <a:r>
              <a:rPr lang="en-US" dirty="0"/>
              <a:t>DA 6813</a:t>
            </a:r>
          </a:p>
          <a:p>
            <a:pPr algn="ctr"/>
            <a:r>
              <a:rPr lang="en-US" dirty="0"/>
              <a:t>Brandi Rodriguez</a:t>
            </a:r>
          </a:p>
        </p:txBody>
      </p:sp>
      <p:pic>
        <p:nvPicPr>
          <p:cNvPr id="4" name="Picture 3">
            <a:extLst>
              <a:ext uri="{FF2B5EF4-FFF2-40B4-BE49-F238E27FC236}">
                <a16:creationId xmlns:a16="http://schemas.microsoft.com/office/drawing/2014/main" id="{FF0FC446-9162-47DD-99BF-AA4E024B92AE}"/>
              </a:ext>
            </a:extLst>
          </p:cNvPr>
          <p:cNvPicPr>
            <a:picLocks noChangeAspect="1"/>
          </p:cNvPicPr>
          <p:nvPr/>
        </p:nvPicPr>
        <p:blipFill>
          <a:blip r:embed="rId2"/>
          <a:stretch>
            <a:fillRect/>
          </a:stretch>
        </p:blipFill>
        <p:spPr>
          <a:xfrm>
            <a:off x="2529655" y="3360627"/>
            <a:ext cx="5339566" cy="2546562"/>
          </a:xfrm>
          <a:prstGeom prst="rect">
            <a:avLst/>
          </a:prstGeom>
        </p:spPr>
      </p:pic>
    </p:spTree>
    <p:extLst>
      <p:ext uri="{BB962C8B-B14F-4D97-AF65-F5344CB8AC3E}">
        <p14:creationId xmlns:p14="http://schemas.microsoft.com/office/powerpoint/2010/main" val="3640394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8AA4B-C045-4C56-A82D-90AB23E8C3C3}"/>
              </a:ext>
            </a:extLst>
          </p:cNvPr>
          <p:cNvSpPr>
            <a:spLocks noGrp="1"/>
          </p:cNvSpPr>
          <p:nvPr>
            <p:ph type="title"/>
          </p:nvPr>
        </p:nvSpPr>
        <p:spPr>
          <a:xfrm>
            <a:off x="666943" y="225136"/>
            <a:ext cx="8596668" cy="1320800"/>
          </a:xfrm>
        </p:spPr>
        <p:txBody>
          <a:bodyPr/>
          <a:lstStyle/>
          <a:p>
            <a:r>
              <a:rPr lang="en-US" dirty="0"/>
              <a:t>Categorical Variables </a:t>
            </a:r>
            <a:br>
              <a:rPr lang="en-US" dirty="0"/>
            </a:br>
            <a:r>
              <a:rPr lang="en-US" sz="2400" dirty="0"/>
              <a:t>(Factor Levels Renamed)</a:t>
            </a:r>
            <a:endParaRPr lang="en-US" dirty="0"/>
          </a:p>
        </p:txBody>
      </p:sp>
      <p:pic>
        <p:nvPicPr>
          <p:cNvPr id="12" name="Picture 11">
            <a:extLst>
              <a:ext uri="{FF2B5EF4-FFF2-40B4-BE49-F238E27FC236}">
                <a16:creationId xmlns:a16="http://schemas.microsoft.com/office/drawing/2014/main" id="{3ED5BEF3-BB85-408D-967A-21F53F84D65E}"/>
              </a:ext>
            </a:extLst>
          </p:cNvPr>
          <p:cNvPicPr>
            <a:picLocks noChangeAspect="1"/>
          </p:cNvPicPr>
          <p:nvPr/>
        </p:nvPicPr>
        <p:blipFill>
          <a:blip r:embed="rId3"/>
          <a:stretch>
            <a:fillRect/>
          </a:stretch>
        </p:blipFill>
        <p:spPr>
          <a:xfrm>
            <a:off x="-102525" y="1346518"/>
            <a:ext cx="5993939" cy="3699116"/>
          </a:xfrm>
          <a:prstGeom prst="rect">
            <a:avLst/>
          </a:prstGeom>
        </p:spPr>
      </p:pic>
      <p:pic>
        <p:nvPicPr>
          <p:cNvPr id="14" name="Picture 13">
            <a:extLst>
              <a:ext uri="{FF2B5EF4-FFF2-40B4-BE49-F238E27FC236}">
                <a16:creationId xmlns:a16="http://schemas.microsoft.com/office/drawing/2014/main" id="{4FEB94C9-9F35-4514-AE4E-9B02373E0E5D}"/>
              </a:ext>
            </a:extLst>
          </p:cNvPr>
          <p:cNvPicPr>
            <a:picLocks noChangeAspect="1"/>
          </p:cNvPicPr>
          <p:nvPr/>
        </p:nvPicPr>
        <p:blipFill>
          <a:blip r:embed="rId4"/>
          <a:stretch>
            <a:fillRect/>
          </a:stretch>
        </p:blipFill>
        <p:spPr>
          <a:xfrm>
            <a:off x="5891415" y="0"/>
            <a:ext cx="5334462" cy="3292125"/>
          </a:xfrm>
          <a:prstGeom prst="rect">
            <a:avLst/>
          </a:prstGeom>
        </p:spPr>
      </p:pic>
      <p:pic>
        <p:nvPicPr>
          <p:cNvPr id="16" name="Picture 15">
            <a:extLst>
              <a:ext uri="{FF2B5EF4-FFF2-40B4-BE49-F238E27FC236}">
                <a16:creationId xmlns:a16="http://schemas.microsoft.com/office/drawing/2014/main" id="{7A7AE3D6-D870-4554-B427-A46B641B6078}"/>
              </a:ext>
            </a:extLst>
          </p:cNvPr>
          <p:cNvPicPr>
            <a:picLocks noChangeAspect="1"/>
          </p:cNvPicPr>
          <p:nvPr/>
        </p:nvPicPr>
        <p:blipFill>
          <a:blip r:embed="rId5"/>
          <a:stretch>
            <a:fillRect/>
          </a:stretch>
        </p:blipFill>
        <p:spPr>
          <a:xfrm>
            <a:off x="5984932" y="3340739"/>
            <a:ext cx="5334462" cy="3292125"/>
          </a:xfrm>
          <a:prstGeom prst="rect">
            <a:avLst/>
          </a:prstGeom>
        </p:spPr>
      </p:pic>
    </p:spTree>
    <p:extLst>
      <p:ext uri="{BB962C8B-B14F-4D97-AF65-F5344CB8AC3E}">
        <p14:creationId xmlns:p14="http://schemas.microsoft.com/office/powerpoint/2010/main" val="2361947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8AA4B-C045-4C56-A82D-90AB23E8C3C3}"/>
              </a:ext>
            </a:extLst>
          </p:cNvPr>
          <p:cNvSpPr>
            <a:spLocks noGrp="1"/>
          </p:cNvSpPr>
          <p:nvPr>
            <p:ph type="title"/>
          </p:nvPr>
        </p:nvSpPr>
        <p:spPr>
          <a:xfrm>
            <a:off x="666943" y="225136"/>
            <a:ext cx="8596668" cy="1320800"/>
          </a:xfrm>
        </p:spPr>
        <p:txBody>
          <a:bodyPr/>
          <a:lstStyle/>
          <a:p>
            <a:r>
              <a:rPr lang="en-US" dirty="0"/>
              <a:t>Categorical Variables </a:t>
            </a:r>
            <a:br>
              <a:rPr lang="en-US" dirty="0"/>
            </a:br>
            <a:r>
              <a:rPr lang="en-US" sz="2400" dirty="0"/>
              <a:t>(By Response)</a:t>
            </a:r>
            <a:endParaRPr lang="en-US" dirty="0"/>
          </a:p>
        </p:txBody>
      </p:sp>
      <p:pic>
        <p:nvPicPr>
          <p:cNvPr id="4" name="Picture 3">
            <a:extLst>
              <a:ext uri="{FF2B5EF4-FFF2-40B4-BE49-F238E27FC236}">
                <a16:creationId xmlns:a16="http://schemas.microsoft.com/office/drawing/2014/main" id="{760FE356-F15D-4FFD-89F7-85541E7055A8}"/>
              </a:ext>
            </a:extLst>
          </p:cNvPr>
          <p:cNvPicPr>
            <a:picLocks noChangeAspect="1"/>
          </p:cNvPicPr>
          <p:nvPr/>
        </p:nvPicPr>
        <p:blipFill>
          <a:blip r:embed="rId3"/>
          <a:stretch>
            <a:fillRect/>
          </a:stretch>
        </p:blipFill>
        <p:spPr>
          <a:xfrm>
            <a:off x="0" y="1322911"/>
            <a:ext cx="5846224" cy="3607955"/>
          </a:xfrm>
          <a:prstGeom prst="rect">
            <a:avLst/>
          </a:prstGeom>
        </p:spPr>
      </p:pic>
      <p:pic>
        <p:nvPicPr>
          <p:cNvPr id="6" name="Picture 5">
            <a:extLst>
              <a:ext uri="{FF2B5EF4-FFF2-40B4-BE49-F238E27FC236}">
                <a16:creationId xmlns:a16="http://schemas.microsoft.com/office/drawing/2014/main" id="{C8544FF5-CA10-4584-AF0D-13F2CA5EAEAA}"/>
              </a:ext>
            </a:extLst>
          </p:cNvPr>
          <p:cNvPicPr>
            <a:picLocks noChangeAspect="1"/>
          </p:cNvPicPr>
          <p:nvPr/>
        </p:nvPicPr>
        <p:blipFill>
          <a:blip r:embed="rId4"/>
          <a:stretch>
            <a:fillRect/>
          </a:stretch>
        </p:blipFill>
        <p:spPr>
          <a:xfrm>
            <a:off x="5161517" y="1296006"/>
            <a:ext cx="5334462" cy="3292125"/>
          </a:xfrm>
          <a:prstGeom prst="rect">
            <a:avLst/>
          </a:prstGeom>
        </p:spPr>
      </p:pic>
      <p:pic>
        <p:nvPicPr>
          <p:cNvPr id="8" name="Picture 7">
            <a:extLst>
              <a:ext uri="{FF2B5EF4-FFF2-40B4-BE49-F238E27FC236}">
                <a16:creationId xmlns:a16="http://schemas.microsoft.com/office/drawing/2014/main" id="{A46402FF-0913-4A77-89A8-2B6F7E3531CC}"/>
              </a:ext>
            </a:extLst>
          </p:cNvPr>
          <p:cNvPicPr>
            <a:picLocks noChangeAspect="1"/>
          </p:cNvPicPr>
          <p:nvPr/>
        </p:nvPicPr>
        <p:blipFill>
          <a:blip r:embed="rId5"/>
          <a:stretch>
            <a:fillRect/>
          </a:stretch>
        </p:blipFill>
        <p:spPr>
          <a:xfrm>
            <a:off x="4548792" y="4440091"/>
            <a:ext cx="3848076" cy="2374813"/>
          </a:xfrm>
          <a:prstGeom prst="rect">
            <a:avLst/>
          </a:prstGeom>
        </p:spPr>
      </p:pic>
    </p:spTree>
    <p:extLst>
      <p:ext uri="{BB962C8B-B14F-4D97-AF65-F5344CB8AC3E}">
        <p14:creationId xmlns:p14="http://schemas.microsoft.com/office/powerpoint/2010/main" val="1818557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F9392-E70B-47BE-8C1D-C0729A21F6DF}"/>
              </a:ext>
            </a:extLst>
          </p:cNvPr>
          <p:cNvSpPr>
            <a:spLocks noGrp="1"/>
          </p:cNvSpPr>
          <p:nvPr>
            <p:ph type="title"/>
          </p:nvPr>
        </p:nvSpPr>
        <p:spPr/>
        <p:txBody>
          <a:bodyPr/>
          <a:lstStyle/>
          <a:p>
            <a:r>
              <a:rPr lang="en-US" dirty="0"/>
              <a:t>Categorical Variables</a:t>
            </a:r>
          </a:p>
        </p:txBody>
      </p:sp>
      <p:pic>
        <p:nvPicPr>
          <p:cNvPr id="9" name="Content Placeholder 8">
            <a:extLst>
              <a:ext uri="{FF2B5EF4-FFF2-40B4-BE49-F238E27FC236}">
                <a16:creationId xmlns:a16="http://schemas.microsoft.com/office/drawing/2014/main" id="{14624E13-CDE7-4812-A91C-D40D538C23C3}"/>
              </a:ext>
            </a:extLst>
          </p:cNvPr>
          <p:cNvPicPr>
            <a:picLocks noGrp="1" noChangeAspect="1"/>
          </p:cNvPicPr>
          <p:nvPr>
            <p:ph idx="1"/>
          </p:nvPr>
        </p:nvPicPr>
        <p:blipFill>
          <a:blip r:embed="rId3"/>
          <a:stretch>
            <a:fillRect/>
          </a:stretch>
        </p:blipFill>
        <p:spPr>
          <a:xfrm>
            <a:off x="348943" y="1397654"/>
            <a:ext cx="3820853" cy="2358012"/>
          </a:xfrm>
        </p:spPr>
      </p:pic>
      <p:pic>
        <p:nvPicPr>
          <p:cNvPr id="11" name="Picture 10">
            <a:extLst>
              <a:ext uri="{FF2B5EF4-FFF2-40B4-BE49-F238E27FC236}">
                <a16:creationId xmlns:a16="http://schemas.microsoft.com/office/drawing/2014/main" id="{7A2A1230-3F98-46C0-A01A-0A54D1D97977}"/>
              </a:ext>
            </a:extLst>
          </p:cNvPr>
          <p:cNvPicPr>
            <a:picLocks noChangeAspect="1"/>
          </p:cNvPicPr>
          <p:nvPr/>
        </p:nvPicPr>
        <p:blipFill>
          <a:blip r:embed="rId4"/>
          <a:stretch>
            <a:fillRect/>
          </a:stretch>
        </p:blipFill>
        <p:spPr>
          <a:xfrm>
            <a:off x="6096000" y="1439701"/>
            <a:ext cx="3973492" cy="2452212"/>
          </a:xfrm>
          <a:prstGeom prst="rect">
            <a:avLst/>
          </a:prstGeom>
        </p:spPr>
      </p:pic>
      <p:pic>
        <p:nvPicPr>
          <p:cNvPr id="13" name="Picture 12">
            <a:extLst>
              <a:ext uri="{FF2B5EF4-FFF2-40B4-BE49-F238E27FC236}">
                <a16:creationId xmlns:a16="http://schemas.microsoft.com/office/drawing/2014/main" id="{2B2B61E4-C8B2-4B08-84BF-93DC173381C8}"/>
              </a:ext>
            </a:extLst>
          </p:cNvPr>
          <p:cNvPicPr>
            <a:picLocks noChangeAspect="1"/>
          </p:cNvPicPr>
          <p:nvPr/>
        </p:nvPicPr>
        <p:blipFill>
          <a:blip r:embed="rId5"/>
          <a:stretch>
            <a:fillRect/>
          </a:stretch>
        </p:blipFill>
        <p:spPr>
          <a:xfrm>
            <a:off x="3248260" y="4050463"/>
            <a:ext cx="3955935" cy="2441377"/>
          </a:xfrm>
          <a:prstGeom prst="rect">
            <a:avLst/>
          </a:prstGeom>
        </p:spPr>
      </p:pic>
    </p:spTree>
    <p:extLst>
      <p:ext uri="{BB962C8B-B14F-4D97-AF65-F5344CB8AC3E}">
        <p14:creationId xmlns:p14="http://schemas.microsoft.com/office/powerpoint/2010/main" val="3171717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DFAE008-12A5-4B9E-876A-165EE4859D88}"/>
              </a:ext>
            </a:extLst>
          </p:cNvPr>
          <p:cNvPicPr>
            <a:picLocks noGrp="1" noChangeAspect="1"/>
          </p:cNvPicPr>
          <p:nvPr>
            <p:ph sz="half" idx="1"/>
          </p:nvPr>
        </p:nvPicPr>
        <p:blipFill>
          <a:blip r:embed="rId3"/>
          <a:stretch>
            <a:fillRect/>
          </a:stretch>
        </p:blipFill>
        <p:spPr>
          <a:xfrm>
            <a:off x="1173295" y="1270000"/>
            <a:ext cx="7160180" cy="4418852"/>
          </a:xfrm>
        </p:spPr>
      </p:pic>
      <p:sp>
        <p:nvSpPr>
          <p:cNvPr id="4" name="Content Placeholder 3">
            <a:extLst>
              <a:ext uri="{FF2B5EF4-FFF2-40B4-BE49-F238E27FC236}">
                <a16:creationId xmlns:a16="http://schemas.microsoft.com/office/drawing/2014/main" id="{FC5C3C8E-4CE9-4ABB-99D0-9C4F4D11F081}"/>
              </a:ext>
            </a:extLst>
          </p:cNvPr>
          <p:cNvSpPr>
            <a:spLocks noGrp="1"/>
          </p:cNvSpPr>
          <p:nvPr>
            <p:ph sz="half" idx="2"/>
          </p:nvPr>
        </p:nvSpPr>
        <p:spPr>
          <a:xfrm>
            <a:off x="404367" y="5513477"/>
            <a:ext cx="8542205" cy="2050684"/>
          </a:xfrm>
        </p:spPr>
        <p:txBody>
          <a:bodyPr/>
          <a:lstStyle/>
          <a:p>
            <a:r>
              <a:rPr lang="en-US" dirty="0"/>
              <a:t>Distributions of continuous numeric variables (age, amount, duration) are positively skewed</a:t>
            </a:r>
          </a:p>
          <a:p>
            <a:r>
              <a:rPr lang="en-US" dirty="0" err="1"/>
              <a:t>Existcr</a:t>
            </a:r>
            <a:r>
              <a:rPr lang="en-US" dirty="0"/>
              <a:t>, install and resident are discrete numeric variables</a:t>
            </a:r>
          </a:p>
          <a:p>
            <a:pPr marL="0" indent="0">
              <a:buNone/>
            </a:pPr>
            <a:r>
              <a:rPr lang="en-US" dirty="0"/>
              <a:t> </a:t>
            </a:r>
          </a:p>
          <a:p>
            <a:pPr marL="0" indent="0">
              <a:buNone/>
            </a:pPr>
            <a:endParaRPr lang="en-US" dirty="0"/>
          </a:p>
        </p:txBody>
      </p:sp>
      <p:sp>
        <p:nvSpPr>
          <p:cNvPr id="9" name="Title 1">
            <a:extLst>
              <a:ext uri="{FF2B5EF4-FFF2-40B4-BE49-F238E27FC236}">
                <a16:creationId xmlns:a16="http://schemas.microsoft.com/office/drawing/2014/main" id="{E374AE1B-E5D4-4D9A-89F3-F2D2D1A005E2}"/>
              </a:ext>
            </a:extLst>
          </p:cNvPr>
          <p:cNvSpPr>
            <a:spLocks noGrp="1"/>
          </p:cNvSpPr>
          <p:nvPr>
            <p:ph type="title"/>
          </p:nvPr>
        </p:nvSpPr>
        <p:spPr>
          <a:xfrm>
            <a:off x="677334" y="609600"/>
            <a:ext cx="8596668" cy="1320800"/>
          </a:xfrm>
        </p:spPr>
        <p:txBody>
          <a:bodyPr/>
          <a:lstStyle/>
          <a:p>
            <a:r>
              <a:rPr lang="en-US" dirty="0"/>
              <a:t>EDA using </a:t>
            </a:r>
            <a:r>
              <a:rPr lang="en-US" dirty="0" err="1"/>
              <a:t>DataExplorer</a:t>
            </a:r>
            <a:r>
              <a:rPr lang="en-US" dirty="0"/>
              <a:t> Package</a:t>
            </a:r>
          </a:p>
        </p:txBody>
      </p:sp>
    </p:spTree>
    <p:extLst>
      <p:ext uri="{BB962C8B-B14F-4D97-AF65-F5344CB8AC3E}">
        <p14:creationId xmlns:p14="http://schemas.microsoft.com/office/powerpoint/2010/main" val="3831576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0776-B4E9-400E-9B5D-9354D08B60D7}"/>
              </a:ext>
            </a:extLst>
          </p:cNvPr>
          <p:cNvSpPr>
            <a:spLocks noGrp="1"/>
          </p:cNvSpPr>
          <p:nvPr>
            <p:ph type="title"/>
          </p:nvPr>
        </p:nvSpPr>
        <p:spPr/>
        <p:txBody>
          <a:bodyPr/>
          <a:lstStyle/>
          <a:p>
            <a:r>
              <a:rPr lang="en-US" dirty="0"/>
              <a:t>EDA – Continuous Variables</a:t>
            </a:r>
          </a:p>
        </p:txBody>
      </p:sp>
      <p:sp>
        <p:nvSpPr>
          <p:cNvPr id="4" name="Content Placeholder 3">
            <a:extLst>
              <a:ext uri="{FF2B5EF4-FFF2-40B4-BE49-F238E27FC236}">
                <a16:creationId xmlns:a16="http://schemas.microsoft.com/office/drawing/2014/main" id="{AC948106-1C0A-412D-9574-FDA1F18CA3F9}"/>
              </a:ext>
            </a:extLst>
          </p:cNvPr>
          <p:cNvSpPr>
            <a:spLocks noGrp="1"/>
          </p:cNvSpPr>
          <p:nvPr>
            <p:ph sz="half" idx="2"/>
          </p:nvPr>
        </p:nvSpPr>
        <p:spPr>
          <a:xfrm>
            <a:off x="1918085" y="4810271"/>
            <a:ext cx="6670964" cy="3880773"/>
          </a:xfrm>
        </p:spPr>
        <p:txBody>
          <a:bodyPr/>
          <a:lstStyle/>
          <a:p>
            <a:pPr marL="0" indent="0" algn="ctr">
              <a:buNone/>
            </a:pPr>
            <a:r>
              <a:rPr lang="en-US" dirty="0"/>
              <a:t>On average defaulters are younger, borrow in larger amounts and have longer loan terms (duration).</a:t>
            </a:r>
          </a:p>
        </p:txBody>
      </p:sp>
      <p:pic>
        <p:nvPicPr>
          <p:cNvPr id="6" name="Content Placeholder 5">
            <a:extLst>
              <a:ext uri="{FF2B5EF4-FFF2-40B4-BE49-F238E27FC236}">
                <a16:creationId xmlns:a16="http://schemas.microsoft.com/office/drawing/2014/main" id="{F39FE006-E1D4-476F-8A39-3113F5F096A5}"/>
              </a:ext>
            </a:extLst>
          </p:cNvPr>
          <p:cNvPicPr>
            <a:picLocks noGrp="1" noChangeAspect="1"/>
          </p:cNvPicPr>
          <p:nvPr>
            <p:ph sz="half" idx="1"/>
          </p:nvPr>
        </p:nvPicPr>
        <p:blipFill rotWithShape="1">
          <a:blip r:embed="rId3"/>
          <a:srcRect l="2907" t="13161"/>
          <a:stretch/>
        </p:blipFill>
        <p:spPr>
          <a:xfrm>
            <a:off x="1009843" y="1930400"/>
            <a:ext cx="8487448" cy="2285455"/>
          </a:xfrm>
          <a:prstGeom prst="rect">
            <a:avLst/>
          </a:prstGeom>
        </p:spPr>
      </p:pic>
    </p:spTree>
    <p:extLst>
      <p:ext uri="{BB962C8B-B14F-4D97-AF65-F5344CB8AC3E}">
        <p14:creationId xmlns:p14="http://schemas.microsoft.com/office/powerpoint/2010/main" val="1918690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1C063-00EE-4F9B-B9BD-268EDDAB9B50}"/>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ED0ECC04-0A93-402F-98A2-4B72849E46A2}"/>
              </a:ext>
            </a:extLst>
          </p:cNvPr>
          <p:cNvSpPr>
            <a:spLocks noGrp="1"/>
          </p:cNvSpPr>
          <p:nvPr>
            <p:ph idx="1"/>
          </p:nvPr>
        </p:nvSpPr>
        <p:spPr>
          <a:xfrm>
            <a:off x="6605737" y="1488613"/>
            <a:ext cx="3265627" cy="4444596"/>
          </a:xfrm>
        </p:spPr>
        <p:txBody>
          <a:bodyPr>
            <a:normAutofit fontScale="92500" lnSpcReduction="20000"/>
          </a:bodyPr>
          <a:lstStyle/>
          <a:p>
            <a:r>
              <a:rPr lang="en-US" dirty="0"/>
              <a:t>Started with a baseline model including all variables</a:t>
            </a:r>
          </a:p>
          <a:p>
            <a:r>
              <a:rPr lang="en-US" dirty="0"/>
              <a:t>Checked for high VIF (none)</a:t>
            </a:r>
          </a:p>
          <a:p>
            <a:r>
              <a:rPr lang="en-US" dirty="0"/>
              <a:t>logit3 = </a:t>
            </a:r>
            <a:r>
              <a:rPr lang="en-US" dirty="0" err="1"/>
              <a:t>glm</a:t>
            </a:r>
            <a:r>
              <a:rPr lang="en-US" dirty="0"/>
              <a:t>(response ~ checking + duration + history + purpose + amount + savings + </a:t>
            </a:r>
            <a:r>
              <a:rPr lang="en-US" dirty="0" err="1"/>
              <a:t>installp</a:t>
            </a:r>
            <a:r>
              <a:rPr lang="en-US" dirty="0"/>
              <a:t> + marital + </a:t>
            </a:r>
            <a:r>
              <a:rPr lang="en-US" dirty="0" err="1"/>
              <a:t>coapp</a:t>
            </a:r>
            <a:r>
              <a:rPr lang="en-US" dirty="0"/>
              <a:t> + other, data=train, family = binomial)</a:t>
            </a:r>
          </a:p>
          <a:p>
            <a:r>
              <a:rPr lang="en-US" dirty="0" err="1"/>
              <a:t>Logodds</a:t>
            </a:r>
            <a:r>
              <a:rPr lang="en-US" dirty="0"/>
              <a:t>: longer loan terms, having a co-applicant and higher </a:t>
            </a:r>
            <a:r>
              <a:rPr lang="en-US" dirty="0" err="1"/>
              <a:t>installp</a:t>
            </a:r>
            <a:r>
              <a:rPr lang="en-US" dirty="0"/>
              <a:t> are associated with greater probability of default</a:t>
            </a:r>
          </a:p>
          <a:p>
            <a:r>
              <a:rPr lang="en-US" b="1" dirty="0"/>
              <a:t>Accuracy Rate: 70.5%</a:t>
            </a:r>
          </a:p>
          <a:p>
            <a:pPr marL="0" indent="0">
              <a:buNone/>
            </a:pPr>
            <a:endParaRPr lang="en-US" dirty="0"/>
          </a:p>
          <a:p>
            <a:endParaRPr lang="en-US" dirty="0"/>
          </a:p>
        </p:txBody>
      </p:sp>
      <p:pic>
        <p:nvPicPr>
          <p:cNvPr id="5" name="Picture 4">
            <a:extLst>
              <a:ext uri="{FF2B5EF4-FFF2-40B4-BE49-F238E27FC236}">
                <a16:creationId xmlns:a16="http://schemas.microsoft.com/office/drawing/2014/main" id="{308E135D-DFB4-411B-A13A-F869E066BA13}"/>
              </a:ext>
            </a:extLst>
          </p:cNvPr>
          <p:cNvPicPr>
            <a:picLocks noChangeAspect="1"/>
          </p:cNvPicPr>
          <p:nvPr/>
        </p:nvPicPr>
        <p:blipFill>
          <a:blip r:embed="rId3"/>
          <a:stretch>
            <a:fillRect/>
          </a:stretch>
        </p:blipFill>
        <p:spPr>
          <a:xfrm>
            <a:off x="351797" y="1275197"/>
            <a:ext cx="5928403" cy="4973203"/>
          </a:xfrm>
          <a:prstGeom prst="rect">
            <a:avLst/>
          </a:prstGeom>
        </p:spPr>
      </p:pic>
      <p:sp>
        <p:nvSpPr>
          <p:cNvPr id="4" name="Rectangle 3">
            <a:extLst>
              <a:ext uri="{FF2B5EF4-FFF2-40B4-BE49-F238E27FC236}">
                <a16:creationId xmlns:a16="http://schemas.microsoft.com/office/drawing/2014/main" id="{2DE7BE44-25B3-41D3-A632-0EF82843FF5E}"/>
              </a:ext>
            </a:extLst>
          </p:cNvPr>
          <p:cNvSpPr/>
          <p:nvPr/>
        </p:nvSpPr>
        <p:spPr>
          <a:xfrm>
            <a:off x="2608976" y="2390862"/>
            <a:ext cx="729842" cy="2852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DBDF72E-0595-4A0D-894F-6FA10A68B1BD}"/>
              </a:ext>
            </a:extLst>
          </p:cNvPr>
          <p:cNvSpPr/>
          <p:nvPr/>
        </p:nvSpPr>
        <p:spPr>
          <a:xfrm>
            <a:off x="5366158" y="4823669"/>
            <a:ext cx="729842" cy="2700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637C282-495F-4A80-984C-29E54AC29E26}"/>
              </a:ext>
            </a:extLst>
          </p:cNvPr>
          <p:cNvSpPr/>
          <p:nvPr/>
        </p:nvSpPr>
        <p:spPr>
          <a:xfrm>
            <a:off x="4857226" y="5338778"/>
            <a:ext cx="1238774" cy="3322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7935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ADDA92-3F47-433F-9C99-BFC6B965CB6F}"/>
              </a:ext>
            </a:extLst>
          </p:cNvPr>
          <p:cNvPicPr>
            <a:picLocks noChangeAspect="1"/>
          </p:cNvPicPr>
          <p:nvPr/>
        </p:nvPicPr>
        <p:blipFill>
          <a:blip r:embed="rId2"/>
          <a:stretch>
            <a:fillRect/>
          </a:stretch>
        </p:blipFill>
        <p:spPr>
          <a:xfrm>
            <a:off x="503682" y="3446706"/>
            <a:ext cx="5334462" cy="3292125"/>
          </a:xfrm>
          <a:prstGeom prst="rect">
            <a:avLst/>
          </a:prstGeom>
        </p:spPr>
      </p:pic>
      <p:sp>
        <p:nvSpPr>
          <p:cNvPr id="2" name="Title 1">
            <a:extLst>
              <a:ext uri="{FF2B5EF4-FFF2-40B4-BE49-F238E27FC236}">
                <a16:creationId xmlns:a16="http://schemas.microsoft.com/office/drawing/2014/main" id="{E085E837-A227-46E6-AB06-54F43FD9CB7D}"/>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6E917CB1-D1A8-4E95-8839-D81F9D1133F1}"/>
              </a:ext>
            </a:extLst>
          </p:cNvPr>
          <p:cNvSpPr>
            <a:spLocks noGrp="1"/>
          </p:cNvSpPr>
          <p:nvPr>
            <p:ph idx="1"/>
          </p:nvPr>
        </p:nvSpPr>
        <p:spPr>
          <a:xfrm>
            <a:off x="4778602" y="1211995"/>
            <a:ext cx="4495400" cy="3880773"/>
          </a:xfrm>
        </p:spPr>
        <p:txBody>
          <a:bodyPr/>
          <a:lstStyle/>
          <a:p>
            <a:r>
              <a:rPr lang="en-US" dirty="0"/>
              <a:t>Start with baseline model containing all variables and default parameters</a:t>
            </a:r>
          </a:p>
          <a:p>
            <a:r>
              <a:rPr lang="en-US" dirty="0"/>
              <a:t>Pruning: best size = 7</a:t>
            </a:r>
          </a:p>
          <a:p>
            <a:r>
              <a:rPr lang="en-US" dirty="0"/>
              <a:t>tree(response ~ . , train)</a:t>
            </a:r>
          </a:p>
          <a:p>
            <a:r>
              <a:rPr lang="en-US" dirty="0"/>
              <a:t>Variables used in final tree construction include: checking, duration, purpose, history, amount and savings</a:t>
            </a:r>
          </a:p>
          <a:p>
            <a:r>
              <a:rPr lang="en-US" dirty="0"/>
              <a:t>Most important variable: checking</a:t>
            </a:r>
          </a:p>
          <a:p>
            <a:r>
              <a:rPr lang="en-US" b="1" dirty="0"/>
              <a:t>Accuracy Rate: 69%</a:t>
            </a:r>
          </a:p>
        </p:txBody>
      </p:sp>
      <p:pic>
        <p:nvPicPr>
          <p:cNvPr id="5" name="Picture 4">
            <a:extLst>
              <a:ext uri="{FF2B5EF4-FFF2-40B4-BE49-F238E27FC236}">
                <a16:creationId xmlns:a16="http://schemas.microsoft.com/office/drawing/2014/main" id="{304EAAF4-1871-4F5F-8788-6F0336CCD71F}"/>
              </a:ext>
            </a:extLst>
          </p:cNvPr>
          <p:cNvPicPr>
            <a:picLocks noChangeAspect="1"/>
          </p:cNvPicPr>
          <p:nvPr/>
        </p:nvPicPr>
        <p:blipFill>
          <a:blip r:embed="rId3"/>
          <a:stretch>
            <a:fillRect/>
          </a:stretch>
        </p:blipFill>
        <p:spPr>
          <a:xfrm>
            <a:off x="503682" y="1270001"/>
            <a:ext cx="3498379" cy="2159000"/>
          </a:xfrm>
          <a:prstGeom prst="rect">
            <a:avLst/>
          </a:prstGeom>
        </p:spPr>
      </p:pic>
    </p:spTree>
    <p:extLst>
      <p:ext uri="{BB962C8B-B14F-4D97-AF65-F5344CB8AC3E}">
        <p14:creationId xmlns:p14="http://schemas.microsoft.com/office/powerpoint/2010/main" val="3296116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BF38-4358-4B57-ADC5-BBA0E50584C7}"/>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BA4F90E9-93E2-4BB9-BD9F-D555CCFA43E7}"/>
              </a:ext>
            </a:extLst>
          </p:cNvPr>
          <p:cNvSpPr>
            <a:spLocks noGrp="1"/>
          </p:cNvSpPr>
          <p:nvPr>
            <p:ph sz="half" idx="1"/>
          </p:nvPr>
        </p:nvSpPr>
        <p:spPr>
          <a:xfrm>
            <a:off x="5840824" y="538790"/>
            <a:ext cx="3949401" cy="3880772"/>
          </a:xfrm>
        </p:spPr>
        <p:txBody>
          <a:bodyPr/>
          <a:lstStyle/>
          <a:p>
            <a:r>
              <a:rPr lang="en-US" dirty="0"/>
              <a:t>Start with baseline model using all variables and default parameters</a:t>
            </a:r>
          </a:p>
          <a:p>
            <a:r>
              <a:rPr lang="en-US" dirty="0"/>
              <a:t>Bagging and hyperparameter tuning</a:t>
            </a:r>
          </a:p>
          <a:p>
            <a:r>
              <a:rPr lang="fr-FR" dirty="0" err="1"/>
              <a:t>randomForest</a:t>
            </a:r>
            <a:r>
              <a:rPr lang="fr-FR" dirty="0"/>
              <a:t>(</a:t>
            </a:r>
            <a:r>
              <a:rPr lang="fr-FR" dirty="0" err="1"/>
              <a:t>response</a:t>
            </a:r>
            <a:r>
              <a:rPr lang="fr-FR" dirty="0"/>
              <a:t> ~ ., data = train,   importance = TRUE)</a:t>
            </a:r>
            <a:endParaRPr lang="en-US" dirty="0"/>
          </a:p>
          <a:p>
            <a:r>
              <a:rPr lang="en-US" b="1" dirty="0"/>
              <a:t>Accuracy Rate: 79%</a:t>
            </a:r>
          </a:p>
          <a:p>
            <a:r>
              <a:rPr lang="en-US" dirty="0"/>
              <a:t>Variable Importance in terms of mean decrease to accuracy: </a:t>
            </a:r>
          </a:p>
          <a:p>
            <a:pPr lvl="1"/>
            <a:endParaRPr lang="en-US" dirty="0"/>
          </a:p>
          <a:p>
            <a:endParaRPr lang="en-US" dirty="0"/>
          </a:p>
        </p:txBody>
      </p:sp>
      <p:pic>
        <p:nvPicPr>
          <p:cNvPr id="13" name="Picture 12">
            <a:extLst>
              <a:ext uri="{FF2B5EF4-FFF2-40B4-BE49-F238E27FC236}">
                <a16:creationId xmlns:a16="http://schemas.microsoft.com/office/drawing/2014/main" id="{D34C349D-F4B2-4C20-80AB-0B79821B39A8}"/>
              </a:ext>
            </a:extLst>
          </p:cNvPr>
          <p:cNvPicPr>
            <a:picLocks noChangeAspect="1"/>
          </p:cNvPicPr>
          <p:nvPr/>
        </p:nvPicPr>
        <p:blipFill rotWithShape="1">
          <a:blip r:embed="rId2"/>
          <a:srcRect l="50017" b="51852"/>
          <a:stretch/>
        </p:blipFill>
        <p:spPr>
          <a:xfrm>
            <a:off x="260794" y="1922853"/>
            <a:ext cx="2666320" cy="1585099"/>
          </a:xfrm>
          <a:prstGeom prst="rect">
            <a:avLst/>
          </a:prstGeom>
        </p:spPr>
      </p:pic>
      <p:grpSp>
        <p:nvGrpSpPr>
          <p:cNvPr id="21" name="Group 20">
            <a:extLst>
              <a:ext uri="{FF2B5EF4-FFF2-40B4-BE49-F238E27FC236}">
                <a16:creationId xmlns:a16="http://schemas.microsoft.com/office/drawing/2014/main" id="{77A7EE42-99A8-407F-99F5-914E7B49A0D7}"/>
              </a:ext>
            </a:extLst>
          </p:cNvPr>
          <p:cNvGrpSpPr/>
          <p:nvPr/>
        </p:nvGrpSpPr>
        <p:grpSpPr>
          <a:xfrm>
            <a:off x="260794" y="3750498"/>
            <a:ext cx="2735964" cy="2614976"/>
            <a:chOff x="4594669" y="148973"/>
            <a:chExt cx="2735964" cy="2614976"/>
          </a:xfrm>
        </p:grpSpPr>
        <p:pic>
          <p:nvPicPr>
            <p:cNvPr id="8" name="Picture 7">
              <a:extLst>
                <a:ext uri="{FF2B5EF4-FFF2-40B4-BE49-F238E27FC236}">
                  <a16:creationId xmlns:a16="http://schemas.microsoft.com/office/drawing/2014/main" id="{4B16A95A-F2CA-4E6C-8803-1B518DE37320}"/>
                </a:ext>
              </a:extLst>
            </p:cNvPr>
            <p:cNvPicPr>
              <a:picLocks noChangeAspect="1"/>
            </p:cNvPicPr>
            <p:nvPr/>
          </p:nvPicPr>
          <p:blipFill rotWithShape="1">
            <a:blip r:embed="rId2"/>
            <a:srcRect r="48712" b="59880"/>
            <a:stretch/>
          </p:blipFill>
          <p:spPr>
            <a:xfrm>
              <a:off x="4594669" y="148973"/>
              <a:ext cx="2735964" cy="1320801"/>
            </a:xfrm>
            <a:prstGeom prst="rect">
              <a:avLst/>
            </a:prstGeom>
          </p:spPr>
        </p:pic>
        <p:pic>
          <p:nvPicPr>
            <p:cNvPr id="19" name="Picture 18">
              <a:extLst>
                <a:ext uri="{FF2B5EF4-FFF2-40B4-BE49-F238E27FC236}">
                  <a16:creationId xmlns:a16="http://schemas.microsoft.com/office/drawing/2014/main" id="{056E70A2-5664-443D-AAB0-C3B867EE6D4C}"/>
                </a:ext>
              </a:extLst>
            </p:cNvPr>
            <p:cNvPicPr>
              <a:picLocks noChangeAspect="1"/>
            </p:cNvPicPr>
            <p:nvPr/>
          </p:nvPicPr>
          <p:blipFill>
            <a:blip r:embed="rId3"/>
            <a:stretch>
              <a:fillRect/>
            </a:stretch>
          </p:blipFill>
          <p:spPr>
            <a:xfrm>
              <a:off x="4861369" y="1453195"/>
              <a:ext cx="2339543" cy="1310754"/>
            </a:xfrm>
            <a:prstGeom prst="rect">
              <a:avLst/>
            </a:prstGeom>
          </p:spPr>
        </p:pic>
      </p:grpSp>
      <p:pic>
        <p:nvPicPr>
          <p:cNvPr id="20" name="Picture 19">
            <a:extLst>
              <a:ext uri="{FF2B5EF4-FFF2-40B4-BE49-F238E27FC236}">
                <a16:creationId xmlns:a16="http://schemas.microsoft.com/office/drawing/2014/main" id="{1568959A-7E57-4990-A613-C2FAA29A69C1}"/>
              </a:ext>
            </a:extLst>
          </p:cNvPr>
          <p:cNvPicPr>
            <a:picLocks noChangeAspect="1"/>
          </p:cNvPicPr>
          <p:nvPr/>
        </p:nvPicPr>
        <p:blipFill rotWithShape="1">
          <a:blip r:embed="rId2"/>
          <a:srcRect l="50017" t="49316"/>
          <a:stretch/>
        </p:blipFill>
        <p:spPr>
          <a:xfrm>
            <a:off x="2927114" y="1959273"/>
            <a:ext cx="2666320" cy="1668575"/>
          </a:xfrm>
          <a:prstGeom prst="rect">
            <a:avLst/>
          </a:prstGeom>
        </p:spPr>
      </p:pic>
      <p:grpSp>
        <p:nvGrpSpPr>
          <p:cNvPr id="24" name="Group 23">
            <a:extLst>
              <a:ext uri="{FF2B5EF4-FFF2-40B4-BE49-F238E27FC236}">
                <a16:creationId xmlns:a16="http://schemas.microsoft.com/office/drawing/2014/main" id="{A8F7751F-5E87-446F-B882-A3571ADD44EF}"/>
              </a:ext>
            </a:extLst>
          </p:cNvPr>
          <p:cNvGrpSpPr/>
          <p:nvPr/>
        </p:nvGrpSpPr>
        <p:grpSpPr>
          <a:xfrm>
            <a:off x="2927114" y="3656722"/>
            <a:ext cx="2666320" cy="2577389"/>
            <a:chOff x="2927114" y="3656722"/>
            <a:chExt cx="2666320" cy="2577389"/>
          </a:xfrm>
        </p:grpSpPr>
        <p:pic>
          <p:nvPicPr>
            <p:cNvPr id="16" name="Picture 15">
              <a:extLst>
                <a:ext uri="{FF2B5EF4-FFF2-40B4-BE49-F238E27FC236}">
                  <a16:creationId xmlns:a16="http://schemas.microsoft.com/office/drawing/2014/main" id="{9F0B4324-F0BD-4472-AA3C-5049BCA59963}"/>
                </a:ext>
              </a:extLst>
            </p:cNvPr>
            <p:cNvPicPr>
              <a:picLocks noChangeAspect="1"/>
            </p:cNvPicPr>
            <p:nvPr/>
          </p:nvPicPr>
          <p:blipFill rotWithShape="1">
            <a:blip r:embed="rId2"/>
            <a:srcRect t="49316" r="50017" b="9283"/>
            <a:stretch/>
          </p:blipFill>
          <p:spPr>
            <a:xfrm>
              <a:off x="2927114" y="3656722"/>
              <a:ext cx="2666320" cy="1362953"/>
            </a:xfrm>
            <a:prstGeom prst="rect">
              <a:avLst/>
            </a:prstGeom>
          </p:spPr>
        </p:pic>
        <p:pic>
          <p:nvPicPr>
            <p:cNvPr id="23" name="Picture 22">
              <a:extLst>
                <a:ext uri="{FF2B5EF4-FFF2-40B4-BE49-F238E27FC236}">
                  <a16:creationId xmlns:a16="http://schemas.microsoft.com/office/drawing/2014/main" id="{BA0F694A-6B69-48F8-B093-B13673C6BFDC}"/>
                </a:ext>
              </a:extLst>
            </p:cNvPr>
            <p:cNvPicPr>
              <a:picLocks noChangeAspect="1"/>
            </p:cNvPicPr>
            <p:nvPr/>
          </p:nvPicPr>
          <p:blipFill rotWithShape="1">
            <a:blip r:embed="rId4"/>
            <a:srcRect t="2208"/>
            <a:stretch/>
          </p:blipFill>
          <p:spPr>
            <a:xfrm>
              <a:off x="3111036" y="5034260"/>
              <a:ext cx="2377646" cy="1199851"/>
            </a:xfrm>
            <a:prstGeom prst="rect">
              <a:avLst/>
            </a:prstGeom>
          </p:spPr>
        </p:pic>
      </p:grpSp>
      <p:pic>
        <p:nvPicPr>
          <p:cNvPr id="26" name="Picture 25">
            <a:extLst>
              <a:ext uri="{FF2B5EF4-FFF2-40B4-BE49-F238E27FC236}">
                <a16:creationId xmlns:a16="http://schemas.microsoft.com/office/drawing/2014/main" id="{DCE185E0-3F15-4614-A7E0-D4190500089B}"/>
              </a:ext>
            </a:extLst>
          </p:cNvPr>
          <p:cNvPicPr>
            <a:picLocks noChangeAspect="1"/>
          </p:cNvPicPr>
          <p:nvPr/>
        </p:nvPicPr>
        <p:blipFill rotWithShape="1">
          <a:blip r:embed="rId5"/>
          <a:srcRect t="21470"/>
          <a:stretch/>
        </p:blipFill>
        <p:spPr>
          <a:xfrm>
            <a:off x="5707712" y="3985716"/>
            <a:ext cx="4479963" cy="2171165"/>
          </a:xfrm>
          <a:prstGeom prst="rect">
            <a:avLst/>
          </a:prstGeom>
        </p:spPr>
      </p:pic>
    </p:spTree>
    <p:extLst>
      <p:ext uri="{BB962C8B-B14F-4D97-AF65-F5344CB8AC3E}">
        <p14:creationId xmlns:p14="http://schemas.microsoft.com/office/powerpoint/2010/main" val="1434391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CE44-A29E-4E72-A47A-D0A946CF8F0D}"/>
              </a:ext>
            </a:extLst>
          </p:cNvPr>
          <p:cNvSpPr>
            <a:spLocks noGrp="1"/>
          </p:cNvSpPr>
          <p:nvPr>
            <p:ph type="title"/>
          </p:nvPr>
        </p:nvSpPr>
        <p:spPr/>
        <p:txBody>
          <a:bodyPr/>
          <a:lstStyle/>
          <a:p>
            <a:r>
              <a:rPr lang="en-US" dirty="0"/>
              <a:t>Findings and Results</a:t>
            </a:r>
          </a:p>
        </p:txBody>
      </p:sp>
      <p:pic>
        <p:nvPicPr>
          <p:cNvPr id="7" name="Content Placeholder 6">
            <a:extLst>
              <a:ext uri="{FF2B5EF4-FFF2-40B4-BE49-F238E27FC236}">
                <a16:creationId xmlns:a16="http://schemas.microsoft.com/office/drawing/2014/main" id="{D5221478-26D8-4C1D-AE9C-EA08E6C44235}"/>
              </a:ext>
            </a:extLst>
          </p:cNvPr>
          <p:cNvPicPr>
            <a:picLocks noGrp="1" noChangeAspect="1"/>
          </p:cNvPicPr>
          <p:nvPr>
            <p:ph idx="1"/>
          </p:nvPr>
        </p:nvPicPr>
        <p:blipFill>
          <a:blip r:embed="rId2"/>
          <a:stretch>
            <a:fillRect/>
          </a:stretch>
        </p:blipFill>
        <p:spPr>
          <a:xfrm>
            <a:off x="588830" y="1315527"/>
            <a:ext cx="8759356" cy="4932873"/>
          </a:xfrm>
          <a:prstGeom prst="rect">
            <a:avLst/>
          </a:prstGeom>
        </p:spPr>
      </p:pic>
    </p:spTree>
    <p:extLst>
      <p:ext uri="{BB962C8B-B14F-4D97-AF65-F5344CB8AC3E}">
        <p14:creationId xmlns:p14="http://schemas.microsoft.com/office/powerpoint/2010/main" val="30798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D53E-D022-411B-8A6C-EBEC1563CC0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821416F-5B2C-4BA1-8BD7-7272AA8638B3}"/>
              </a:ext>
            </a:extLst>
          </p:cNvPr>
          <p:cNvSpPr>
            <a:spLocks noGrp="1"/>
          </p:cNvSpPr>
          <p:nvPr>
            <p:ph idx="1"/>
          </p:nvPr>
        </p:nvSpPr>
        <p:spPr>
          <a:xfrm>
            <a:off x="677334" y="1491449"/>
            <a:ext cx="8596668" cy="4549913"/>
          </a:xfrm>
        </p:spPr>
        <p:txBody>
          <a:bodyPr>
            <a:normAutofit/>
          </a:bodyPr>
          <a:lstStyle/>
          <a:p>
            <a:r>
              <a:rPr lang="en-US" dirty="0"/>
              <a:t>Goal:</a:t>
            </a:r>
          </a:p>
          <a:p>
            <a:pPr lvl="1"/>
            <a:r>
              <a:rPr lang="en-US" dirty="0"/>
              <a:t>Predict loan default to limit bank exposure to credit risk</a:t>
            </a:r>
          </a:p>
          <a:p>
            <a:pPr lvl="1"/>
            <a:r>
              <a:rPr lang="en-US" dirty="0"/>
              <a:t>Identify variables most important to default prediction</a:t>
            </a:r>
          </a:p>
          <a:p>
            <a:pPr lvl="1"/>
            <a:r>
              <a:rPr lang="en-US" dirty="0"/>
              <a:t>Identify the most accurate predictive model</a:t>
            </a:r>
          </a:p>
          <a:p>
            <a:r>
              <a:rPr lang="en-US" dirty="0"/>
              <a:t>Most important variables:</a:t>
            </a:r>
          </a:p>
          <a:p>
            <a:pPr lvl="1"/>
            <a:r>
              <a:rPr lang="en-US" dirty="0"/>
              <a:t>checking</a:t>
            </a:r>
          </a:p>
          <a:p>
            <a:pPr lvl="1"/>
            <a:r>
              <a:rPr lang="en-US" dirty="0"/>
              <a:t>duration</a:t>
            </a:r>
          </a:p>
          <a:p>
            <a:pPr lvl="1"/>
            <a:r>
              <a:rPr lang="en-US" dirty="0"/>
              <a:t>credit history</a:t>
            </a:r>
          </a:p>
          <a:p>
            <a:pPr lvl="1"/>
            <a:r>
              <a:rPr lang="en-US" dirty="0" err="1"/>
              <a:t>coapplicant</a:t>
            </a:r>
            <a:endParaRPr lang="en-US" dirty="0"/>
          </a:p>
          <a:p>
            <a:r>
              <a:rPr lang="en-US" dirty="0"/>
              <a:t>Most predictive model:</a:t>
            </a:r>
          </a:p>
          <a:p>
            <a:pPr lvl="1"/>
            <a:r>
              <a:rPr lang="en-US" dirty="0"/>
              <a:t>Random Forest (Accuracy Rate 79%)</a:t>
            </a:r>
          </a:p>
        </p:txBody>
      </p:sp>
    </p:spTree>
    <p:extLst>
      <p:ext uri="{BB962C8B-B14F-4D97-AF65-F5344CB8AC3E}">
        <p14:creationId xmlns:p14="http://schemas.microsoft.com/office/powerpoint/2010/main" val="3477770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A399-367F-4A0A-BEBF-1B800518F73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62D143E-A15C-444F-90C4-B211A5B9807B}"/>
              </a:ext>
            </a:extLst>
          </p:cNvPr>
          <p:cNvSpPr>
            <a:spLocks noGrp="1"/>
          </p:cNvSpPr>
          <p:nvPr>
            <p:ph idx="1"/>
          </p:nvPr>
        </p:nvSpPr>
        <p:spPr/>
        <p:txBody>
          <a:bodyPr/>
          <a:lstStyle/>
          <a:p>
            <a:r>
              <a:rPr lang="en-US" dirty="0"/>
              <a:t>Background</a:t>
            </a:r>
          </a:p>
          <a:p>
            <a:r>
              <a:rPr lang="en-US" dirty="0"/>
              <a:t>Motivation</a:t>
            </a:r>
          </a:p>
          <a:p>
            <a:r>
              <a:rPr lang="en-US" dirty="0"/>
              <a:t>Data</a:t>
            </a:r>
          </a:p>
          <a:p>
            <a:r>
              <a:rPr lang="en-US" dirty="0"/>
              <a:t>Analysis</a:t>
            </a:r>
          </a:p>
          <a:p>
            <a:r>
              <a:rPr lang="en-US" dirty="0"/>
              <a:t>Findings</a:t>
            </a:r>
          </a:p>
          <a:p>
            <a:r>
              <a:rPr lang="en-US" dirty="0"/>
              <a:t>Conclusions and Recommendations</a:t>
            </a:r>
          </a:p>
        </p:txBody>
      </p:sp>
    </p:spTree>
    <p:extLst>
      <p:ext uri="{BB962C8B-B14F-4D97-AF65-F5344CB8AC3E}">
        <p14:creationId xmlns:p14="http://schemas.microsoft.com/office/powerpoint/2010/main" val="1024187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D53E-D022-411B-8A6C-EBEC1563CC04}"/>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E821416F-5B2C-4BA1-8BD7-7272AA8638B3}"/>
              </a:ext>
            </a:extLst>
          </p:cNvPr>
          <p:cNvSpPr>
            <a:spLocks noGrp="1"/>
          </p:cNvSpPr>
          <p:nvPr>
            <p:ph idx="1"/>
          </p:nvPr>
        </p:nvSpPr>
        <p:spPr>
          <a:xfrm>
            <a:off x="677334" y="1491449"/>
            <a:ext cx="8596668" cy="4549913"/>
          </a:xfrm>
        </p:spPr>
        <p:txBody>
          <a:bodyPr>
            <a:normAutofit/>
          </a:bodyPr>
          <a:lstStyle/>
          <a:p>
            <a:r>
              <a:rPr lang="en-US" dirty="0"/>
              <a:t>Use alternative techniques and predictive models</a:t>
            </a:r>
          </a:p>
          <a:p>
            <a:r>
              <a:rPr lang="en-US" dirty="0"/>
              <a:t>Separate models for each loan purpose (auto, home, education, misc.)</a:t>
            </a:r>
          </a:p>
          <a:p>
            <a:r>
              <a:rPr lang="en-US" dirty="0"/>
              <a:t>Use clustering analysis (ex. KNN or PCA) to develop defaulter profiles and create more custom credit resolution approaches for each segment / profile to improve their credibility</a:t>
            </a:r>
          </a:p>
        </p:txBody>
      </p:sp>
    </p:spTree>
    <p:extLst>
      <p:ext uri="{BB962C8B-B14F-4D97-AF65-F5344CB8AC3E}">
        <p14:creationId xmlns:p14="http://schemas.microsoft.com/office/powerpoint/2010/main" val="2099473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3FB7B-869F-4843-9255-DE9F6B2D0A9B}"/>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169DA3F1-2360-4B34-B7AF-70560BA2C55F}"/>
              </a:ext>
            </a:extLst>
          </p:cNvPr>
          <p:cNvSpPr>
            <a:spLocks noGrp="1"/>
          </p:cNvSpPr>
          <p:nvPr>
            <p:ph idx="1"/>
          </p:nvPr>
        </p:nvSpPr>
        <p:spPr/>
        <p:txBody>
          <a:bodyPr/>
          <a:lstStyle/>
          <a:p>
            <a:r>
              <a:rPr lang="en-US" b="1" dirty="0"/>
              <a:t>Credit risk </a:t>
            </a:r>
            <a:r>
              <a:rPr lang="en-US" dirty="0"/>
              <a:t>is the risk that promised cash flows from the loans and securities held by banks are not paid in full</a:t>
            </a:r>
          </a:p>
          <a:p>
            <a:r>
              <a:rPr lang="en-US" dirty="0"/>
              <a:t>Banks apply credit scoring models to determine if a customer is a good or bad credit risk</a:t>
            </a:r>
          </a:p>
          <a:p>
            <a:r>
              <a:rPr lang="en-US" dirty="0"/>
              <a:t>The most highly used credit scoring measure is probability of default</a:t>
            </a:r>
          </a:p>
          <a:p>
            <a:r>
              <a:rPr lang="en-US" dirty="0"/>
              <a:t>Defaulter is a borrower who is unlikely to repay the loan amount or has an overdue loan payment by 90+ days</a:t>
            </a:r>
          </a:p>
        </p:txBody>
      </p:sp>
    </p:spTree>
    <p:extLst>
      <p:ext uri="{BB962C8B-B14F-4D97-AF65-F5344CB8AC3E}">
        <p14:creationId xmlns:p14="http://schemas.microsoft.com/office/powerpoint/2010/main" val="353240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5DE7B-4339-4EFF-86E7-1BAE9CB86D8A}"/>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6E1EB9B4-77E6-42A4-A636-EA55D9B25B4B}"/>
              </a:ext>
            </a:extLst>
          </p:cNvPr>
          <p:cNvSpPr>
            <a:spLocks noGrp="1"/>
          </p:cNvSpPr>
          <p:nvPr>
            <p:ph idx="1"/>
          </p:nvPr>
        </p:nvSpPr>
        <p:spPr/>
        <p:txBody>
          <a:bodyPr/>
          <a:lstStyle/>
          <a:p>
            <a:r>
              <a:rPr lang="en-US" dirty="0"/>
              <a:t>Limit credit risk exposure by issuing loans to most credible customers</a:t>
            </a:r>
          </a:p>
          <a:p>
            <a:r>
              <a:rPr lang="en-US" dirty="0"/>
              <a:t>Use classification predictive modeling to predict the status of whether a borrower will default on a loan</a:t>
            </a:r>
          </a:p>
          <a:p>
            <a:r>
              <a:rPr lang="en-US" dirty="0"/>
              <a:t>What are the most important predictors of default?</a:t>
            </a:r>
          </a:p>
          <a:p>
            <a:r>
              <a:rPr lang="en-US" dirty="0"/>
              <a:t>Which model is most accurate in predicting loan defaults?</a:t>
            </a:r>
          </a:p>
        </p:txBody>
      </p:sp>
    </p:spTree>
    <p:extLst>
      <p:ext uri="{BB962C8B-B14F-4D97-AF65-F5344CB8AC3E}">
        <p14:creationId xmlns:p14="http://schemas.microsoft.com/office/powerpoint/2010/main" val="425190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E2BDF-448C-4D5E-BE6B-56F47143C69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DFC05D2E-44B9-46AC-9EA0-19BCFF6F33B9}"/>
              </a:ext>
            </a:extLst>
          </p:cNvPr>
          <p:cNvSpPr>
            <a:spLocks noGrp="1"/>
          </p:cNvSpPr>
          <p:nvPr>
            <p:ph sz="half" idx="1"/>
          </p:nvPr>
        </p:nvSpPr>
        <p:spPr>
          <a:xfrm>
            <a:off x="677334" y="1434517"/>
            <a:ext cx="4184035" cy="4606844"/>
          </a:xfrm>
        </p:spPr>
        <p:txBody>
          <a:bodyPr>
            <a:normAutofit fontScale="77500" lnSpcReduction="20000"/>
          </a:bodyPr>
          <a:lstStyle/>
          <a:p>
            <a:r>
              <a:rPr lang="en-US" dirty="0"/>
              <a:t>German Bank Credit Dataset from the UCI Machine Learning Repository</a:t>
            </a:r>
          </a:p>
          <a:p>
            <a:pPr lvl="1"/>
            <a:r>
              <a:rPr lang="en-US" dirty="0">
                <a:hlinkClick r:id="rId2"/>
              </a:rPr>
              <a:t>https://archive.ics.uci.edu/ml/datasets/statlog+(german+credit+data)</a:t>
            </a:r>
            <a:endParaRPr lang="en-US" dirty="0"/>
          </a:p>
          <a:p>
            <a:r>
              <a:rPr lang="en-US" dirty="0"/>
              <a:t>Package ‘RSADBE’: data(GC)</a:t>
            </a:r>
          </a:p>
          <a:p>
            <a:pPr lvl="1"/>
            <a:r>
              <a:rPr lang="en-US" dirty="0">
                <a:hlinkClick r:id="rId3"/>
              </a:rPr>
              <a:t>https://cran.r-project.org/web/packages/RSADBE/RSADBE.pdf</a:t>
            </a:r>
            <a:endParaRPr lang="en-US" dirty="0"/>
          </a:p>
          <a:p>
            <a:r>
              <a:rPr lang="en-US" dirty="0"/>
              <a:t>Recoding labels:</a:t>
            </a:r>
          </a:p>
          <a:p>
            <a:pPr lvl="1"/>
            <a:r>
              <a:rPr lang="en-US" dirty="0">
                <a:hlinkClick r:id="rId4"/>
              </a:rPr>
              <a:t>http://www1.beuth-hochschule.de/FB_II/reports/Report-2019-004.pdf</a:t>
            </a:r>
            <a:endParaRPr lang="en-US" dirty="0"/>
          </a:p>
          <a:p>
            <a:r>
              <a:rPr lang="en-US" dirty="0"/>
              <a:t>1,000 observations</a:t>
            </a:r>
          </a:p>
          <a:p>
            <a:r>
              <a:rPr lang="en-US" dirty="0"/>
              <a:t>20 attributes</a:t>
            </a:r>
          </a:p>
          <a:p>
            <a:pPr lvl="1"/>
            <a:r>
              <a:rPr lang="en-US" dirty="0"/>
              <a:t>3 integer</a:t>
            </a:r>
          </a:p>
          <a:p>
            <a:pPr lvl="1"/>
            <a:r>
              <a:rPr lang="en-US" dirty="0"/>
              <a:t>17 categorical</a:t>
            </a:r>
          </a:p>
          <a:p>
            <a:r>
              <a:rPr lang="en-US" dirty="0"/>
              <a:t>Binary Response Variable = ‘response’</a:t>
            </a:r>
          </a:p>
          <a:p>
            <a:pPr lvl="1"/>
            <a:r>
              <a:rPr lang="en-US" dirty="0"/>
              <a:t>1 = Good</a:t>
            </a:r>
          </a:p>
          <a:p>
            <a:pPr lvl="1"/>
            <a:r>
              <a:rPr lang="en-US" dirty="0"/>
              <a:t>2 = Bad</a:t>
            </a:r>
          </a:p>
        </p:txBody>
      </p:sp>
      <p:pic>
        <p:nvPicPr>
          <p:cNvPr id="8" name="Picture 7">
            <a:extLst>
              <a:ext uri="{FF2B5EF4-FFF2-40B4-BE49-F238E27FC236}">
                <a16:creationId xmlns:a16="http://schemas.microsoft.com/office/drawing/2014/main" id="{C6E62061-B9B3-4588-9D89-DEC3B34B70C0}"/>
              </a:ext>
            </a:extLst>
          </p:cNvPr>
          <p:cNvPicPr>
            <a:picLocks noChangeAspect="1"/>
          </p:cNvPicPr>
          <p:nvPr/>
        </p:nvPicPr>
        <p:blipFill rotWithShape="1">
          <a:blip r:embed="rId5"/>
          <a:srcRect r="12031"/>
          <a:stretch/>
        </p:blipFill>
        <p:spPr>
          <a:xfrm>
            <a:off x="4975668" y="681221"/>
            <a:ext cx="4436835" cy="5411889"/>
          </a:xfrm>
          <a:prstGeom prst="rect">
            <a:avLst/>
          </a:prstGeom>
        </p:spPr>
      </p:pic>
    </p:spTree>
    <p:extLst>
      <p:ext uri="{BB962C8B-B14F-4D97-AF65-F5344CB8AC3E}">
        <p14:creationId xmlns:p14="http://schemas.microsoft.com/office/powerpoint/2010/main" val="159206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EFD79C-5285-4592-9C5B-00BF4FE3364A}"/>
              </a:ext>
            </a:extLst>
          </p:cNvPr>
          <p:cNvPicPr>
            <a:picLocks noChangeAspect="1"/>
          </p:cNvPicPr>
          <p:nvPr/>
        </p:nvPicPr>
        <p:blipFill>
          <a:blip r:embed="rId2"/>
          <a:stretch>
            <a:fillRect/>
          </a:stretch>
        </p:blipFill>
        <p:spPr>
          <a:xfrm>
            <a:off x="544313" y="600573"/>
            <a:ext cx="8038213" cy="5179435"/>
          </a:xfrm>
          <a:prstGeom prst="rect">
            <a:avLst/>
          </a:prstGeom>
        </p:spPr>
      </p:pic>
    </p:spTree>
    <p:extLst>
      <p:ext uri="{BB962C8B-B14F-4D97-AF65-F5344CB8AC3E}">
        <p14:creationId xmlns:p14="http://schemas.microsoft.com/office/powerpoint/2010/main" val="1730141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FB666B-B0E3-4145-BE6C-B3803C530A58}"/>
              </a:ext>
            </a:extLst>
          </p:cNvPr>
          <p:cNvPicPr>
            <a:picLocks noChangeAspect="1"/>
          </p:cNvPicPr>
          <p:nvPr/>
        </p:nvPicPr>
        <p:blipFill rotWithShape="1">
          <a:blip r:embed="rId2"/>
          <a:srcRect r="4075"/>
          <a:stretch/>
        </p:blipFill>
        <p:spPr>
          <a:xfrm>
            <a:off x="565220" y="721585"/>
            <a:ext cx="8287836" cy="5211625"/>
          </a:xfrm>
          <a:prstGeom prst="rect">
            <a:avLst/>
          </a:prstGeom>
        </p:spPr>
      </p:pic>
    </p:spTree>
    <p:extLst>
      <p:ext uri="{BB962C8B-B14F-4D97-AF65-F5344CB8AC3E}">
        <p14:creationId xmlns:p14="http://schemas.microsoft.com/office/powerpoint/2010/main" val="1635172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843E-AA22-4D19-9413-C69A7870155F}"/>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EA7E0BBE-D4DB-4EF8-AA83-F474559EB6D6}"/>
              </a:ext>
            </a:extLst>
          </p:cNvPr>
          <p:cNvSpPr>
            <a:spLocks noGrp="1"/>
          </p:cNvSpPr>
          <p:nvPr>
            <p:ph idx="1"/>
          </p:nvPr>
        </p:nvSpPr>
        <p:spPr>
          <a:xfrm>
            <a:off x="677334" y="2160589"/>
            <a:ext cx="5418666" cy="4575771"/>
          </a:xfrm>
        </p:spPr>
        <p:txBody>
          <a:bodyPr>
            <a:normAutofit/>
          </a:bodyPr>
          <a:lstStyle/>
          <a:p>
            <a:r>
              <a:rPr lang="en-US" dirty="0"/>
              <a:t>Binning for some quantitative variables (i.e. amount in checking and savings)</a:t>
            </a:r>
          </a:p>
          <a:p>
            <a:r>
              <a:rPr lang="en-US" dirty="0"/>
              <a:t>Coerce numeric to factor variables</a:t>
            </a:r>
          </a:p>
          <a:p>
            <a:pPr lvl="1"/>
            <a:r>
              <a:rPr lang="en-US" dirty="0"/>
              <a:t>Original dataset imported with only 3 factor variables</a:t>
            </a:r>
          </a:p>
          <a:p>
            <a:pPr lvl="1"/>
            <a:r>
              <a:rPr lang="en-US" dirty="0"/>
              <a:t>Preprocessed data contains 14 factor variables</a:t>
            </a:r>
          </a:p>
          <a:p>
            <a:r>
              <a:rPr lang="en-US" dirty="0"/>
              <a:t>6 remaining numeric variables</a:t>
            </a:r>
          </a:p>
          <a:p>
            <a:pPr lvl="1"/>
            <a:r>
              <a:rPr lang="en-US" dirty="0"/>
              <a:t>Duration, Amount, </a:t>
            </a:r>
            <a:r>
              <a:rPr lang="en-US" dirty="0" err="1"/>
              <a:t>Installp</a:t>
            </a:r>
            <a:r>
              <a:rPr lang="en-US" dirty="0"/>
              <a:t>, Resident, Age, Exist, Dependents</a:t>
            </a:r>
          </a:p>
          <a:p>
            <a:r>
              <a:rPr lang="en-US" dirty="0"/>
              <a:t>No missing values</a:t>
            </a:r>
          </a:p>
          <a:p>
            <a:r>
              <a:rPr lang="en-US" dirty="0"/>
              <a:t>No highly correlated variables</a:t>
            </a:r>
          </a:p>
        </p:txBody>
      </p:sp>
      <p:pic>
        <p:nvPicPr>
          <p:cNvPr id="4" name="Picture 3">
            <a:extLst>
              <a:ext uri="{FF2B5EF4-FFF2-40B4-BE49-F238E27FC236}">
                <a16:creationId xmlns:a16="http://schemas.microsoft.com/office/drawing/2014/main" id="{A4DD39E5-51D2-45EF-B5B8-0F6BEC5E703F}"/>
              </a:ext>
            </a:extLst>
          </p:cNvPr>
          <p:cNvPicPr>
            <a:picLocks noChangeAspect="1"/>
          </p:cNvPicPr>
          <p:nvPr/>
        </p:nvPicPr>
        <p:blipFill rotWithShape="1">
          <a:blip r:embed="rId3"/>
          <a:srcRect l="-1765"/>
          <a:stretch/>
        </p:blipFill>
        <p:spPr>
          <a:xfrm>
            <a:off x="5914238" y="1580607"/>
            <a:ext cx="3710040" cy="3346994"/>
          </a:xfrm>
          <a:prstGeom prst="rect">
            <a:avLst/>
          </a:prstGeom>
        </p:spPr>
      </p:pic>
    </p:spTree>
    <p:extLst>
      <p:ext uri="{BB962C8B-B14F-4D97-AF65-F5344CB8AC3E}">
        <p14:creationId xmlns:p14="http://schemas.microsoft.com/office/powerpoint/2010/main" val="2165923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8AA4B-C045-4C56-A82D-90AB23E8C3C3}"/>
              </a:ext>
            </a:extLst>
          </p:cNvPr>
          <p:cNvSpPr>
            <a:spLocks noGrp="1"/>
          </p:cNvSpPr>
          <p:nvPr>
            <p:ph type="title"/>
          </p:nvPr>
        </p:nvSpPr>
        <p:spPr>
          <a:xfrm>
            <a:off x="677334" y="289560"/>
            <a:ext cx="8596668" cy="1320800"/>
          </a:xfrm>
        </p:spPr>
        <p:txBody>
          <a:bodyPr/>
          <a:lstStyle/>
          <a:p>
            <a:r>
              <a:rPr lang="en-US" dirty="0"/>
              <a:t>EDA using </a:t>
            </a:r>
            <a:r>
              <a:rPr lang="en-US" dirty="0" err="1"/>
              <a:t>DataExplorer</a:t>
            </a:r>
            <a:r>
              <a:rPr lang="en-US" dirty="0"/>
              <a:t> Package</a:t>
            </a:r>
            <a:br>
              <a:rPr lang="en-US" dirty="0"/>
            </a:br>
            <a:r>
              <a:rPr lang="en-US" sz="2400" dirty="0"/>
              <a:t>Categorical Variables</a:t>
            </a:r>
            <a:endParaRPr lang="en-US" dirty="0"/>
          </a:p>
        </p:txBody>
      </p:sp>
      <p:pic>
        <p:nvPicPr>
          <p:cNvPr id="5" name="Content Placeholder 4">
            <a:extLst>
              <a:ext uri="{FF2B5EF4-FFF2-40B4-BE49-F238E27FC236}">
                <a16:creationId xmlns:a16="http://schemas.microsoft.com/office/drawing/2014/main" id="{C831A148-B90C-41BC-8FF8-F3B338076C0A}"/>
              </a:ext>
            </a:extLst>
          </p:cNvPr>
          <p:cNvPicPr>
            <a:picLocks noGrp="1" noChangeAspect="1"/>
          </p:cNvPicPr>
          <p:nvPr>
            <p:ph idx="1"/>
          </p:nvPr>
        </p:nvPicPr>
        <p:blipFill>
          <a:blip r:embed="rId3"/>
          <a:stretch>
            <a:fillRect/>
          </a:stretch>
        </p:blipFill>
        <p:spPr>
          <a:xfrm>
            <a:off x="278630" y="1251485"/>
            <a:ext cx="5720949" cy="3530643"/>
          </a:xfrm>
        </p:spPr>
      </p:pic>
      <p:pic>
        <p:nvPicPr>
          <p:cNvPr id="7" name="Picture 6">
            <a:extLst>
              <a:ext uri="{FF2B5EF4-FFF2-40B4-BE49-F238E27FC236}">
                <a16:creationId xmlns:a16="http://schemas.microsoft.com/office/drawing/2014/main" id="{03EC64F3-03CF-4142-9E74-F366716ABDC0}"/>
              </a:ext>
            </a:extLst>
          </p:cNvPr>
          <p:cNvPicPr>
            <a:picLocks noChangeAspect="1"/>
          </p:cNvPicPr>
          <p:nvPr/>
        </p:nvPicPr>
        <p:blipFill>
          <a:blip r:embed="rId4"/>
          <a:stretch>
            <a:fillRect/>
          </a:stretch>
        </p:blipFill>
        <p:spPr>
          <a:xfrm>
            <a:off x="6096000" y="2798132"/>
            <a:ext cx="5915891" cy="3666664"/>
          </a:xfrm>
          <a:prstGeom prst="rect">
            <a:avLst/>
          </a:prstGeom>
        </p:spPr>
      </p:pic>
    </p:spTree>
    <p:extLst>
      <p:ext uri="{BB962C8B-B14F-4D97-AF65-F5344CB8AC3E}">
        <p14:creationId xmlns:p14="http://schemas.microsoft.com/office/powerpoint/2010/main" val="17838474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1088</TotalTime>
  <Words>790</Words>
  <Application>Microsoft Office PowerPoint</Application>
  <PresentationFormat>Widescreen</PresentationFormat>
  <Paragraphs>105</Paragraphs>
  <Slides>20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Trebuchet MS</vt:lpstr>
      <vt:lpstr>Wingdings 3</vt:lpstr>
      <vt:lpstr>Facet</vt:lpstr>
      <vt:lpstr>Credit Risk</vt:lpstr>
      <vt:lpstr>Agenda</vt:lpstr>
      <vt:lpstr>Background</vt:lpstr>
      <vt:lpstr>Motivation</vt:lpstr>
      <vt:lpstr>Data</vt:lpstr>
      <vt:lpstr>PowerPoint Presentation</vt:lpstr>
      <vt:lpstr>PowerPoint Presentation</vt:lpstr>
      <vt:lpstr>Data Preprocessing</vt:lpstr>
      <vt:lpstr>EDA using DataExplorer Package Categorical Variables</vt:lpstr>
      <vt:lpstr>Categorical Variables  (Factor Levels Renamed)</vt:lpstr>
      <vt:lpstr>Categorical Variables  (By Response)</vt:lpstr>
      <vt:lpstr>Categorical Variables</vt:lpstr>
      <vt:lpstr>EDA using DataExplorer Package</vt:lpstr>
      <vt:lpstr>EDA – Continuous Variables</vt:lpstr>
      <vt:lpstr>Logistic Regression</vt:lpstr>
      <vt:lpstr>Decision Tree</vt:lpstr>
      <vt:lpstr>Random Forest</vt:lpstr>
      <vt:lpstr>Findings and Results</vt:lpstr>
      <vt:lpstr>Conclusion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dc:title>
  <dc:creator>Brandi Rodriguez</dc:creator>
  <cp:lastModifiedBy>Brandi Rodriguez</cp:lastModifiedBy>
  <cp:revision>46</cp:revision>
  <dcterms:created xsi:type="dcterms:W3CDTF">2021-05-09T17:10:40Z</dcterms:created>
  <dcterms:modified xsi:type="dcterms:W3CDTF">2021-05-11T07:49:25Z</dcterms:modified>
</cp:coreProperties>
</file>