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56" r:id="rId2"/>
    <p:sldId id="257" r:id="rId3"/>
    <p:sldId id="316" r:id="rId4"/>
    <p:sldId id="258" r:id="rId5"/>
    <p:sldId id="311" r:id="rId6"/>
    <p:sldId id="312" r:id="rId7"/>
    <p:sldId id="313" r:id="rId8"/>
    <p:sldId id="259" r:id="rId9"/>
    <p:sldId id="260" r:id="rId10"/>
    <p:sldId id="264" r:id="rId11"/>
    <p:sldId id="314" r:id="rId12"/>
    <p:sldId id="261" r:id="rId13"/>
    <p:sldId id="262" r:id="rId14"/>
    <p:sldId id="317" r:id="rId15"/>
    <p:sldId id="310" r:id="rId16"/>
    <p:sldId id="315" r:id="rId17"/>
    <p:sldId id="272" r:id="rId18"/>
    <p:sldId id="308" r:id="rId19"/>
    <p:sldId id="263" r:id="rId20"/>
    <p:sldId id="309" r:id="rId21"/>
    <p:sldId id="265" r:id="rId22"/>
    <p:sldId id="266" r:id="rId23"/>
    <p:sldId id="267" r:id="rId24"/>
    <p:sldId id="270" r:id="rId25"/>
    <p:sldId id="271" r:id="rId26"/>
    <p:sldId id="273" r:id="rId27"/>
    <p:sldId id="274" r:id="rId28"/>
    <p:sldId id="276" r:id="rId29"/>
    <p:sldId id="277"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303" r:id="rId48"/>
    <p:sldId id="304" r:id="rId49"/>
    <p:sldId id="305" r:id="rId50"/>
    <p:sldId id="306" r:id="rId51"/>
    <p:sldId id="307"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7"/>
  </p:normalViewPr>
  <p:slideViewPr>
    <p:cSldViewPr snapToGrid="0" snapToObjects="1">
      <p:cViewPr>
        <p:scale>
          <a:sx n="124" d="100"/>
          <a:sy n="124" d="100"/>
        </p:scale>
        <p:origin x="1280"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8/25/18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8/25/18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8/25/18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8/25/18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8/25/18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8/25/18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8/25/18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8/25/18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8/25/18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2ABBEA6-7C60-4B02-AE87-00D78D8422AF}" type="datetimeFigureOut">
              <a:rPr lang="en-US" smtClean="0"/>
              <a:t>8/25/18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8/25/18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8/25/18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0880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IS452:  Week 1</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67914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 on the assignments</a:t>
            </a:r>
            <a:endParaRPr lang="en-US" dirty="0"/>
          </a:p>
        </p:txBody>
      </p:sp>
      <p:sp>
        <p:nvSpPr>
          <p:cNvPr id="3" name="Content Placeholder 2"/>
          <p:cNvSpPr>
            <a:spLocks noGrp="1"/>
          </p:cNvSpPr>
          <p:nvPr>
            <p:ph idx="1"/>
          </p:nvPr>
        </p:nvSpPr>
        <p:spPr>
          <a:xfrm>
            <a:off x="822959" y="1864588"/>
            <a:ext cx="7543801" cy="4494908"/>
          </a:xfrm>
        </p:spPr>
        <p:txBody>
          <a:bodyPr>
            <a:normAutofit fontScale="85000" lnSpcReduction="10000"/>
          </a:bodyPr>
          <a:lstStyle/>
          <a:p>
            <a:pPr>
              <a:buFont typeface="Arial" charset="0"/>
              <a:buChar char="•"/>
            </a:pPr>
            <a:r>
              <a:rPr lang="en-US" dirty="0" smtClean="0"/>
              <a:t> Weekly quizzes</a:t>
            </a:r>
          </a:p>
          <a:p>
            <a:pPr lvl="1">
              <a:buFont typeface="Arial" charset="0"/>
              <a:buChar char="•"/>
            </a:pPr>
            <a:r>
              <a:rPr lang="en-US" dirty="0" smtClean="0"/>
              <a:t>These </a:t>
            </a:r>
            <a:r>
              <a:rPr lang="en-US" dirty="0"/>
              <a:t>are multiple choice questions based on the readings, and are designed </a:t>
            </a:r>
            <a:r>
              <a:rPr lang="en-US" dirty="0" smtClean="0"/>
              <a:t>to have you review essentials before class. </a:t>
            </a:r>
            <a:r>
              <a:rPr lang="en-US" dirty="0"/>
              <a:t>You can take them up to three times (as needed</a:t>
            </a:r>
            <a:r>
              <a:rPr lang="en-US" dirty="0" smtClean="0"/>
              <a:t>).</a:t>
            </a:r>
          </a:p>
          <a:p>
            <a:pPr>
              <a:buFont typeface="Arial" charset="0"/>
              <a:buChar char="•"/>
            </a:pPr>
            <a:r>
              <a:rPr lang="en-US" dirty="0" smtClean="0"/>
              <a:t> Weekly </a:t>
            </a:r>
            <a:r>
              <a:rPr lang="en-US" dirty="0" err="1" smtClean="0"/>
              <a:t>homeworks</a:t>
            </a:r>
            <a:endParaRPr lang="en-US" dirty="0" smtClean="0"/>
          </a:p>
          <a:p>
            <a:pPr lvl="1">
              <a:buFont typeface="Arial" charset="0"/>
              <a:buChar char="•"/>
            </a:pPr>
            <a:r>
              <a:rPr lang="en-US" dirty="0" smtClean="0"/>
              <a:t>These </a:t>
            </a:r>
            <a:r>
              <a:rPr lang="en-US" dirty="0"/>
              <a:t>will consist of problems found in the textbook and </a:t>
            </a:r>
            <a:r>
              <a:rPr lang="en-US" dirty="0" smtClean="0"/>
              <a:t>problems </a:t>
            </a:r>
            <a:r>
              <a:rPr lang="en-US" dirty="0"/>
              <a:t>I’ve written and are described in </a:t>
            </a:r>
            <a:r>
              <a:rPr lang="en-US" dirty="0" err="1"/>
              <a:t>moodle</a:t>
            </a:r>
            <a:r>
              <a:rPr lang="en-US" dirty="0" smtClean="0"/>
              <a:t>.  I will often add elements or requirements in the </a:t>
            </a:r>
            <a:r>
              <a:rPr lang="en-US" dirty="0" err="1" smtClean="0"/>
              <a:t>moodle</a:t>
            </a:r>
            <a:r>
              <a:rPr lang="en-US" dirty="0" smtClean="0"/>
              <a:t> assignment.</a:t>
            </a:r>
          </a:p>
          <a:p>
            <a:pPr>
              <a:buFont typeface="Arial" charset="0"/>
              <a:buChar char="•"/>
            </a:pPr>
            <a:r>
              <a:rPr lang="en-US" dirty="0" smtClean="0"/>
              <a:t> Midterm </a:t>
            </a:r>
            <a:r>
              <a:rPr lang="en-US" dirty="0"/>
              <a:t>project</a:t>
            </a:r>
            <a:r>
              <a:rPr lang="en-US" dirty="0" smtClean="0"/>
              <a:t>:</a:t>
            </a:r>
          </a:p>
          <a:p>
            <a:pPr lvl="1">
              <a:buFont typeface="Arial" charset="0"/>
              <a:buChar char="•"/>
            </a:pPr>
            <a:r>
              <a:rPr lang="en-US" dirty="0" smtClean="0"/>
              <a:t>A </a:t>
            </a:r>
            <a:r>
              <a:rPr lang="en-US" dirty="0"/>
              <a:t>larger programming project (Dracula) you should be working on through the course of the first section of </a:t>
            </a:r>
            <a:r>
              <a:rPr lang="en-US" dirty="0" smtClean="0"/>
              <a:t>class.</a:t>
            </a:r>
            <a:endParaRPr lang="en-US" dirty="0" smtClean="0"/>
          </a:p>
          <a:p>
            <a:pPr>
              <a:buFont typeface="Arial" charset="0"/>
              <a:buChar char="•"/>
            </a:pPr>
            <a:r>
              <a:rPr lang="en-US" dirty="0"/>
              <a:t> </a:t>
            </a:r>
            <a:r>
              <a:rPr lang="en-US" dirty="0" smtClean="0"/>
              <a:t>Two </a:t>
            </a:r>
            <a:r>
              <a:rPr lang="en-US" dirty="0"/>
              <a:t>(pick two of three) research </a:t>
            </a:r>
            <a:r>
              <a:rPr lang="en-US" dirty="0" smtClean="0"/>
              <a:t>essays</a:t>
            </a:r>
          </a:p>
          <a:p>
            <a:pPr lvl="1">
              <a:buFont typeface="Arial" charset="0"/>
              <a:buChar char="•"/>
            </a:pPr>
            <a:r>
              <a:rPr lang="en-US" dirty="0" smtClean="0"/>
              <a:t>Three </a:t>
            </a:r>
            <a:r>
              <a:rPr lang="en-US" dirty="0"/>
              <a:t>essay topics will be offered, so you can pick two to do or do all three </a:t>
            </a:r>
            <a:r>
              <a:rPr lang="en-US" dirty="0" smtClean="0"/>
              <a:t>to replace a grade you don’t like. </a:t>
            </a:r>
            <a:r>
              <a:rPr lang="en-US" dirty="0" smtClean="0"/>
              <a:t>These have a default due date that you may request to change within a certain window of time.</a:t>
            </a:r>
            <a:endParaRPr lang="en-US" dirty="0" smtClean="0"/>
          </a:p>
          <a:p>
            <a:pPr>
              <a:buFont typeface="Arial" charset="0"/>
              <a:buChar char="•"/>
            </a:pPr>
            <a:r>
              <a:rPr lang="en-US" dirty="0" smtClean="0"/>
              <a:t>Final project</a:t>
            </a:r>
          </a:p>
          <a:p>
            <a:pPr lvl="1">
              <a:buFont typeface="Arial" charset="0"/>
              <a:buChar char="•"/>
            </a:pPr>
            <a:r>
              <a:rPr lang="en-US" dirty="0" smtClean="0"/>
              <a:t>Proposals </a:t>
            </a:r>
            <a:r>
              <a:rPr lang="en-US" dirty="0"/>
              <a:t>will be submitted </a:t>
            </a:r>
            <a:r>
              <a:rPr lang="en-US" dirty="0" smtClean="0"/>
              <a:t>around midterms</a:t>
            </a:r>
            <a:r>
              <a:rPr lang="en-US" dirty="0"/>
              <a:t>, which gives you 8 weeks to spread the work out</a:t>
            </a:r>
            <a:r>
              <a:rPr lang="en-US" dirty="0" smtClean="0"/>
              <a:t>.  Lots of options, including non-coding options.</a:t>
            </a:r>
            <a:endParaRPr lang="en-US" dirty="0"/>
          </a:p>
        </p:txBody>
      </p:sp>
    </p:spTree>
    <p:extLst>
      <p:ext uri="{BB962C8B-B14F-4D97-AF65-F5344CB8AC3E}">
        <p14:creationId xmlns:p14="http://schemas.microsoft.com/office/powerpoint/2010/main" val="1708279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Pardon our dust!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We’re changing a few things up based on feedback from students</a:t>
            </a:r>
          </a:p>
          <a:p>
            <a:pPr>
              <a:buFont typeface="Arial" charset="0"/>
              <a:buChar char="•"/>
            </a:pPr>
            <a:r>
              <a:rPr lang="en-US" dirty="0"/>
              <a:t> </a:t>
            </a:r>
            <a:r>
              <a:rPr lang="en-US" dirty="0" smtClean="0"/>
              <a:t>Essays: </a:t>
            </a:r>
          </a:p>
          <a:p>
            <a:pPr lvl="1">
              <a:buFont typeface="Arial" charset="0"/>
              <a:buChar char="•"/>
            </a:pPr>
            <a:r>
              <a:rPr lang="en-US" dirty="0" smtClean="0"/>
              <a:t>The semi-flex due date system is new</a:t>
            </a:r>
          </a:p>
          <a:p>
            <a:pPr lvl="1">
              <a:buFont typeface="Arial" charset="0"/>
              <a:buChar char="•"/>
            </a:pPr>
            <a:r>
              <a:rPr lang="en-US" dirty="0" smtClean="0"/>
              <a:t>We’re rewriting the prompts</a:t>
            </a:r>
          </a:p>
          <a:p>
            <a:pPr>
              <a:buFont typeface="Arial" charset="0"/>
              <a:buChar char="•"/>
            </a:pPr>
            <a:r>
              <a:rPr lang="en-US" dirty="0"/>
              <a:t> </a:t>
            </a:r>
            <a:r>
              <a:rPr lang="en-US" dirty="0" smtClean="0"/>
              <a:t>Midterm:</a:t>
            </a:r>
          </a:p>
          <a:p>
            <a:pPr lvl="1">
              <a:buFont typeface="Arial" charset="0"/>
              <a:buChar char="•"/>
            </a:pPr>
            <a:r>
              <a:rPr lang="en-US" dirty="0" smtClean="0"/>
              <a:t>Discussion problems taken out (shifted to essays)</a:t>
            </a:r>
          </a:p>
          <a:p>
            <a:pPr>
              <a:buFont typeface="Arial" charset="0"/>
              <a:buChar char="•"/>
            </a:pPr>
            <a:r>
              <a:rPr lang="en-US" dirty="0"/>
              <a:t> </a:t>
            </a:r>
            <a:r>
              <a:rPr lang="en-US" dirty="0" smtClean="0"/>
              <a:t>A new week of content</a:t>
            </a:r>
          </a:p>
          <a:p>
            <a:pPr lvl="1">
              <a:buFont typeface="Arial" charset="0"/>
              <a:buChar char="•"/>
            </a:pPr>
            <a:r>
              <a:rPr lang="en-US" dirty="0" smtClean="0"/>
              <a:t>We’ve taken out the week on while loops and adding a week on working with JSON and CSV data</a:t>
            </a:r>
          </a:p>
          <a:p>
            <a:pPr lvl="1">
              <a:buFont typeface="Arial" charset="0"/>
              <a:buChar char="•"/>
            </a:pPr>
            <a:r>
              <a:rPr lang="en-US" dirty="0" smtClean="0"/>
              <a:t>We need to make all these materials, so it looks rather empty in there.</a:t>
            </a:r>
            <a:endParaRPr lang="en-US" dirty="0"/>
          </a:p>
        </p:txBody>
      </p:sp>
    </p:spTree>
    <p:extLst>
      <p:ext uri="{BB962C8B-B14F-4D97-AF65-F5344CB8AC3E}">
        <p14:creationId xmlns:p14="http://schemas.microsoft.com/office/powerpoint/2010/main" val="22081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That’s a lot of homework</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I respect that you have lives and other classes and a personal life</a:t>
            </a:r>
          </a:p>
          <a:p>
            <a:pPr>
              <a:buFont typeface="Arial" charset="0"/>
              <a:buChar char="•"/>
            </a:pPr>
            <a:r>
              <a:rPr lang="en-US" dirty="0"/>
              <a:t> </a:t>
            </a:r>
            <a:r>
              <a:rPr lang="en-US" dirty="0" smtClean="0"/>
              <a:t>Your grade doesn’t depend on a single weekly homework assignment and there will be plenty of extra credit so you can keep your grade up even when things have gone poorly</a:t>
            </a:r>
          </a:p>
          <a:p>
            <a:pPr>
              <a:buFont typeface="Arial" charset="0"/>
              <a:buChar char="•"/>
            </a:pPr>
            <a:r>
              <a:rPr lang="en-US" dirty="0"/>
              <a:t> </a:t>
            </a:r>
            <a:r>
              <a:rPr lang="en-US" dirty="0" smtClean="0"/>
              <a:t>I don’t expect that you’ll get 100% on every homework, so the weighting and extra credit allow a buffer for you to maintain an A even if you stumble on a few homework assignments.</a:t>
            </a:r>
          </a:p>
          <a:p>
            <a:pPr>
              <a:buFont typeface="Arial" charset="0"/>
              <a:buChar char="•"/>
            </a:pPr>
            <a:r>
              <a:rPr lang="en-US" dirty="0"/>
              <a:t> </a:t>
            </a:r>
            <a:r>
              <a:rPr lang="en-US" dirty="0" smtClean="0"/>
              <a:t>Presuming that you can maintain 100% on the other areas, you just need to maintain at least a ~76% average on the weekly homework to keep your A.  There’s plenty of extra credit to keep that score up.</a:t>
            </a:r>
          </a:p>
          <a:p>
            <a:pPr>
              <a:buFont typeface="Arial" charset="0"/>
              <a:buChar char="•"/>
            </a:pPr>
            <a:r>
              <a:rPr lang="en-US" dirty="0"/>
              <a:t> </a:t>
            </a:r>
            <a:r>
              <a:rPr lang="en-US" dirty="0" smtClean="0"/>
              <a:t>But this does require a steady amount of time.</a:t>
            </a:r>
            <a:endParaRPr lang="en-US" dirty="0"/>
          </a:p>
        </p:txBody>
      </p:sp>
    </p:spTree>
    <p:extLst>
      <p:ext uri="{BB962C8B-B14F-4D97-AF65-F5344CB8AC3E}">
        <p14:creationId xmlns:p14="http://schemas.microsoft.com/office/powerpoint/2010/main" val="118805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 and extension polices</a:t>
            </a:r>
            <a:endParaRPr lang="en-US" dirty="0"/>
          </a:p>
        </p:txBody>
      </p:sp>
      <p:sp>
        <p:nvSpPr>
          <p:cNvPr id="3" name="Content Placeholder 2"/>
          <p:cNvSpPr>
            <a:spLocks noGrp="1"/>
          </p:cNvSpPr>
          <p:nvPr>
            <p:ph idx="1"/>
          </p:nvPr>
        </p:nvSpPr>
        <p:spPr/>
        <p:txBody>
          <a:bodyPr>
            <a:noAutofit/>
          </a:bodyPr>
          <a:lstStyle/>
          <a:p>
            <a:pPr>
              <a:buFont typeface="Arial" charset="0"/>
              <a:buChar char="•"/>
            </a:pPr>
            <a:r>
              <a:rPr lang="en-US" sz="2400" dirty="0" smtClean="0"/>
              <a:t> All homework is due at </a:t>
            </a:r>
            <a:r>
              <a:rPr lang="en-US" sz="2400" dirty="0" smtClean="0"/>
              <a:t>11:55pm on Saturdays, </a:t>
            </a:r>
            <a:r>
              <a:rPr lang="en-US" sz="2400" dirty="0" smtClean="0"/>
              <a:t>but anything before 8am is </a:t>
            </a:r>
            <a:r>
              <a:rPr lang="en-US" sz="2400" dirty="0" smtClean="0"/>
              <a:t>fine. Each assignment type has its own policy on late work.</a:t>
            </a:r>
            <a:endParaRPr lang="en-US" sz="2400" dirty="0" smtClean="0"/>
          </a:p>
          <a:p>
            <a:pPr>
              <a:buFont typeface="Arial" charset="0"/>
              <a:buChar char="•"/>
            </a:pPr>
            <a:r>
              <a:rPr lang="en-US" sz="2400" dirty="0"/>
              <a:t> The following things only </a:t>
            </a:r>
            <a:r>
              <a:rPr lang="en-US" sz="2400" b="1" dirty="0"/>
              <a:t>apply to the weekly </a:t>
            </a:r>
            <a:r>
              <a:rPr lang="en-US" sz="2400" b="1" dirty="0" smtClean="0"/>
              <a:t>homework: </a:t>
            </a:r>
            <a:endParaRPr lang="en-US" sz="2400" dirty="0" smtClean="0"/>
          </a:p>
          <a:p>
            <a:pPr>
              <a:buFont typeface="Arial" charset="0"/>
              <a:buChar char="•"/>
            </a:pPr>
            <a:r>
              <a:rPr lang="en-US" sz="2400" dirty="0" smtClean="0"/>
              <a:t> You </a:t>
            </a:r>
            <a:r>
              <a:rPr lang="en-US" sz="2400" dirty="0" smtClean="0"/>
              <a:t>also can use up to 3 extensions which give you </a:t>
            </a:r>
            <a:r>
              <a:rPr lang="en-US" sz="2400" dirty="0" smtClean="0"/>
              <a:t>through Wednesday to turn it in and not incur a penalty.  You don’t </a:t>
            </a:r>
            <a:r>
              <a:rPr lang="en-US" sz="2400" dirty="0" smtClean="0"/>
              <a:t>need to explain why </a:t>
            </a:r>
            <a:r>
              <a:rPr lang="en-US" sz="2400" dirty="0" smtClean="0"/>
              <a:t>you </a:t>
            </a:r>
            <a:r>
              <a:rPr lang="en-US" sz="2400" dirty="0" smtClean="0"/>
              <a:t>need to use them. </a:t>
            </a:r>
            <a:endParaRPr lang="en-US" sz="2400" dirty="0" smtClean="0"/>
          </a:p>
          <a:p>
            <a:pPr>
              <a:buFont typeface="Arial" charset="0"/>
              <a:buChar char="•"/>
            </a:pPr>
            <a:r>
              <a:rPr lang="en-US" sz="2400" dirty="0"/>
              <a:t> </a:t>
            </a:r>
            <a:r>
              <a:rPr lang="en-US" sz="2400" dirty="0" smtClean="0"/>
              <a:t>You must have these extension requests in by the end of Monday.</a:t>
            </a:r>
            <a:endParaRPr lang="en-US" sz="2400" dirty="0" smtClean="0"/>
          </a:p>
        </p:txBody>
      </p:sp>
    </p:spTree>
    <p:extLst>
      <p:ext uri="{BB962C8B-B14F-4D97-AF65-F5344CB8AC3E}">
        <p14:creationId xmlns:p14="http://schemas.microsoft.com/office/powerpoint/2010/main" val="1638196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schedule</a:t>
            </a:r>
            <a:endParaRPr lang="en-US" dirty="0"/>
          </a:p>
        </p:txBody>
      </p:sp>
      <p:sp>
        <p:nvSpPr>
          <p:cNvPr id="3" name="Content Placeholder 2"/>
          <p:cNvSpPr>
            <a:spLocks noGrp="1"/>
          </p:cNvSpPr>
          <p:nvPr>
            <p:ph idx="1"/>
          </p:nvPr>
        </p:nvSpPr>
        <p:spPr/>
        <p:txBody>
          <a:bodyPr>
            <a:normAutofit fontScale="92500" lnSpcReduction="10000"/>
          </a:bodyPr>
          <a:lstStyle/>
          <a:p>
            <a:pPr>
              <a:buFont typeface="Arial" charset="0"/>
              <a:buChar char="•"/>
            </a:pPr>
            <a:r>
              <a:rPr lang="en-US" dirty="0" smtClean="0"/>
              <a:t> Saturday 11:55pm</a:t>
            </a:r>
          </a:p>
          <a:p>
            <a:pPr lvl="1">
              <a:buFont typeface="Arial" charset="0"/>
              <a:buChar char="•"/>
            </a:pPr>
            <a:r>
              <a:rPr lang="en-US" dirty="0" smtClean="0"/>
              <a:t>weekly </a:t>
            </a:r>
            <a:r>
              <a:rPr lang="en-US" dirty="0"/>
              <a:t>homework </a:t>
            </a:r>
            <a:r>
              <a:rPr lang="en-US" dirty="0" smtClean="0"/>
              <a:t>due</a:t>
            </a:r>
          </a:p>
          <a:p>
            <a:pPr>
              <a:buFont typeface="Arial" charset="0"/>
              <a:buChar char="•"/>
            </a:pPr>
            <a:r>
              <a:rPr lang="en-US" dirty="0" smtClean="0"/>
              <a:t>Monday 11:55pm</a:t>
            </a:r>
          </a:p>
          <a:p>
            <a:pPr lvl="1">
              <a:buFont typeface="Arial" charset="0"/>
              <a:buChar char="•"/>
            </a:pPr>
            <a:r>
              <a:rPr lang="en-US" dirty="0" smtClean="0"/>
              <a:t>last </a:t>
            </a:r>
            <a:r>
              <a:rPr lang="en-US" dirty="0"/>
              <a:t>chance for late submission for the 10% late penalty from the max homework </a:t>
            </a:r>
            <a:r>
              <a:rPr lang="en-US" dirty="0" smtClean="0"/>
              <a:t>points</a:t>
            </a:r>
          </a:p>
          <a:p>
            <a:pPr lvl="1">
              <a:buFont typeface="Arial" charset="0"/>
              <a:buChar char="•"/>
            </a:pPr>
            <a:r>
              <a:rPr lang="en-US" dirty="0" smtClean="0"/>
              <a:t>deadline </a:t>
            </a:r>
            <a:r>
              <a:rPr lang="en-US" dirty="0"/>
              <a:t>to request an extension. </a:t>
            </a:r>
          </a:p>
          <a:p>
            <a:pPr>
              <a:buFont typeface="Arial" charset="0"/>
              <a:buChar char="•"/>
            </a:pPr>
            <a:r>
              <a:rPr lang="en-US" dirty="0" smtClean="0"/>
              <a:t> Tuesday 11:55pm</a:t>
            </a:r>
          </a:p>
          <a:p>
            <a:pPr lvl="1">
              <a:buFont typeface="Arial" charset="0"/>
              <a:buChar char="•"/>
            </a:pPr>
            <a:r>
              <a:rPr lang="en-US" dirty="0" smtClean="0"/>
              <a:t>last </a:t>
            </a:r>
            <a:r>
              <a:rPr lang="en-US" dirty="0"/>
              <a:t>chance for the late submission, with a 30% penalty from the max homework points.  </a:t>
            </a:r>
            <a:endParaRPr lang="en-US" dirty="0" smtClean="0"/>
          </a:p>
          <a:p>
            <a:pPr lvl="1">
              <a:buFont typeface="Arial" charset="0"/>
              <a:buChar char="•"/>
            </a:pPr>
            <a:r>
              <a:rPr lang="en-US" dirty="0" smtClean="0"/>
              <a:t>Any </a:t>
            </a:r>
            <a:r>
              <a:rPr lang="en-US" dirty="0" err="1"/>
              <a:t>homeworks</a:t>
            </a:r>
            <a:r>
              <a:rPr lang="en-US" dirty="0"/>
              <a:t> without an extension will be given a 0</a:t>
            </a:r>
            <a:r>
              <a:rPr lang="en-US" dirty="0" smtClean="0"/>
              <a:t>.</a:t>
            </a:r>
          </a:p>
          <a:p>
            <a:pPr>
              <a:buFont typeface="Arial" charset="0"/>
              <a:buChar char="•"/>
            </a:pPr>
            <a:r>
              <a:rPr lang="en-US" dirty="0" smtClean="0"/>
              <a:t>Wednesday 11:55pm</a:t>
            </a:r>
          </a:p>
          <a:p>
            <a:pPr lvl="1">
              <a:buFont typeface="Arial" charset="0"/>
              <a:buChar char="•"/>
            </a:pPr>
            <a:r>
              <a:rPr lang="en-US" dirty="0" smtClean="0"/>
              <a:t>due </a:t>
            </a:r>
            <a:r>
              <a:rPr lang="en-US" dirty="0"/>
              <a:t>date for </a:t>
            </a:r>
            <a:r>
              <a:rPr lang="en-US" dirty="0" err="1"/>
              <a:t>homeworks</a:t>
            </a:r>
            <a:r>
              <a:rPr lang="en-US" dirty="0"/>
              <a:t> on an extension. </a:t>
            </a:r>
            <a:endParaRPr lang="en-US" dirty="0" smtClean="0"/>
          </a:p>
          <a:p>
            <a:pPr lvl="1">
              <a:buFont typeface="Arial" charset="0"/>
              <a:buChar char="•"/>
            </a:pPr>
            <a:r>
              <a:rPr lang="en-US" dirty="0" smtClean="0"/>
              <a:t>Any </a:t>
            </a:r>
            <a:r>
              <a:rPr lang="en-US" dirty="0" err="1"/>
              <a:t>homeworks</a:t>
            </a:r>
            <a:r>
              <a:rPr lang="en-US" dirty="0"/>
              <a:t> on extension not submitted by this time will be given a 0.</a:t>
            </a:r>
          </a:p>
        </p:txBody>
      </p:sp>
    </p:spTree>
    <p:extLst>
      <p:ext uri="{BB962C8B-B14F-4D97-AF65-F5344CB8AC3E}">
        <p14:creationId xmlns:p14="http://schemas.microsoft.com/office/powerpoint/2010/main" val="569911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policies</a:t>
            </a:r>
            <a:endParaRPr lang="en-US" dirty="0"/>
          </a:p>
        </p:txBody>
      </p:sp>
      <p:sp>
        <p:nvSpPr>
          <p:cNvPr id="3" name="Content Placeholder 2"/>
          <p:cNvSpPr>
            <a:spLocks noGrp="1"/>
          </p:cNvSpPr>
          <p:nvPr>
            <p:ph idx="1"/>
          </p:nvPr>
        </p:nvSpPr>
        <p:spPr/>
        <p:txBody>
          <a:bodyPr/>
          <a:lstStyle/>
          <a:p>
            <a:pPr>
              <a:buFont typeface="Arial" charset="0"/>
              <a:buChar char="•"/>
            </a:pPr>
            <a:r>
              <a:rPr lang="en-US" dirty="0"/>
              <a:t> </a:t>
            </a:r>
            <a:r>
              <a:rPr lang="en-US" dirty="0" smtClean="0"/>
              <a:t>Extra credit will only apply to your weekly homework grade.</a:t>
            </a:r>
          </a:p>
          <a:p>
            <a:pPr>
              <a:buFont typeface="Arial" charset="0"/>
              <a:buChar char="•"/>
            </a:pPr>
            <a:r>
              <a:rPr lang="en-US" dirty="0" smtClean="0"/>
              <a:t> Your final homework grade will be capped at 100% of the max possible without extra credit.  </a:t>
            </a:r>
          </a:p>
          <a:p>
            <a:pPr>
              <a:buFont typeface="Arial" charset="0"/>
              <a:buChar char="•"/>
            </a:pPr>
            <a:r>
              <a:rPr lang="en-US" dirty="0"/>
              <a:t> </a:t>
            </a:r>
            <a:r>
              <a:rPr lang="en-US" dirty="0" smtClean="0"/>
              <a:t>You must complete the midterm and final to pass the class. Skipping (or receiving a 0 on) either will result in an F no matter what your other calculated grades are.</a:t>
            </a:r>
          </a:p>
          <a:p>
            <a:pPr>
              <a:buFont typeface="Arial" charset="0"/>
              <a:buChar char="•"/>
            </a:pPr>
            <a:r>
              <a:rPr lang="en-US" dirty="0"/>
              <a:t> </a:t>
            </a:r>
            <a:r>
              <a:rPr lang="en-US" dirty="0" smtClean="0"/>
              <a:t>I do the final grade calculations based on the points you have, and there are a few things Moodle does strangely.  So don’t </a:t>
            </a:r>
            <a:r>
              <a:rPr lang="en-US" dirty="0" smtClean="0"/>
              <a:t>depend </a:t>
            </a:r>
            <a:r>
              <a:rPr lang="en-US" dirty="0" smtClean="0"/>
              <a:t>on </a:t>
            </a:r>
            <a:r>
              <a:rPr lang="en-US" dirty="0" err="1" smtClean="0"/>
              <a:t>moodle’s</a:t>
            </a:r>
            <a:r>
              <a:rPr lang="en-US" dirty="0" smtClean="0"/>
              <a:t> final grade for you.</a:t>
            </a:r>
          </a:p>
          <a:p>
            <a:pPr>
              <a:buFont typeface="Arial" charset="0"/>
              <a:buChar char="•"/>
            </a:pPr>
            <a:r>
              <a:rPr lang="en-US" dirty="0" smtClean="0"/>
              <a:t> I likely won’t give out any A+ grades.</a:t>
            </a:r>
            <a:endParaRPr lang="en-US" dirty="0"/>
          </a:p>
        </p:txBody>
      </p:sp>
    </p:spTree>
    <p:extLst>
      <p:ext uri="{BB962C8B-B14F-4D97-AF65-F5344CB8AC3E}">
        <p14:creationId xmlns:p14="http://schemas.microsoft.com/office/powerpoint/2010/main" val="1362782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promises to you</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3200" dirty="0" smtClean="0"/>
              <a:t> I’m going to mess some things up</a:t>
            </a:r>
          </a:p>
          <a:p>
            <a:pPr lvl="1">
              <a:buFont typeface="Arial" charset="0"/>
              <a:buChar char="•"/>
            </a:pPr>
            <a:r>
              <a:rPr lang="en-US" sz="2800" dirty="0" smtClean="0"/>
              <a:t>But I’ll be honest about it</a:t>
            </a:r>
          </a:p>
          <a:p>
            <a:pPr lvl="1">
              <a:buFont typeface="Arial" charset="0"/>
              <a:buChar char="•"/>
            </a:pPr>
            <a:r>
              <a:rPr lang="en-US" sz="2800" dirty="0" smtClean="0"/>
              <a:t>And if my mess up causes a severe and negative impact on the entire class, I’ll fix it</a:t>
            </a:r>
          </a:p>
          <a:p>
            <a:pPr>
              <a:buFont typeface="Arial" charset="0"/>
              <a:buChar char="•"/>
            </a:pPr>
            <a:r>
              <a:rPr lang="en-US" sz="3200" dirty="0"/>
              <a:t> </a:t>
            </a:r>
            <a:r>
              <a:rPr lang="en-US" sz="3200" dirty="0" smtClean="0"/>
              <a:t>I will take your feedback seriously</a:t>
            </a:r>
          </a:p>
          <a:p>
            <a:pPr>
              <a:buFont typeface="Arial" charset="0"/>
              <a:buChar char="•"/>
            </a:pPr>
            <a:r>
              <a:rPr lang="en-US" sz="3200" dirty="0"/>
              <a:t> </a:t>
            </a:r>
            <a:r>
              <a:rPr lang="en-US" sz="3200" dirty="0" smtClean="0"/>
              <a:t>I will listen and help as much as I can</a:t>
            </a:r>
          </a:p>
          <a:p>
            <a:pPr>
              <a:buFont typeface="Arial" charset="0"/>
              <a:buChar char="•"/>
            </a:pPr>
            <a:r>
              <a:rPr lang="en-US" sz="3200" dirty="0" smtClean="0"/>
              <a:t> I will be flexible for you </a:t>
            </a:r>
            <a:endParaRPr lang="en-US" sz="3200" dirty="0"/>
          </a:p>
        </p:txBody>
      </p:sp>
    </p:spTree>
    <p:extLst>
      <p:ext uri="{BB962C8B-B14F-4D97-AF65-F5344CB8AC3E}">
        <p14:creationId xmlns:p14="http://schemas.microsoft.com/office/powerpoint/2010/main" val="1044759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class requires time</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452 requires consistent time throughout each week to be successful</a:t>
            </a:r>
          </a:p>
          <a:p>
            <a:pPr>
              <a:buFont typeface="Arial" charset="0"/>
              <a:buChar char="•"/>
            </a:pPr>
            <a:r>
              <a:rPr lang="en-US" dirty="0"/>
              <a:t> </a:t>
            </a:r>
            <a:r>
              <a:rPr lang="en-US" dirty="0" smtClean="0"/>
              <a:t>Everything is doable! </a:t>
            </a:r>
          </a:p>
          <a:p>
            <a:pPr>
              <a:buFont typeface="Arial" charset="0"/>
              <a:buChar char="•"/>
            </a:pPr>
            <a:r>
              <a:rPr lang="en-US" dirty="0"/>
              <a:t> </a:t>
            </a:r>
            <a:r>
              <a:rPr lang="en-US" dirty="0" smtClean="0"/>
              <a:t>You </a:t>
            </a:r>
            <a:r>
              <a:rPr lang="en-US" b="1" dirty="0" smtClean="0"/>
              <a:t>will</a:t>
            </a:r>
            <a:r>
              <a:rPr lang="en-US" dirty="0" smtClean="0"/>
              <a:t> survive</a:t>
            </a:r>
          </a:p>
          <a:p>
            <a:pPr>
              <a:buFont typeface="Arial" charset="0"/>
              <a:buChar char="•"/>
            </a:pPr>
            <a:r>
              <a:rPr lang="en-US" dirty="0"/>
              <a:t> </a:t>
            </a:r>
            <a:r>
              <a:rPr lang="en-US" dirty="0" smtClean="0"/>
              <a:t>You </a:t>
            </a:r>
            <a:r>
              <a:rPr lang="en-US" b="1" dirty="0" smtClean="0"/>
              <a:t>will</a:t>
            </a:r>
            <a:r>
              <a:rPr lang="en-US" dirty="0" smtClean="0"/>
              <a:t> do well</a:t>
            </a:r>
          </a:p>
          <a:p>
            <a:pPr>
              <a:buFont typeface="Arial" charset="0"/>
              <a:buChar char="•"/>
            </a:pPr>
            <a:r>
              <a:rPr lang="en-US" dirty="0"/>
              <a:t> </a:t>
            </a:r>
            <a:r>
              <a:rPr lang="en-US" dirty="0" smtClean="0"/>
              <a:t>You </a:t>
            </a:r>
            <a:r>
              <a:rPr lang="en-US" b="1" dirty="0" smtClean="0"/>
              <a:t>will</a:t>
            </a:r>
            <a:r>
              <a:rPr lang="en-US" dirty="0" smtClean="0"/>
              <a:t> learn a lot</a:t>
            </a:r>
          </a:p>
          <a:p>
            <a:pPr>
              <a:buFont typeface="Arial" charset="0"/>
              <a:buChar char="•"/>
            </a:pPr>
            <a:r>
              <a:rPr lang="en-US" dirty="0"/>
              <a:t> </a:t>
            </a:r>
            <a:r>
              <a:rPr lang="en-US" dirty="0" smtClean="0"/>
              <a:t>Let’s go over some strategies for success </a:t>
            </a:r>
            <a:endParaRPr lang="en-US" dirty="0"/>
          </a:p>
        </p:txBody>
      </p:sp>
    </p:spTree>
    <p:extLst>
      <p:ext uri="{BB962C8B-B14F-4D97-AF65-F5344CB8AC3E}">
        <p14:creationId xmlns:p14="http://schemas.microsoft.com/office/powerpoint/2010/main" val="1126043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 for success</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en-US" dirty="0" smtClean="0"/>
              <a:t> </a:t>
            </a:r>
            <a:r>
              <a:rPr lang="en-US" sz="2800" dirty="0" smtClean="0"/>
              <a:t>Communication</a:t>
            </a:r>
          </a:p>
          <a:p>
            <a:pPr lvl="1">
              <a:buFont typeface="Arial" charset="0"/>
              <a:buChar char="•"/>
            </a:pPr>
            <a:r>
              <a:rPr lang="en-US" sz="2400" dirty="0" smtClean="0"/>
              <a:t>I’m definitely going to mess some things up along the way or miss emails.  Data entry errors will also happen.  Everything is fixable as long as we know it is a problem.</a:t>
            </a:r>
          </a:p>
          <a:p>
            <a:pPr lvl="1">
              <a:buFont typeface="Arial" charset="0"/>
              <a:buChar char="•"/>
            </a:pPr>
            <a:r>
              <a:rPr lang="en-US" sz="2400" dirty="0" smtClean="0"/>
              <a:t>I’m pretty fast with email, but mostly on my phone. </a:t>
            </a:r>
          </a:p>
          <a:p>
            <a:pPr lvl="1">
              <a:buFont typeface="Arial" charset="0"/>
              <a:buChar char="•"/>
            </a:pPr>
            <a:r>
              <a:rPr lang="en-US" sz="2400" dirty="0" smtClean="0"/>
              <a:t>Phone friendly email == speedy reply.</a:t>
            </a:r>
          </a:p>
          <a:p>
            <a:pPr lvl="1">
              <a:buFont typeface="Arial" charset="0"/>
              <a:buChar char="•"/>
            </a:pPr>
            <a:r>
              <a:rPr lang="en-US" sz="2400" dirty="0" smtClean="0"/>
              <a:t>Ping me on any email that has gone for more than 1 business day without answer and it was an urgent question.  You may need to give me 1-3 days if it is less urgent. </a:t>
            </a:r>
          </a:p>
          <a:p>
            <a:pPr lvl="1">
              <a:buFont typeface="Arial" charset="0"/>
              <a:buChar char="•"/>
            </a:pPr>
            <a:r>
              <a:rPr lang="en-US" sz="2400" dirty="0" smtClean="0"/>
              <a:t>Anything beyond 3 days has been lost!  PLEASE email me again!</a:t>
            </a:r>
          </a:p>
        </p:txBody>
      </p:sp>
    </p:spTree>
    <p:extLst>
      <p:ext uri="{BB962C8B-B14F-4D97-AF65-F5344CB8AC3E}">
        <p14:creationId xmlns:p14="http://schemas.microsoft.com/office/powerpoint/2010/main" val="1764098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 for success</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en-US" dirty="0" smtClean="0"/>
              <a:t> Start early! </a:t>
            </a:r>
          </a:p>
          <a:p>
            <a:pPr>
              <a:buFont typeface="Arial" charset="0"/>
              <a:buChar char="•"/>
            </a:pPr>
            <a:r>
              <a:rPr lang="en-US" dirty="0"/>
              <a:t> </a:t>
            </a:r>
            <a:r>
              <a:rPr lang="en-US" dirty="0" smtClean="0"/>
              <a:t>Give yourself a steady amount of time each day for this.  You’ll need between 5-15 hours a week for this class.</a:t>
            </a:r>
          </a:p>
          <a:p>
            <a:pPr>
              <a:buFont typeface="Arial" charset="0"/>
              <a:buChar char="•"/>
            </a:pPr>
            <a:r>
              <a:rPr lang="en-US" dirty="0"/>
              <a:t> </a:t>
            </a:r>
            <a:r>
              <a:rPr lang="en-US" dirty="0" smtClean="0"/>
              <a:t>These readings aren’t the kind of thing you can skim before class and be done with.  I assign the readings to help you complete the homework and be successful with the assignments. I don’t require anything that isn’t directly relevant to your homework.</a:t>
            </a:r>
          </a:p>
          <a:p>
            <a:pPr>
              <a:buFont typeface="Arial" charset="0"/>
              <a:buChar char="•"/>
            </a:pPr>
            <a:r>
              <a:rPr lang="en-US" dirty="0"/>
              <a:t> </a:t>
            </a:r>
            <a:r>
              <a:rPr lang="en-US" dirty="0" smtClean="0"/>
              <a:t>Read the homework problems before you do the reading. This helps you know where to focus your reading and flag relevant examples.</a:t>
            </a:r>
          </a:p>
          <a:p>
            <a:pPr>
              <a:buFont typeface="Arial" charset="0"/>
              <a:buChar char="•"/>
            </a:pPr>
            <a:r>
              <a:rPr lang="en-US" dirty="0"/>
              <a:t> </a:t>
            </a:r>
            <a:r>
              <a:rPr lang="en-US" dirty="0" smtClean="0"/>
              <a:t>Do </a:t>
            </a:r>
            <a:r>
              <a:rPr lang="en-US" dirty="0"/>
              <a:t>not fear the math.  </a:t>
            </a:r>
            <a:r>
              <a:rPr lang="en-US" dirty="0" smtClean="0"/>
              <a:t>You can largely ignore any math you see in the book. I’ve </a:t>
            </a:r>
            <a:r>
              <a:rPr lang="en-US" dirty="0"/>
              <a:t>selected homework problems that should not require advanced math ability to </a:t>
            </a:r>
            <a:r>
              <a:rPr lang="en-US" dirty="0" smtClean="0"/>
              <a:t>complete, and added help in the </a:t>
            </a:r>
            <a:r>
              <a:rPr lang="en-US" dirty="0" err="1" smtClean="0"/>
              <a:t>moodle</a:t>
            </a:r>
            <a:r>
              <a:rPr lang="en-US" dirty="0" smtClean="0"/>
              <a:t>.</a:t>
            </a:r>
            <a:endParaRPr lang="en-US" dirty="0"/>
          </a:p>
        </p:txBody>
      </p:sp>
    </p:spTree>
    <p:extLst>
      <p:ext uri="{BB962C8B-B14F-4D97-AF65-F5344CB8AC3E}">
        <p14:creationId xmlns:p14="http://schemas.microsoft.com/office/powerpoint/2010/main" val="1491086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instruction team</a:t>
            </a:r>
            <a:endParaRPr lang="en-US" dirty="0"/>
          </a:p>
        </p:txBody>
      </p:sp>
      <p:sp>
        <p:nvSpPr>
          <p:cNvPr id="3" name="Content Placeholder 2"/>
          <p:cNvSpPr>
            <a:spLocks noGrp="1"/>
          </p:cNvSpPr>
          <p:nvPr>
            <p:ph idx="1"/>
          </p:nvPr>
        </p:nvSpPr>
        <p:spPr>
          <a:xfrm>
            <a:off x="822959" y="1845734"/>
            <a:ext cx="8107396" cy="4023360"/>
          </a:xfrm>
        </p:spPr>
        <p:txBody>
          <a:bodyPr>
            <a:normAutofit/>
          </a:bodyPr>
          <a:lstStyle/>
          <a:p>
            <a:pPr lvl="1">
              <a:buFont typeface="Arial" charset="0"/>
              <a:buChar char="•"/>
            </a:pPr>
            <a:r>
              <a:rPr lang="en-US" sz="2800" dirty="0" smtClean="0"/>
              <a:t>Elizabeth </a:t>
            </a:r>
            <a:r>
              <a:rPr lang="en-US" sz="2800" dirty="0" smtClean="0"/>
              <a:t>Wickes, Lecturer, </a:t>
            </a:r>
            <a:r>
              <a:rPr lang="en-US" sz="2800" dirty="0" err="1" smtClean="0"/>
              <a:t>iSchool</a:t>
            </a:r>
            <a:endParaRPr lang="en-US" sz="2800" dirty="0" smtClean="0"/>
          </a:p>
          <a:p>
            <a:pPr lvl="2">
              <a:buFont typeface="Arial" charset="0"/>
              <a:buChar char="•"/>
            </a:pPr>
            <a:r>
              <a:rPr lang="en-US" sz="2400" dirty="0" smtClean="0"/>
              <a:t>Formerly Data Curation Specialist at UIUC Library, </a:t>
            </a:r>
            <a:r>
              <a:rPr lang="en-US" sz="2400" dirty="0" err="1" smtClean="0"/>
              <a:t>iSchool</a:t>
            </a:r>
            <a:r>
              <a:rPr lang="en-US" sz="2400" dirty="0" smtClean="0"/>
              <a:t> </a:t>
            </a:r>
            <a:r>
              <a:rPr lang="en-US" sz="2400" dirty="0" smtClean="0"/>
              <a:t>MSLIS grad</a:t>
            </a:r>
            <a:r>
              <a:rPr lang="en-US" sz="2400" dirty="0" smtClean="0"/>
              <a:t>, and Curation Manager </a:t>
            </a:r>
            <a:r>
              <a:rPr lang="en-US" sz="2400" dirty="0" err="1" smtClean="0"/>
              <a:t>Wolfram|Alpha</a:t>
            </a:r>
            <a:endParaRPr lang="en-US" sz="2400" dirty="0" smtClean="0"/>
          </a:p>
          <a:p>
            <a:pPr lvl="1">
              <a:buFont typeface="Arial" charset="0"/>
              <a:buChar char="•"/>
            </a:pPr>
            <a:r>
              <a:rPr lang="en-US" sz="2800" dirty="0" smtClean="0"/>
              <a:t>TAs:</a:t>
            </a:r>
          </a:p>
          <a:p>
            <a:pPr lvl="2">
              <a:buFont typeface="Arial" charset="0"/>
              <a:buChar char="•"/>
            </a:pPr>
            <a:r>
              <a:rPr lang="en-US" sz="2400" dirty="0" err="1"/>
              <a:t>Ankush</a:t>
            </a:r>
            <a:r>
              <a:rPr lang="en-US" sz="2400" dirty="0"/>
              <a:t> </a:t>
            </a:r>
            <a:r>
              <a:rPr lang="en-US" sz="2400" dirty="0" smtClean="0"/>
              <a:t>Agrawal, MS student in Statistics</a:t>
            </a:r>
          </a:p>
          <a:p>
            <a:pPr lvl="2">
              <a:buFont typeface="Arial" charset="0"/>
              <a:buChar char="•"/>
            </a:pPr>
            <a:r>
              <a:rPr lang="en-US" sz="2400" dirty="0" err="1" smtClean="0"/>
              <a:t>Shaneen</a:t>
            </a:r>
            <a:r>
              <a:rPr lang="en-US" sz="2400" dirty="0" smtClean="0"/>
              <a:t> Braswell, </a:t>
            </a:r>
            <a:r>
              <a:rPr lang="en-US" sz="2400" dirty="0"/>
              <a:t>PhD </a:t>
            </a:r>
            <a:r>
              <a:rPr lang="en-US" sz="2400" dirty="0" smtClean="0"/>
              <a:t>student in ECE</a:t>
            </a:r>
          </a:p>
          <a:p>
            <a:pPr lvl="2">
              <a:buFont typeface="Arial" charset="0"/>
              <a:buChar char="•"/>
            </a:pPr>
            <a:r>
              <a:rPr lang="en-US" sz="2400" dirty="0" smtClean="0"/>
              <a:t>Halle Burns, MS student in LIS</a:t>
            </a:r>
          </a:p>
          <a:p>
            <a:pPr lvl="1">
              <a:buFont typeface="Arial" charset="0"/>
              <a:buChar char="•"/>
            </a:pPr>
            <a:r>
              <a:rPr lang="en-US" sz="2800" dirty="0" smtClean="0"/>
              <a:t>They will be doing grading, communication, tech help, </a:t>
            </a:r>
            <a:r>
              <a:rPr lang="en-US" sz="2800" dirty="0" err="1" smtClean="0"/>
              <a:t>etc</a:t>
            </a:r>
            <a:r>
              <a:rPr lang="en-US" sz="2800" dirty="0" smtClean="0"/>
              <a:t>!</a:t>
            </a:r>
            <a:endParaRPr lang="en-US" sz="2800" dirty="0" smtClean="0"/>
          </a:p>
        </p:txBody>
      </p:sp>
    </p:spTree>
    <p:extLst>
      <p:ext uri="{BB962C8B-B14F-4D97-AF65-F5344CB8AC3E}">
        <p14:creationId xmlns:p14="http://schemas.microsoft.com/office/powerpoint/2010/main" val="900219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 for success</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smtClean="0"/>
              <a:t> Reading more materials or rereading the book is not the answer if you are having trouble.  You need to do the programming to understand it.</a:t>
            </a:r>
          </a:p>
          <a:p>
            <a:pPr>
              <a:buFont typeface="Arial" charset="0"/>
              <a:buChar char="•"/>
            </a:pPr>
            <a:r>
              <a:rPr lang="en-US" dirty="0"/>
              <a:t> </a:t>
            </a:r>
            <a:r>
              <a:rPr lang="en-US" dirty="0" smtClean="0"/>
              <a:t>Everything you need for the homework should be in the materials I give you, but you can still seek out information online like Stack Overflow, etc.</a:t>
            </a:r>
          </a:p>
          <a:p>
            <a:pPr>
              <a:buFont typeface="Arial" charset="0"/>
              <a:buChar char="•"/>
            </a:pPr>
            <a:r>
              <a:rPr lang="en-US" dirty="0" smtClean="0"/>
              <a:t> </a:t>
            </a:r>
            <a:r>
              <a:rPr lang="en-US" b="1" dirty="0" smtClean="0"/>
              <a:t>Follow the 2 hour rule</a:t>
            </a:r>
            <a:r>
              <a:rPr lang="en-US" dirty="0" smtClean="0"/>
              <a:t>:</a:t>
            </a:r>
            <a:endParaRPr lang="en-US" dirty="0" smtClean="0"/>
          </a:p>
          <a:p>
            <a:pPr lvl="1">
              <a:buFont typeface="Arial" charset="0"/>
              <a:buChar char="•"/>
            </a:pPr>
            <a:r>
              <a:rPr lang="en-US" dirty="0" smtClean="0"/>
              <a:t>Stop working on it if you aren’t making progress after an hour.</a:t>
            </a:r>
          </a:p>
          <a:p>
            <a:pPr lvl="1">
              <a:buFont typeface="Arial" charset="0"/>
              <a:buChar char="•"/>
            </a:pPr>
            <a:r>
              <a:rPr lang="en-US" dirty="0" smtClean="0"/>
              <a:t>Take at least a 30 minute break</a:t>
            </a:r>
          </a:p>
          <a:p>
            <a:pPr lvl="1">
              <a:buFont typeface="Arial" charset="0"/>
              <a:buChar char="•"/>
            </a:pPr>
            <a:r>
              <a:rPr lang="en-US" dirty="0" smtClean="0"/>
              <a:t>Give it another hour.</a:t>
            </a:r>
          </a:p>
          <a:p>
            <a:pPr lvl="1">
              <a:buFont typeface="Arial" charset="0"/>
              <a:buChar char="•"/>
            </a:pPr>
            <a:r>
              <a:rPr lang="en-US" dirty="0" smtClean="0"/>
              <a:t>Stop and email me if you still aren’t making progress after another hour.</a:t>
            </a:r>
          </a:p>
          <a:p>
            <a:pPr lvl="1">
              <a:buFont typeface="Arial" charset="0"/>
              <a:buChar char="•"/>
            </a:pPr>
            <a:r>
              <a:rPr lang="en-US" dirty="0" smtClean="0"/>
              <a:t>DO NOT SPEND AN ENTIRE DAY ON ONE HW PROBLEM.  That is not the intent of them.  </a:t>
            </a:r>
            <a:endParaRPr lang="en-US" dirty="0"/>
          </a:p>
        </p:txBody>
      </p:sp>
    </p:spTree>
    <p:extLst>
      <p:ext uri="{BB962C8B-B14F-4D97-AF65-F5344CB8AC3E}">
        <p14:creationId xmlns:p14="http://schemas.microsoft.com/office/powerpoint/2010/main" val="1173276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expectations</a:t>
            </a:r>
            <a:endParaRPr lang="en-US" dirty="0"/>
          </a:p>
        </p:txBody>
      </p:sp>
      <p:sp>
        <p:nvSpPr>
          <p:cNvPr id="3" name="Content Placeholder 2"/>
          <p:cNvSpPr>
            <a:spLocks noGrp="1"/>
          </p:cNvSpPr>
          <p:nvPr>
            <p:ph idx="1"/>
          </p:nvPr>
        </p:nvSpPr>
        <p:spPr>
          <a:xfrm>
            <a:off x="822959" y="1845733"/>
            <a:ext cx="7543801" cy="4470845"/>
          </a:xfrm>
        </p:spPr>
        <p:txBody>
          <a:bodyPr>
            <a:noAutofit/>
          </a:bodyPr>
          <a:lstStyle/>
          <a:p>
            <a:r>
              <a:rPr lang="en-US" sz="2200" dirty="0"/>
              <a:t>I expect all students to be capable of the following computing </a:t>
            </a:r>
            <a:r>
              <a:rPr lang="en-US" sz="2200" dirty="0" smtClean="0"/>
              <a:t>activities:</a:t>
            </a:r>
          </a:p>
          <a:p>
            <a:pPr lvl="1">
              <a:buFont typeface="Arial" charset="0"/>
              <a:buChar char="•"/>
            </a:pPr>
            <a:r>
              <a:rPr lang="en-US" sz="2600" dirty="0" smtClean="0"/>
              <a:t> Install programs</a:t>
            </a:r>
          </a:p>
          <a:p>
            <a:pPr lvl="1">
              <a:buFont typeface="Arial" charset="0"/>
              <a:buChar char="•"/>
            </a:pPr>
            <a:r>
              <a:rPr lang="en-US" sz="2600" dirty="0"/>
              <a:t> </a:t>
            </a:r>
            <a:r>
              <a:rPr lang="en-US" sz="2600" dirty="0" smtClean="0"/>
              <a:t>Unzip </a:t>
            </a:r>
            <a:r>
              <a:rPr lang="en-US" sz="2600" dirty="0"/>
              <a:t>and zip </a:t>
            </a:r>
            <a:r>
              <a:rPr lang="en-US" sz="2600" dirty="0" smtClean="0"/>
              <a:t>files</a:t>
            </a:r>
          </a:p>
          <a:p>
            <a:pPr lvl="1">
              <a:buFont typeface="Arial" charset="0"/>
              <a:buChar char="•"/>
            </a:pPr>
            <a:r>
              <a:rPr lang="en-US" sz="2600" dirty="0"/>
              <a:t> </a:t>
            </a:r>
            <a:r>
              <a:rPr lang="en-US" sz="2600" dirty="0" smtClean="0"/>
              <a:t>Take screenshots</a:t>
            </a:r>
          </a:p>
          <a:p>
            <a:pPr lvl="1">
              <a:buFont typeface="Arial" charset="0"/>
              <a:buChar char="•"/>
            </a:pPr>
            <a:r>
              <a:rPr lang="en-US" sz="2600" dirty="0"/>
              <a:t> </a:t>
            </a:r>
            <a:r>
              <a:rPr lang="en-US" sz="2600" dirty="0" smtClean="0"/>
              <a:t>Send </a:t>
            </a:r>
            <a:r>
              <a:rPr lang="en-US" sz="2600" dirty="0"/>
              <a:t>emails with </a:t>
            </a:r>
            <a:r>
              <a:rPr lang="en-US" sz="2600" dirty="0" smtClean="0"/>
              <a:t>attachments</a:t>
            </a:r>
          </a:p>
          <a:p>
            <a:pPr lvl="1">
              <a:buFont typeface="Arial" charset="0"/>
              <a:buChar char="•"/>
            </a:pPr>
            <a:r>
              <a:rPr lang="en-US" sz="2600" dirty="0"/>
              <a:t> </a:t>
            </a:r>
            <a:r>
              <a:rPr lang="en-US" sz="2600" dirty="0" smtClean="0"/>
              <a:t>Know </a:t>
            </a:r>
            <a:r>
              <a:rPr lang="en-US" sz="2600" dirty="0"/>
              <a:t>how to navigate your file system, opening folders and moving around you directory, etc</a:t>
            </a:r>
            <a:r>
              <a:rPr lang="en-US" sz="2600" dirty="0" smtClean="0"/>
              <a:t>.</a:t>
            </a:r>
          </a:p>
          <a:p>
            <a:pPr lvl="1">
              <a:buFont typeface="Arial" charset="0"/>
              <a:buChar char="•"/>
            </a:pPr>
            <a:r>
              <a:rPr lang="en-US" sz="2600" dirty="0"/>
              <a:t> </a:t>
            </a:r>
            <a:r>
              <a:rPr lang="en-US" sz="2600" dirty="0" smtClean="0"/>
              <a:t>Be </a:t>
            </a:r>
            <a:r>
              <a:rPr lang="en-US" sz="2600" dirty="0"/>
              <a:t>comfortable interacting in Blackboard </a:t>
            </a:r>
            <a:r>
              <a:rPr lang="en-US" sz="2600" dirty="0" smtClean="0"/>
              <a:t>Collaborate</a:t>
            </a:r>
          </a:p>
          <a:p>
            <a:pPr lvl="1">
              <a:buFont typeface="Arial" charset="0"/>
              <a:buChar char="•"/>
            </a:pPr>
            <a:r>
              <a:rPr lang="en-US" sz="2600" dirty="0"/>
              <a:t> </a:t>
            </a:r>
            <a:r>
              <a:rPr lang="en-US" sz="2600" dirty="0" smtClean="0"/>
              <a:t>Be </a:t>
            </a:r>
            <a:r>
              <a:rPr lang="en-US" sz="2600" dirty="0"/>
              <a:t>able to share your screen </a:t>
            </a:r>
            <a:r>
              <a:rPr lang="en-US" sz="2600" dirty="0" smtClean="0"/>
              <a:t>in Blackboard</a:t>
            </a:r>
            <a:endParaRPr lang="en-US" sz="2600" dirty="0"/>
          </a:p>
        </p:txBody>
      </p:sp>
    </p:spTree>
    <p:extLst>
      <p:ext uri="{BB962C8B-B14F-4D97-AF65-F5344CB8AC3E}">
        <p14:creationId xmlns:p14="http://schemas.microsoft.com/office/powerpoint/2010/main" val="837872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Participation and attendance</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en-US" dirty="0" smtClean="0"/>
              <a:t> I expect you to talk and participate during class and online in discussion boards.  This is a bit more important for the online section.  There will be discussion prompts each week to help start a conversation.</a:t>
            </a:r>
          </a:p>
          <a:p>
            <a:pPr>
              <a:buFont typeface="Arial" charset="0"/>
              <a:buChar char="•"/>
            </a:pPr>
            <a:r>
              <a:rPr lang="en-US" dirty="0"/>
              <a:t> </a:t>
            </a:r>
            <a:r>
              <a:rPr lang="en-US" dirty="0" smtClean="0"/>
              <a:t>Two classes are excused: </a:t>
            </a:r>
          </a:p>
          <a:p>
            <a:pPr lvl="1">
              <a:buFont typeface="Arial" charset="0"/>
              <a:buChar char="•"/>
            </a:pPr>
            <a:r>
              <a:rPr lang="en-US" dirty="0" smtClean="0"/>
              <a:t>One “life happens” time. You don’t need to tell me what’s going on, just email me that you need(</a:t>
            </a:r>
            <a:r>
              <a:rPr lang="en-US" dirty="0" err="1" smtClean="0"/>
              <a:t>ed</a:t>
            </a:r>
            <a:r>
              <a:rPr lang="en-US" dirty="0" smtClean="0"/>
              <a:t>) to use it</a:t>
            </a:r>
          </a:p>
          <a:p>
            <a:pPr lvl="1">
              <a:buFont typeface="Arial" charset="0"/>
              <a:buChar char="•"/>
            </a:pPr>
            <a:r>
              <a:rPr lang="en-US" dirty="0" smtClean="0"/>
              <a:t>One scheduled event, like a job interview or conference.  You must email me about this to make arrangements</a:t>
            </a:r>
          </a:p>
          <a:p>
            <a:pPr lvl="1">
              <a:buFont typeface="Arial" charset="0"/>
              <a:buChar char="•"/>
            </a:pPr>
            <a:r>
              <a:rPr lang="en-US" dirty="0" smtClean="0"/>
              <a:t>Contact me if you need to miss more than 2 classes.</a:t>
            </a:r>
          </a:p>
          <a:p>
            <a:pPr lvl="1">
              <a:buFont typeface="Arial" charset="0"/>
              <a:buChar char="•"/>
            </a:pPr>
            <a:r>
              <a:rPr lang="en-US" dirty="0" smtClean="0"/>
              <a:t>Childcare problems? I love babies and kids. Get it touch and we’ll work something out.</a:t>
            </a:r>
          </a:p>
          <a:p>
            <a:pPr>
              <a:buFont typeface="Arial" charset="0"/>
              <a:buChar char="•"/>
            </a:pPr>
            <a:r>
              <a:rPr lang="en-US" dirty="0" smtClean="0"/>
              <a:t> AO section:  </a:t>
            </a:r>
            <a:r>
              <a:rPr lang="en-US" dirty="0" smtClean="0"/>
              <a:t>I </a:t>
            </a:r>
            <a:r>
              <a:rPr lang="en-US" dirty="0" smtClean="0"/>
              <a:t>can accommodate occasional work things if you let me know what’s going on.</a:t>
            </a:r>
          </a:p>
        </p:txBody>
      </p:sp>
    </p:spTree>
    <p:extLst>
      <p:ext uri="{BB962C8B-B14F-4D97-AF65-F5344CB8AC3E}">
        <p14:creationId xmlns:p14="http://schemas.microsoft.com/office/powerpoint/2010/main" val="1107657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and asking questions</a:t>
            </a:r>
            <a:endParaRPr lang="en-US" dirty="0"/>
          </a:p>
        </p:txBody>
      </p:sp>
      <p:sp>
        <p:nvSpPr>
          <p:cNvPr id="3" name="Content Placeholder 2"/>
          <p:cNvSpPr>
            <a:spLocks noGrp="1"/>
          </p:cNvSpPr>
          <p:nvPr>
            <p:ph idx="1"/>
          </p:nvPr>
        </p:nvSpPr>
        <p:spPr/>
        <p:txBody>
          <a:bodyPr>
            <a:normAutofit fontScale="92500" lnSpcReduction="10000"/>
          </a:bodyPr>
          <a:lstStyle/>
          <a:p>
            <a:pPr>
              <a:buFont typeface="Arial" charset="0"/>
              <a:buChar char="•"/>
            </a:pPr>
            <a:r>
              <a:rPr lang="en-US" sz="2800" dirty="0" smtClean="0"/>
              <a:t> Administrative questions</a:t>
            </a:r>
          </a:p>
          <a:p>
            <a:pPr lvl="1">
              <a:buFont typeface="Arial" charset="0"/>
              <a:buChar char="•"/>
            </a:pPr>
            <a:r>
              <a:rPr lang="en-US" sz="2400" dirty="0" smtClean="0"/>
              <a:t>Just about you (like a question about your grade)</a:t>
            </a:r>
          </a:p>
          <a:p>
            <a:pPr lvl="2">
              <a:buFont typeface="Arial" charset="0"/>
              <a:buChar char="•"/>
            </a:pPr>
            <a:r>
              <a:rPr lang="en-US" sz="1800" dirty="0" smtClean="0"/>
              <a:t>Me and/or </a:t>
            </a:r>
            <a:r>
              <a:rPr lang="en-US" sz="1800" dirty="0" smtClean="0"/>
              <a:t>the TA </a:t>
            </a:r>
            <a:r>
              <a:rPr lang="en-US" sz="1800" dirty="0" smtClean="0"/>
              <a:t>who </a:t>
            </a:r>
            <a:r>
              <a:rPr lang="en-US" sz="1800" dirty="0" smtClean="0"/>
              <a:t>graded it</a:t>
            </a:r>
          </a:p>
          <a:p>
            <a:pPr lvl="1">
              <a:buFont typeface="Arial" charset="0"/>
              <a:buChar char="•"/>
            </a:pPr>
            <a:r>
              <a:rPr lang="en-US" sz="2400" dirty="0" smtClean="0"/>
              <a:t>About the entire class (like when grades will be posted)</a:t>
            </a:r>
          </a:p>
          <a:p>
            <a:pPr lvl="2">
              <a:buFont typeface="Arial" charset="0"/>
              <a:buChar char="•"/>
            </a:pPr>
            <a:r>
              <a:rPr lang="en-US" sz="1800" dirty="0" smtClean="0"/>
              <a:t>To the discussion board for that week, office hours, or email</a:t>
            </a:r>
          </a:p>
          <a:p>
            <a:pPr lvl="1">
              <a:buFont typeface="Arial" charset="0"/>
              <a:buChar char="•"/>
            </a:pPr>
            <a:r>
              <a:rPr lang="en-US" sz="2200" dirty="0" smtClean="0"/>
              <a:t>I’ll usually open with admin updates and reminders at the opening of each class</a:t>
            </a:r>
          </a:p>
          <a:p>
            <a:pPr lvl="1">
              <a:buFont typeface="Arial" charset="0"/>
              <a:buChar char="•"/>
            </a:pPr>
            <a:r>
              <a:rPr lang="en-US" sz="2200" dirty="0" smtClean="0"/>
              <a:t>I can address some of these questions in class, but that can eat up </a:t>
            </a:r>
            <a:r>
              <a:rPr lang="en-US" sz="2200" dirty="0" smtClean="0"/>
              <a:t>time, so I’ll be using emails and such for much of that.</a:t>
            </a:r>
            <a:endParaRPr lang="en-US" sz="2200" dirty="0" smtClean="0"/>
          </a:p>
          <a:p>
            <a:pPr>
              <a:buFont typeface="Arial" charset="0"/>
              <a:buChar char="•"/>
            </a:pPr>
            <a:r>
              <a:rPr lang="en-US" sz="2400" dirty="0" smtClean="0"/>
              <a:t> </a:t>
            </a:r>
            <a:r>
              <a:rPr lang="en-US" sz="2800" dirty="0" smtClean="0"/>
              <a:t>Content questions</a:t>
            </a:r>
            <a:endParaRPr lang="en-US" sz="2400" dirty="0" smtClean="0"/>
          </a:p>
          <a:p>
            <a:pPr lvl="1">
              <a:buFont typeface="Arial" charset="0"/>
              <a:buChar char="•"/>
            </a:pPr>
            <a:r>
              <a:rPr lang="en-US" sz="2400" dirty="0" smtClean="0"/>
              <a:t>Don’t post your solutions in the forums, but you can ask questions about the homework in the forums.</a:t>
            </a:r>
          </a:p>
          <a:p>
            <a:pPr lvl="1">
              <a:buFont typeface="Arial" charset="0"/>
              <a:buChar char="•"/>
            </a:pPr>
            <a:endParaRPr lang="en-US" dirty="0"/>
          </a:p>
        </p:txBody>
      </p:sp>
    </p:spTree>
    <p:extLst>
      <p:ext uri="{BB962C8B-B14F-4D97-AF65-F5344CB8AC3E}">
        <p14:creationId xmlns:p14="http://schemas.microsoft.com/office/powerpoint/2010/main" val="1090829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How class normally works</a:t>
            </a:r>
            <a:endParaRPr lang="en-US" dirty="0"/>
          </a:p>
        </p:txBody>
      </p:sp>
      <p:sp>
        <p:nvSpPr>
          <p:cNvPr id="3" name="Content Placeholder 2"/>
          <p:cNvSpPr>
            <a:spLocks noGrp="1"/>
          </p:cNvSpPr>
          <p:nvPr>
            <p:ph idx="1"/>
          </p:nvPr>
        </p:nvSpPr>
        <p:spPr>
          <a:xfrm>
            <a:off x="822959" y="1845733"/>
            <a:ext cx="7543801" cy="4238873"/>
          </a:xfrm>
        </p:spPr>
        <p:txBody>
          <a:bodyPr>
            <a:normAutofit/>
          </a:bodyPr>
          <a:lstStyle/>
          <a:p>
            <a:pPr>
              <a:buFont typeface="Arial" charset="0"/>
              <a:buChar char="•"/>
            </a:pPr>
            <a:r>
              <a:rPr lang="en-US" dirty="0" smtClean="0"/>
              <a:t> All the lectures will be pre-written and available before class in the class </a:t>
            </a:r>
            <a:r>
              <a:rPr lang="en-US" dirty="0" err="1" smtClean="0"/>
              <a:t>github</a:t>
            </a:r>
            <a:r>
              <a:rPr lang="en-US" dirty="0" smtClean="0"/>
              <a:t> repo.  You can, but aren’t required to, read the lecture notes before class.  I sometimes am tweaking the notes just before class, so don’t depend on it being accurate until just before class.</a:t>
            </a:r>
          </a:p>
          <a:p>
            <a:pPr>
              <a:buFont typeface="Arial" charset="0"/>
              <a:buChar char="•"/>
            </a:pPr>
            <a:r>
              <a:rPr lang="en-US" dirty="0"/>
              <a:t> </a:t>
            </a:r>
            <a:r>
              <a:rPr lang="en-US" dirty="0" smtClean="0"/>
              <a:t>I live code everything, so I will be demonstrating things live based on those lecture notes.  The AO class recordings will be available to all AG and AO sections.</a:t>
            </a:r>
          </a:p>
          <a:p>
            <a:pPr>
              <a:buFont typeface="Arial" charset="0"/>
              <a:buChar char="•"/>
            </a:pPr>
            <a:r>
              <a:rPr lang="en-US" dirty="0"/>
              <a:t> </a:t>
            </a:r>
            <a:r>
              <a:rPr lang="en-US" dirty="0" smtClean="0"/>
              <a:t>Focus on taking notes of the concepts and patterns that I use, but keep in mind that (nearly) all the examples will be in the notes.  So don’t use your time trying to desperately copy everything I type.  </a:t>
            </a:r>
          </a:p>
          <a:p>
            <a:pPr>
              <a:buFont typeface="Arial" charset="0"/>
              <a:buChar char="•"/>
            </a:pPr>
            <a:r>
              <a:rPr lang="en-US" dirty="0" smtClean="0"/>
              <a:t> Listen, observe, make the connections.  Pay attention the best way you can, just don’t be disruptive to others.</a:t>
            </a:r>
          </a:p>
        </p:txBody>
      </p:sp>
    </p:spTree>
    <p:extLst>
      <p:ext uri="{BB962C8B-B14F-4D97-AF65-F5344CB8AC3E}">
        <p14:creationId xmlns:p14="http://schemas.microsoft.com/office/powerpoint/2010/main" val="522774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Installation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The link is in the </a:t>
            </a:r>
            <a:r>
              <a:rPr lang="en-US" dirty="0" err="1" smtClean="0"/>
              <a:t>moodle</a:t>
            </a:r>
            <a:r>
              <a:rPr lang="en-US" dirty="0" smtClean="0"/>
              <a:t>.</a:t>
            </a:r>
          </a:p>
          <a:p>
            <a:pPr>
              <a:buFont typeface="Arial" charset="0"/>
              <a:buChar char="•"/>
            </a:pPr>
            <a:r>
              <a:rPr lang="en-US" dirty="0"/>
              <a:t> </a:t>
            </a:r>
            <a:r>
              <a:rPr lang="en-US" dirty="0" smtClean="0"/>
              <a:t>Carefully and completely follow the directions.</a:t>
            </a:r>
          </a:p>
          <a:p>
            <a:pPr>
              <a:buFont typeface="Arial" charset="0"/>
              <a:buChar char="•"/>
            </a:pPr>
            <a:r>
              <a:rPr lang="en-US" dirty="0" smtClean="0"/>
              <a:t> Nothing in there is optional, nothing in there is because I think that writing directions is fun.</a:t>
            </a:r>
          </a:p>
          <a:p>
            <a:pPr>
              <a:buFont typeface="Arial" charset="0"/>
              <a:buChar char="•"/>
            </a:pPr>
            <a:r>
              <a:rPr lang="en-US" dirty="0"/>
              <a:t> </a:t>
            </a:r>
            <a:r>
              <a:rPr lang="en-US" dirty="0" smtClean="0"/>
              <a:t>We’ll be using:</a:t>
            </a:r>
          </a:p>
          <a:p>
            <a:pPr lvl="1">
              <a:buFont typeface="Arial" charset="0"/>
              <a:buChar char="•"/>
            </a:pPr>
            <a:r>
              <a:rPr lang="en-US" dirty="0" smtClean="0"/>
              <a:t>Anaconda</a:t>
            </a:r>
          </a:p>
          <a:p>
            <a:pPr lvl="2">
              <a:buFont typeface="Arial" charset="0"/>
              <a:buChar char="•"/>
            </a:pPr>
            <a:r>
              <a:rPr lang="en-US" dirty="0" smtClean="0"/>
              <a:t>which will install python for you</a:t>
            </a:r>
          </a:p>
          <a:p>
            <a:pPr lvl="1">
              <a:buFont typeface="Arial" charset="0"/>
              <a:buChar char="•"/>
            </a:pPr>
            <a:r>
              <a:rPr lang="en-US" dirty="0" err="1" smtClean="0"/>
              <a:t>PyCharm</a:t>
            </a:r>
            <a:r>
              <a:rPr lang="en-US" dirty="0" smtClean="0"/>
              <a:t> Education Edition</a:t>
            </a:r>
            <a:endParaRPr lang="en-US" dirty="0"/>
          </a:p>
          <a:p>
            <a:pPr lvl="2">
              <a:buFont typeface="Arial" charset="0"/>
              <a:buChar char="•"/>
            </a:pPr>
            <a:r>
              <a:rPr lang="en-US" dirty="0" smtClean="0"/>
              <a:t>which will be the environment where you will write and run python</a:t>
            </a:r>
            <a:endParaRPr lang="en-US" dirty="0"/>
          </a:p>
        </p:txBody>
      </p:sp>
    </p:spTree>
    <p:extLst>
      <p:ext uri="{BB962C8B-B14F-4D97-AF65-F5344CB8AC3E}">
        <p14:creationId xmlns:p14="http://schemas.microsoft.com/office/powerpoint/2010/main" val="1793882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Moodle</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en-US" dirty="0"/>
              <a:t> </a:t>
            </a:r>
            <a:r>
              <a:rPr lang="en-US" dirty="0" smtClean="0"/>
              <a:t>You’re going to be a </a:t>
            </a:r>
            <a:r>
              <a:rPr lang="en-US" dirty="0" err="1" smtClean="0"/>
              <a:t>moodle</a:t>
            </a:r>
            <a:r>
              <a:rPr lang="en-US" dirty="0" smtClean="0"/>
              <a:t> pro after this class</a:t>
            </a:r>
          </a:p>
          <a:p>
            <a:pPr marR="0" lvl="0" defTabSz="914400" eaLnBrk="1" fontAlgn="auto" latinLnBrk="0" hangingPunct="1">
              <a:lnSpc>
                <a:spcPct val="100000"/>
              </a:lnSpc>
              <a:spcBef>
                <a:spcPts val="0"/>
              </a:spcBef>
              <a:spcAft>
                <a:spcPts val="0"/>
              </a:spcAft>
              <a:buClrTx/>
              <a:buSzTx/>
              <a:buFont typeface="Arial" charset="0"/>
              <a:buChar char="•"/>
              <a:tabLst/>
              <a:defRPr/>
            </a:pPr>
            <a:r>
              <a:rPr lang="en-US" dirty="0"/>
              <a:t> </a:t>
            </a:r>
            <a:r>
              <a:rPr lang="en-US" dirty="0" smtClean="0"/>
              <a:t>Let’s do a tour and talk about where to find stuff</a:t>
            </a:r>
            <a:endParaRPr lang="en-US" dirty="0"/>
          </a:p>
        </p:txBody>
      </p:sp>
    </p:spTree>
    <p:extLst>
      <p:ext uri="{BB962C8B-B14F-4D97-AF65-F5344CB8AC3E}">
        <p14:creationId xmlns:p14="http://schemas.microsoft.com/office/powerpoint/2010/main" val="82671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Backboard ground rules</a:t>
            </a:r>
            <a:endParaRPr lang="en-US" dirty="0"/>
          </a:p>
        </p:txBody>
      </p:sp>
      <p:sp>
        <p:nvSpPr>
          <p:cNvPr id="3" name="Content Placeholder 2"/>
          <p:cNvSpPr>
            <a:spLocks noGrp="1"/>
          </p:cNvSpPr>
          <p:nvPr>
            <p:ph idx="1"/>
          </p:nvPr>
        </p:nvSpPr>
        <p:spPr/>
        <p:txBody>
          <a:bodyPr/>
          <a:lstStyle/>
          <a:p>
            <a:pPr>
              <a:buFont typeface="Arial" charset="0"/>
              <a:buChar char="•"/>
            </a:pPr>
            <a:r>
              <a:rPr lang="en-US" dirty="0"/>
              <a:t> </a:t>
            </a:r>
            <a:r>
              <a:rPr lang="en-US" dirty="0" smtClean="0"/>
              <a:t>Keep </a:t>
            </a:r>
            <a:r>
              <a:rPr lang="en-US" dirty="0"/>
              <a:t>the side chatter in the chat to a minimum, but feel free to </a:t>
            </a:r>
            <a:r>
              <a:rPr lang="en-US" dirty="0" smtClean="0"/>
              <a:t>put questions in.</a:t>
            </a:r>
            <a:endParaRPr lang="en-US" dirty="0" smtClean="0"/>
          </a:p>
          <a:p>
            <a:pPr>
              <a:buFont typeface="Arial" charset="0"/>
              <a:buChar char="•"/>
            </a:pPr>
            <a:r>
              <a:rPr lang="en-US" dirty="0"/>
              <a:t> </a:t>
            </a:r>
            <a:r>
              <a:rPr lang="en-US" dirty="0" smtClean="0"/>
              <a:t>Question tips:</a:t>
            </a:r>
          </a:p>
          <a:p>
            <a:pPr lvl="1">
              <a:buFont typeface="Arial" charset="0"/>
              <a:buChar char="•"/>
            </a:pPr>
            <a:r>
              <a:rPr lang="en-US" dirty="0" smtClean="0"/>
              <a:t>go </a:t>
            </a:r>
            <a:r>
              <a:rPr lang="en-US" dirty="0"/>
              <a:t>for specific questions about </a:t>
            </a:r>
            <a:r>
              <a:rPr lang="en-US" dirty="0" smtClean="0"/>
              <a:t>the </a:t>
            </a:r>
            <a:r>
              <a:rPr lang="en-US" dirty="0"/>
              <a:t>topic at hand</a:t>
            </a:r>
            <a:r>
              <a:rPr lang="en-US" dirty="0" smtClean="0"/>
              <a:t>.</a:t>
            </a:r>
          </a:p>
          <a:p>
            <a:pPr lvl="1">
              <a:buFont typeface="Arial" charset="0"/>
              <a:buChar char="•"/>
            </a:pPr>
            <a:r>
              <a:rPr lang="en-US" dirty="0" smtClean="0"/>
              <a:t>keep </a:t>
            </a:r>
            <a:r>
              <a:rPr lang="en-US" dirty="0"/>
              <a:t>a running list of questions about things you hope I'll get </a:t>
            </a:r>
            <a:r>
              <a:rPr lang="en-US" dirty="0" smtClean="0"/>
              <a:t>to</a:t>
            </a:r>
            <a:endParaRPr lang="en-US" dirty="0" smtClean="0"/>
          </a:p>
          <a:p>
            <a:pPr lvl="1">
              <a:buFont typeface="Arial" charset="0"/>
              <a:buChar char="•"/>
            </a:pPr>
            <a:r>
              <a:rPr lang="en-US" dirty="0" smtClean="0"/>
              <a:t>This </a:t>
            </a:r>
            <a:r>
              <a:rPr lang="en-US" dirty="0"/>
              <a:t>seems a little cruel, but it keeps things on pace.  </a:t>
            </a:r>
            <a:r>
              <a:rPr lang="en-US" dirty="0" smtClean="0"/>
              <a:t>Constantly </a:t>
            </a:r>
            <a:r>
              <a:rPr lang="en-US" dirty="0"/>
              <a:t>reading questions and replying "We'll be talking about that soon" eats away at the little class time we </a:t>
            </a:r>
            <a:r>
              <a:rPr lang="en-US" dirty="0" smtClean="0"/>
              <a:t>have.</a:t>
            </a:r>
          </a:p>
          <a:p>
            <a:pPr lvl="1">
              <a:buFont typeface="Arial" charset="0"/>
              <a:buChar char="•"/>
            </a:pPr>
            <a:r>
              <a:rPr lang="en-US" dirty="0" smtClean="0"/>
              <a:t>Feel </a:t>
            </a:r>
            <a:r>
              <a:rPr lang="en-US" dirty="0"/>
              <a:t>free to email me things you'll hope we cover in class or other types of </a:t>
            </a:r>
            <a:r>
              <a:rPr lang="en-US" dirty="0" smtClean="0"/>
              <a:t>questions.</a:t>
            </a:r>
          </a:p>
          <a:p>
            <a:pPr lvl="1">
              <a:buFont typeface="Arial" charset="0"/>
              <a:buChar char="•"/>
            </a:pPr>
            <a:r>
              <a:rPr lang="en-US" dirty="0" smtClean="0"/>
              <a:t>When </a:t>
            </a:r>
            <a:r>
              <a:rPr lang="en-US" dirty="0"/>
              <a:t>we start digging in more I'll have polls for class questions.</a:t>
            </a:r>
          </a:p>
        </p:txBody>
      </p:sp>
    </p:spTree>
    <p:extLst>
      <p:ext uri="{BB962C8B-B14F-4D97-AF65-F5344CB8AC3E}">
        <p14:creationId xmlns:p14="http://schemas.microsoft.com/office/powerpoint/2010/main" val="931412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Strategies for Technical Skills,</a:t>
            </a:r>
            <a:endParaRPr lang="en-US" dirty="0"/>
          </a:p>
        </p:txBody>
      </p:sp>
      <p:sp>
        <p:nvSpPr>
          <p:cNvPr id="3" name="Subtitle 2"/>
          <p:cNvSpPr>
            <a:spLocks noGrp="1"/>
          </p:cNvSpPr>
          <p:nvPr>
            <p:ph type="subTitle" idx="1"/>
          </p:nvPr>
        </p:nvSpPr>
        <p:spPr>
          <a:xfrm>
            <a:off x="734352" y="4562391"/>
            <a:ext cx="6376737" cy="1314450"/>
          </a:xfrm>
        </p:spPr>
        <p:txBody>
          <a:bodyPr>
            <a:normAutofit/>
          </a:bodyPr>
          <a:lstStyle/>
          <a:p>
            <a:r>
              <a:rPr lang="en-US" sz="3200" dirty="0" smtClean="0"/>
              <a:t>Or: learning how to learn programming</a:t>
            </a:r>
          </a:p>
        </p:txBody>
      </p:sp>
    </p:spTree>
    <p:extLst>
      <p:ext uri="{BB962C8B-B14F-4D97-AF65-F5344CB8AC3E}">
        <p14:creationId xmlns:p14="http://schemas.microsoft.com/office/powerpoint/2010/main" val="1361731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why; more how</a:t>
            </a:r>
            <a:endParaRPr lang="en-US" dirty="0"/>
          </a:p>
        </p:txBody>
      </p:sp>
      <p:sp>
        <p:nvSpPr>
          <p:cNvPr id="3" name="Content Placeholder 2"/>
          <p:cNvSpPr>
            <a:spLocks noGrp="1"/>
          </p:cNvSpPr>
          <p:nvPr>
            <p:ph idx="1"/>
          </p:nvPr>
        </p:nvSpPr>
        <p:spPr/>
        <p:txBody>
          <a:bodyPr/>
          <a:lstStyle/>
          <a:p>
            <a:r>
              <a:rPr lang="en-US" dirty="0" smtClean="0"/>
              <a:t>We spend a lot of time talking about how to:</a:t>
            </a:r>
          </a:p>
          <a:p>
            <a:pPr lvl="1"/>
            <a:r>
              <a:rPr lang="en-US" dirty="0" smtClean="0"/>
              <a:t>Read for grad school</a:t>
            </a:r>
          </a:p>
          <a:p>
            <a:pPr lvl="1"/>
            <a:r>
              <a:rPr lang="en-US" dirty="0" smtClean="0"/>
              <a:t>Find funding</a:t>
            </a:r>
          </a:p>
          <a:p>
            <a:pPr lvl="1"/>
            <a:r>
              <a:rPr lang="en-US" dirty="0" smtClean="0"/>
              <a:t>Write publications</a:t>
            </a:r>
          </a:p>
          <a:p>
            <a:pPr lvl="1"/>
            <a:r>
              <a:rPr lang="en-US" dirty="0" smtClean="0"/>
              <a:t>Etc.</a:t>
            </a:r>
          </a:p>
          <a:p>
            <a:r>
              <a:rPr lang="en-US" dirty="0" smtClean="0"/>
              <a:t>So much support for the essential scholarly work, but little prep for learning tech things.</a:t>
            </a:r>
          </a:p>
          <a:p>
            <a:endParaRPr lang="en-US" dirty="0"/>
          </a:p>
        </p:txBody>
      </p:sp>
    </p:spTree>
    <p:extLst>
      <p:ext uri="{BB962C8B-B14F-4D97-AF65-F5344CB8AC3E}">
        <p14:creationId xmlns:p14="http://schemas.microsoft.com/office/powerpoint/2010/main" val="89123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notes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t>
            </a:r>
            <a:r>
              <a:rPr lang="en-US" sz="3200" dirty="0" smtClean="0"/>
              <a:t>Please send me any DRES letters you have and let me know how I can help.</a:t>
            </a:r>
          </a:p>
          <a:p>
            <a:pPr>
              <a:buFont typeface="Arial" charset="0"/>
              <a:buChar char="•"/>
            </a:pPr>
            <a:r>
              <a:rPr lang="en-US" sz="3200" dirty="0"/>
              <a:t> </a:t>
            </a:r>
            <a:r>
              <a:rPr lang="en-US" sz="3200" dirty="0" smtClean="0"/>
              <a:t>I am a mandated reporter for assault and harassment, but I can help you find an exempt person if you need it.</a:t>
            </a:r>
            <a:endParaRPr lang="en-US" sz="3200" dirty="0"/>
          </a:p>
        </p:txBody>
      </p:sp>
    </p:spTree>
    <p:extLst>
      <p:ext uri="{BB962C8B-B14F-4D97-AF65-F5344CB8AC3E}">
        <p14:creationId xmlns:p14="http://schemas.microsoft.com/office/powerpoint/2010/main" val="1031970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Effort versus hardship</a:t>
            </a:r>
            <a:endParaRPr lang="en-US" dirty="0"/>
          </a:p>
        </p:txBody>
      </p:sp>
      <p:sp>
        <p:nvSpPr>
          <p:cNvPr id="3" name="Content Placeholder 2"/>
          <p:cNvSpPr>
            <a:spLocks noGrp="1"/>
          </p:cNvSpPr>
          <p:nvPr>
            <p:ph idx="1"/>
          </p:nvPr>
        </p:nvSpPr>
        <p:spPr/>
        <p:txBody>
          <a:bodyPr/>
          <a:lstStyle/>
          <a:p>
            <a:r>
              <a:rPr lang="en-US" dirty="0"/>
              <a:t>W</a:t>
            </a:r>
            <a:r>
              <a:rPr lang="en-US" dirty="0" smtClean="0"/>
              <a:t>e don’t mean impossible</a:t>
            </a:r>
          </a:p>
          <a:p>
            <a:pPr lvl="1"/>
            <a:r>
              <a:rPr lang="en-US" dirty="0"/>
              <a:t>When we say that programming </a:t>
            </a:r>
            <a:r>
              <a:rPr lang="en-US" dirty="0" smtClean="0"/>
              <a:t>is hard</a:t>
            </a:r>
          </a:p>
          <a:p>
            <a:r>
              <a:rPr lang="en-US" dirty="0" smtClean="0"/>
              <a:t>We mean that it requires effort</a:t>
            </a:r>
          </a:p>
          <a:p>
            <a:pPr lvl="1"/>
            <a:r>
              <a:rPr lang="en-US" dirty="0" smtClean="0"/>
              <a:t>will have to think hard</a:t>
            </a:r>
          </a:p>
          <a:p>
            <a:pPr lvl="1"/>
            <a:r>
              <a:rPr lang="en-US" dirty="0" smtClean="0"/>
              <a:t>but you should experience hardship</a:t>
            </a:r>
          </a:p>
          <a:p>
            <a:r>
              <a:rPr lang="en-US" dirty="0" smtClean="0"/>
              <a:t>Crying can be normal but should never be expected as a hazing ritual</a:t>
            </a:r>
          </a:p>
          <a:p>
            <a:pPr lvl="1"/>
            <a:r>
              <a:rPr lang="en-US" dirty="0" smtClean="0"/>
              <a:t>It shouldn’t make an instructor feel good</a:t>
            </a:r>
          </a:p>
          <a:p>
            <a:r>
              <a:rPr lang="en-US" dirty="0" smtClean="0"/>
              <a:t>It’s a signal that you need a break</a:t>
            </a:r>
          </a:p>
        </p:txBody>
      </p:sp>
    </p:spTree>
    <p:extLst>
      <p:ext uri="{BB962C8B-B14F-4D97-AF65-F5344CB8AC3E}">
        <p14:creationId xmlns:p14="http://schemas.microsoft.com/office/powerpoint/2010/main" val="392340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But this seems harder than it should be</a:t>
            </a:r>
            <a:endParaRPr lang="en-US" dirty="0"/>
          </a:p>
        </p:txBody>
      </p:sp>
      <p:sp>
        <p:nvSpPr>
          <p:cNvPr id="3" name="Content Placeholder 2"/>
          <p:cNvSpPr>
            <a:spLocks noGrp="1"/>
          </p:cNvSpPr>
          <p:nvPr>
            <p:ph idx="1"/>
          </p:nvPr>
        </p:nvSpPr>
        <p:spPr/>
        <p:txBody>
          <a:bodyPr/>
          <a:lstStyle/>
          <a:p>
            <a:r>
              <a:rPr lang="en-US" dirty="0" smtClean="0"/>
              <a:t>And you’re right</a:t>
            </a:r>
          </a:p>
          <a:p>
            <a:r>
              <a:rPr lang="en-US" dirty="0" smtClean="0"/>
              <a:t>Most </a:t>
            </a:r>
            <a:r>
              <a:rPr lang="en-US" dirty="0"/>
              <a:t>of us (including me) aren't from a computer science or STEM </a:t>
            </a:r>
            <a:r>
              <a:rPr lang="en-US" dirty="0" smtClean="0"/>
              <a:t>background</a:t>
            </a:r>
            <a:endParaRPr lang="en-US" dirty="0"/>
          </a:p>
          <a:p>
            <a:r>
              <a:rPr lang="en-US" dirty="0"/>
              <a:t>B</a:t>
            </a:r>
            <a:r>
              <a:rPr lang="en-US" dirty="0" smtClean="0"/>
              <a:t>ut </a:t>
            </a:r>
            <a:r>
              <a:rPr lang="en-US" dirty="0"/>
              <a:t>most materials and instructors expect this, thus there's a lot of </a:t>
            </a:r>
            <a:r>
              <a:rPr lang="en-US" dirty="0" smtClean="0"/>
              <a:t>disconnect</a:t>
            </a:r>
          </a:p>
          <a:p>
            <a:pPr lvl="1"/>
            <a:r>
              <a:rPr lang="en-US" dirty="0" smtClean="0"/>
              <a:t>“You mean you don’t like physics puzzles?”</a:t>
            </a:r>
          </a:p>
          <a:p>
            <a:r>
              <a:rPr lang="en-US" dirty="0" smtClean="0"/>
              <a:t>Their expectations for a baseline are not our actual baseline</a:t>
            </a:r>
            <a:endParaRPr lang="en-US" dirty="0"/>
          </a:p>
          <a:p>
            <a:endParaRPr lang="en-US" dirty="0"/>
          </a:p>
        </p:txBody>
      </p:sp>
    </p:spTree>
    <p:extLst>
      <p:ext uri="{BB962C8B-B14F-4D97-AF65-F5344CB8AC3E}">
        <p14:creationId xmlns:p14="http://schemas.microsoft.com/office/powerpoint/2010/main" val="1292827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Specialization</a:t>
            </a:r>
            <a:endParaRPr lang="en-US" dirty="0"/>
          </a:p>
        </p:txBody>
      </p:sp>
      <p:sp>
        <p:nvSpPr>
          <p:cNvPr id="3" name="Content Placeholder 2"/>
          <p:cNvSpPr>
            <a:spLocks noGrp="1"/>
          </p:cNvSpPr>
          <p:nvPr>
            <p:ph idx="1"/>
          </p:nvPr>
        </p:nvSpPr>
        <p:spPr/>
        <p:txBody>
          <a:bodyPr/>
          <a:lstStyle/>
          <a:p>
            <a:r>
              <a:rPr lang="en-US" sz="2100" dirty="0"/>
              <a:t>Each of us has specialized learning skills</a:t>
            </a:r>
          </a:p>
          <a:p>
            <a:r>
              <a:rPr lang="en-US" sz="2100" dirty="0"/>
              <a:t>Going through graduate programs solidifies those skills and perspectives even more</a:t>
            </a:r>
          </a:p>
          <a:p>
            <a:r>
              <a:rPr lang="en-US" sz="2100" dirty="0"/>
              <a:t>An awkward date:</a:t>
            </a:r>
          </a:p>
          <a:p>
            <a:pPr lvl="1"/>
            <a:r>
              <a:rPr lang="en-US" dirty="0"/>
              <a:t>Me:  In Sociology there is no real right answer.  You come to a conclusion and justify it.</a:t>
            </a:r>
          </a:p>
          <a:p>
            <a:pPr lvl="1"/>
            <a:r>
              <a:rPr lang="en-US" dirty="0"/>
              <a:t>Him: Don't you feel freaked out by not knowing what the right answer should be?</a:t>
            </a:r>
          </a:p>
          <a:p>
            <a:pPr lvl="1"/>
            <a:r>
              <a:rPr lang="en-US" dirty="0"/>
              <a:t>Me: Don't you find that painfully restricting?</a:t>
            </a:r>
          </a:p>
        </p:txBody>
      </p:sp>
      <p:pic>
        <p:nvPicPr>
          <p:cNvPr id="4" name="Picture 3"/>
          <p:cNvPicPr>
            <a:picLocks noChangeAspect="1"/>
          </p:cNvPicPr>
          <p:nvPr/>
        </p:nvPicPr>
        <p:blipFill>
          <a:blip r:embed="rId2"/>
          <a:stretch>
            <a:fillRect/>
          </a:stretch>
        </p:blipFill>
        <p:spPr>
          <a:xfrm>
            <a:off x="5925554" y="4511768"/>
            <a:ext cx="3125202" cy="1397675"/>
          </a:xfrm>
          <a:prstGeom prst="rect">
            <a:avLst/>
          </a:prstGeom>
        </p:spPr>
      </p:pic>
    </p:spTree>
    <p:extLst>
      <p:ext uri="{BB962C8B-B14F-4D97-AF65-F5344CB8AC3E}">
        <p14:creationId xmlns:p14="http://schemas.microsoft.com/office/powerpoint/2010/main" val="313260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 forget </a:t>
            </a:r>
            <a:r>
              <a:rPr lang="en-US" dirty="0" smtClean="0"/>
              <a:t>we </a:t>
            </a:r>
            <a:r>
              <a:rPr lang="en-US" dirty="0"/>
              <a:t>had to learn how to learn</a:t>
            </a:r>
          </a:p>
        </p:txBody>
      </p:sp>
      <p:sp>
        <p:nvSpPr>
          <p:cNvPr id="3" name="Content Placeholder 2"/>
          <p:cNvSpPr>
            <a:spLocks noGrp="1"/>
          </p:cNvSpPr>
          <p:nvPr>
            <p:ph idx="1"/>
          </p:nvPr>
        </p:nvSpPr>
        <p:spPr/>
        <p:txBody>
          <a:bodyPr/>
          <a:lstStyle/>
          <a:p>
            <a:r>
              <a:rPr lang="en-US" dirty="0"/>
              <a:t>The higher we get in our home domains, the more that methodology seems to be a part of us and how we see the world</a:t>
            </a:r>
            <a:r>
              <a:rPr lang="en-US" dirty="0" smtClean="0"/>
              <a:t>.</a:t>
            </a:r>
            <a:endParaRPr lang="en-US" dirty="0"/>
          </a:p>
          <a:p>
            <a:r>
              <a:rPr lang="en-US" dirty="0"/>
              <a:t>We also forget learning some things as we move further from that experience and begin building our knowledge webs ever deeper</a:t>
            </a:r>
            <a:r>
              <a:rPr lang="en-US" dirty="0" smtClean="0"/>
              <a:t>.</a:t>
            </a:r>
          </a:p>
          <a:p>
            <a:r>
              <a:rPr lang="en-US" dirty="0" smtClean="0"/>
              <a:t>Do you remember learning how to read and that it sucked?</a:t>
            </a:r>
            <a:endParaRPr lang="en-US" dirty="0"/>
          </a:p>
          <a:p>
            <a:endParaRPr lang="en-US" dirty="0"/>
          </a:p>
        </p:txBody>
      </p:sp>
    </p:spTree>
    <p:extLst>
      <p:ext uri="{BB962C8B-B14F-4D97-AF65-F5344CB8AC3E}">
        <p14:creationId xmlns:p14="http://schemas.microsoft.com/office/powerpoint/2010/main" val="1488048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Until we move into foreign domains</a:t>
            </a:r>
          </a:p>
        </p:txBody>
      </p:sp>
      <p:sp>
        <p:nvSpPr>
          <p:cNvPr id="3" name="Content Placeholder 2"/>
          <p:cNvSpPr>
            <a:spLocks noGrp="1"/>
          </p:cNvSpPr>
          <p:nvPr>
            <p:ph idx="1"/>
          </p:nvPr>
        </p:nvSpPr>
        <p:spPr/>
        <p:txBody>
          <a:bodyPr/>
          <a:lstStyle/>
          <a:p>
            <a:r>
              <a:rPr lang="en-US" sz="2100" dirty="0"/>
              <a:t>Our knowledge web breaks apart and we have a set of incomplete and unconnected nodes</a:t>
            </a:r>
          </a:p>
          <a:p>
            <a:r>
              <a:rPr lang="en-US" sz="2100" dirty="0"/>
              <a:t>A lack of learning schemas creates undue difficulty</a:t>
            </a:r>
          </a:p>
          <a:p>
            <a:r>
              <a:rPr lang="en-US" sz="2100" dirty="0"/>
              <a:t>We aren't lacking the skills to succeed; </a:t>
            </a:r>
            <a:r>
              <a:rPr lang="en-US" sz="2100" b="1" dirty="0"/>
              <a:t>we're lacking the experience to make us efficient learners</a:t>
            </a:r>
          </a:p>
          <a:p>
            <a:pPr lvl="1"/>
            <a:r>
              <a:rPr lang="en-US" b="1" dirty="0" smtClean="0"/>
              <a:t>And we’re used to being efficient</a:t>
            </a:r>
            <a:r>
              <a:rPr lang="en-US" dirty="0" smtClean="0"/>
              <a:t>. I argue that this is the inspiration for the crying</a:t>
            </a:r>
            <a:endParaRPr lang="en-US" dirty="0"/>
          </a:p>
          <a:p>
            <a:r>
              <a:rPr lang="en-US" sz="2100" dirty="0"/>
              <a:t>If all materials start at square 5, but you're at square 1</a:t>
            </a:r>
          </a:p>
          <a:p>
            <a:endParaRPr lang="en-US" sz="2100" dirty="0"/>
          </a:p>
        </p:txBody>
      </p:sp>
    </p:spTree>
    <p:extLst>
      <p:ext uri="{BB962C8B-B14F-4D97-AF65-F5344CB8AC3E}">
        <p14:creationId xmlns:p14="http://schemas.microsoft.com/office/powerpoint/2010/main" val="35258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71650" y="3332811"/>
            <a:ext cx="5886450" cy="584597"/>
          </a:xfrm>
        </p:spPr>
        <p:txBody>
          <a:bodyPr>
            <a:noAutofit/>
          </a:bodyPr>
          <a:lstStyle/>
          <a:p>
            <a:r>
              <a:rPr lang="en-US" sz="3600" dirty="0"/>
              <a:t>How do humanities skills fit into writing code?</a:t>
            </a:r>
          </a:p>
        </p:txBody>
      </p:sp>
    </p:spTree>
    <p:extLst>
      <p:ext uri="{BB962C8B-B14F-4D97-AF65-F5344CB8AC3E}">
        <p14:creationId xmlns:p14="http://schemas.microsoft.com/office/powerpoint/2010/main" val="2036396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Programs as research papers</a:t>
            </a:r>
          </a:p>
        </p:txBody>
      </p:sp>
      <p:sp>
        <p:nvSpPr>
          <p:cNvPr id="4" name="Content Placeholder 3"/>
          <p:cNvSpPr>
            <a:spLocks noGrp="1"/>
          </p:cNvSpPr>
          <p:nvPr>
            <p:ph idx="1"/>
          </p:nvPr>
        </p:nvSpPr>
        <p:spPr/>
        <p:txBody>
          <a:bodyPr/>
          <a:lstStyle/>
          <a:p>
            <a:r>
              <a:rPr lang="en-US" dirty="0"/>
              <a:t>What are you writing</a:t>
            </a:r>
            <a:r>
              <a:rPr lang="en-US" dirty="0" smtClean="0"/>
              <a:t>?</a:t>
            </a:r>
            <a:endParaRPr lang="en-US" dirty="0"/>
          </a:p>
          <a:p>
            <a:r>
              <a:rPr lang="en-US" dirty="0"/>
              <a:t>Short, to the </a:t>
            </a:r>
            <a:r>
              <a:rPr lang="en-US" dirty="0" smtClean="0"/>
              <a:t>point</a:t>
            </a:r>
            <a:endParaRPr lang="en-US" dirty="0"/>
          </a:p>
          <a:p>
            <a:pPr lvl="1"/>
            <a:r>
              <a:rPr lang="en-US" dirty="0"/>
              <a:t>Single </a:t>
            </a:r>
            <a:r>
              <a:rPr lang="en-US" dirty="0" smtClean="0"/>
              <a:t>task</a:t>
            </a:r>
            <a:endParaRPr lang="en-US" dirty="0"/>
          </a:p>
          <a:p>
            <a:pPr lvl="1"/>
            <a:r>
              <a:rPr lang="en-US" dirty="0"/>
              <a:t>Make this into </a:t>
            </a:r>
            <a:r>
              <a:rPr lang="en-US" dirty="0" smtClean="0"/>
              <a:t>that</a:t>
            </a:r>
            <a:endParaRPr lang="en-US" dirty="0"/>
          </a:p>
          <a:p>
            <a:r>
              <a:rPr lang="en-US" dirty="0"/>
              <a:t>Long, lots of </a:t>
            </a:r>
            <a:r>
              <a:rPr lang="en-US" dirty="0" smtClean="0"/>
              <a:t>dependencies</a:t>
            </a:r>
            <a:endParaRPr lang="en-US" dirty="0"/>
          </a:p>
          <a:p>
            <a:pPr lvl="1"/>
            <a:r>
              <a:rPr lang="en-US" dirty="0"/>
              <a:t>Making a nuanced </a:t>
            </a:r>
            <a:r>
              <a:rPr lang="en-US" dirty="0" smtClean="0"/>
              <a:t>point</a:t>
            </a:r>
            <a:endParaRPr lang="en-US" dirty="0"/>
          </a:p>
          <a:p>
            <a:pPr lvl="1"/>
            <a:r>
              <a:rPr lang="en-US" dirty="0" smtClean="0"/>
              <a:t>handles </a:t>
            </a:r>
            <a:r>
              <a:rPr lang="en-US" dirty="0"/>
              <a:t>lots of options, problems, threads, etc.</a:t>
            </a:r>
          </a:p>
          <a:p>
            <a:endParaRPr lang="en-US" dirty="0"/>
          </a:p>
        </p:txBody>
      </p:sp>
    </p:spTree>
    <p:extLst>
      <p:ext uri="{BB962C8B-B14F-4D97-AF65-F5344CB8AC3E}">
        <p14:creationId xmlns:p14="http://schemas.microsoft.com/office/powerpoint/2010/main" val="12702697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sz="half" idx="1"/>
          </p:nvPr>
        </p:nvSpPr>
        <p:spPr/>
        <p:txBody>
          <a:bodyPr/>
          <a:lstStyle/>
          <a:p>
            <a:r>
              <a:rPr lang="en-US" dirty="0"/>
              <a:t>Writing a paper requires</a:t>
            </a:r>
            <a:r>
              <a:rPr lang="en-US" dirty="0" smtClean="0"/>
              <a:t>:</a:t>
            </a:r>
            <a:endParaRPr lang="en-US" dirty="0"/>
          </a:p>
          <a:p>
            <a:pPr lvl="1"/>
            <a:r>
              <a:rPr lang="en-US" dirty="0"/>
              <a:t>a thesis </a:t>
            </a:r>
            <a:r>
              <a:rPr lang="en-US" dirty="0" smtClean="0"/>
              <a:t>statement</a:t>
            </a:r>
            <a:endParaRPr lang="en-US" dirty="0"/>
          </a:p>
          <a:p>
            <a:pPr lvl="1"/>
            <a:r>
              <a:rPr lang="en-US" dirty="0"/>
              <a:t>doing some </a:t>
            </a:r>
            <a:r>
              <a:rPr lang="en-US" dirty="0" smtClean="0"/>
              <a:t>research</a:t>
            </a:r>
            <a:endParaRPr lang="en-US" dirty="0"/>
          </a:p>
          <a:p>
            <a:pPr lvl="1"/>
            <a:r>
              <a:rPr lang="en-US" dirty="0"/>
              <a:t>finding supportive </a:t>
            </a:r>
            <a:r>
              <a:rPr lang="en-US" dirty="0" smtClean="0"/>
              <a:t>evidence</a:t>
            </a:r>
            <a:endParaRPr lang="en-US" dirty="0"/>
          </a:p>
          <a:p>
            <a:pPr lvl="1"/>
            <a:r>
              <a:rPr lang="en-US" dirty="0"/>
              <a:t>making your </a:t>
            </a:r>
            <a:r>
              <a:rPr lang="en-US" dirty="0" smtClean="0"/>
              <a:t>point</a:t>
            </a:r>
            <a:r>
              <a:rPr lang="en-US" dirty="0"/>
              <a:t/>
            </a:r>
            <a:br>
              <a:rPr lang="en-US" dirty="0"/>
            </a:br>
            <a:endParaRPr lang="en-US" dirty="0"/>
          </a:p>
        </p:txBody>
      </p:sp>
      <p:sp>
        <p:nvSpPr>
          <p:cNvPr id="4" name="Content Placeholder 3"/>
          <p:cNvSpPr>
            <a:spLocks noGrp="1"/>
          </p:cNvSpPr>
          <p:nvPr>
            <p:ph sz="half" idx="2"/>
          </p:nvPr>
        </p:nvSpPr>
        <p:spPr>
          <a:xfrm>
            <a:off x="4514850" y="2112264"/>
            <a:ext cx="3206416" cy="3538728"/>
          </a:xfrm>
        </p:spPr>
        <p:txBody>
          <a:bodyPr/>
          <a:lstStyle/>
          <a:p>
            <a:r>
              <a:rPr lang="en-US" dirty="0"/>
              <a:t>Writing a program </a:t>
            </a:r>
            <a:r>
              <a:rPr lang="en-US" dirty="0" smtClean="0"/>
              <a:t>requires</a:t>
            </a:r>
          </a:p>
          <a:p>
            <a:pPr lvl="1"/>
            <a:r>
              <a:rPr lang="en-US" dirty="0"/>
              <a:t>defining a problem to </a:t>
            </a:r>
            <a:r>
              <a:rPr lang="en-US" dirty="0" smtClean="0"/>
              <a:t>solve</a:t>
            </a:r>
          </a:p>
          <a:p>
            <a:pPr lvl="1"/>
            <a:r>
              <a:rPr lang="en-US" dirty="0"/>
              <a:t>doing some </a:t>
            </a:r>
            <a:r>
              <a:rPr lang="en-US" dirty="0" smtClean="0"/>
              <a:t>research</a:t>
            </a:r>
          </a:p>
          <a:p>
            <a:pPr lvl="1"/>
            <a:r>
              <a:rPr lang="en-US" dirty="0"/>
              <a:t>finding supportive frameworks and </a:t>
            </a:r>
            <a:r>
              <a:rPr lang="en-US" dirty="0" smtClean="0"/>
              <a:t>tools</a:t>
            </a:r>
          </a:p>
          <a:p>
            <a:pPr lvl="1"/>
            <a:r>
              <a:rPr lang="en-US" dirty="0" smtClean="0"/>
              <a:t>making your deliverable</a:t>
            </a:r>
          </a:p>
          <a:p>
            <a:pPr lvl="1"/>
            <a:endParaRPr lang="en-US" dirty="0"/>
          </a:p>
        </p:txBody>
      </p:sp>
    </p:spTree>
    <p:extLst>
      <p:ext uri="{BB962C8B-B14F-4D97-AF65-F5344CB8AC3E}">
        <p14:creationId xmlns:p14="http://schemas.microsoft.com/office/powerpoint/2010/main" val="1288770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sz="half" idx="1"/>
          </p:nvPr>
        </p:nvSpPr>
        <p:spPr/>
        <p:txBody>
          <a:bodyPr/>
          <a:lstStyle/>
          <a:p>
            <a:r>
              <a:rPr lang="en-US" dirty="0"/>
              <a:t>Writing a paper requires</a:t>
            </a:r>
            <a:r>
              <a:rPr lang="en-US" dirty="0" smtClean="0"/>
              <a:t>:</a:t>
            </a:r>
            <a:endParaRPr lang="en-US" dirty="0"/>
          </a:p>
          <a:p>
            <a:pPr lvl="1"/>
            <a:r>
              <a:rPr lang="en-US" dirty="0"/>
              <a:t>a thesis </a:t>
            </a:r>
            <a:r>
              <a:rPr lang="en-US" dirty="0" smtClean="0"/>
              <a:t>statement</a:t>
            </a:r>
            <a:endParaRPr lang="en-US" dirty="0"/>
          </a:p>
          <a:p>
            <a:pPr lvl="1"/>
            <a:r>
              <a:rPr lang="en-US" dirty="0"/>
              <a:t>doing some </a:t>
            </a:r>
            <a:r>
              <a:rPr lang="en-US" dirty="0" smtClean="0"/>
              <a:t>research</a:t>
            </a:r>
            <a:endParaRPr lang="en-US" dirty="0"/>
          </a:p>
          <a:p>
            <a:pPr lvl="1"/>
            <a:r>
              <a:rPr lang="en-US" dirty="0"/>
              <a:t>finding supportive </a:t>
            </a:r>
            <a:r>
              <a:rPr lang="en-US" dirty="0" smtClean="0"/>
              <a:t>evidence</a:t>
            </a:r>
            <a:endParaRPr lang="en-US" dirty="0"/>
          </a:p>
          <a:p>
            <a:pPr lvl="1"/>
            <a:r>
              <a:rPr lang="en-US" dirty="0"/>
              <a:t>making your </a:t>
            </a:r>
            <a:r>
              <a:rPr lang="en-US" dirty="0" smtClean="0"/>
              <a:t>point</a:t>
            </a:r>
            <a:r>
              <a:rPr lang="en-US" dirty="0"/>
              <a:t/>
            </a:r>
            <a:br>
              <a:rPr lang="en-US" dirty="0"/>
            </a:br>
            <a:endParaRPr lang="en-US" dirty="0"/>
          </a:p>
        </p:txBody>
      </p:sp>
      <p:sp>
        <p:nvSpPr>
          <p:cNvPr id="4" name="Content Placeholder 3"/>
          <p:cNvSpPr>
            <a:spLocks noGrp="1"/>
          </p:cNvSpPr>
          <p:nvPr>
            <p:ph sz="half" idx="2"/>
          </p:nvPr>
        </p:nvSpPr>
        <p:spPr>
          <a:xfrm>
            <a:off x="4514850" y="2112264"/>
            <a:ext cx="3206416" cy="3538728"/>
          </a:xfrm>
        </p:spPr>
        <p:txBody>
          <a:bodyPr/>
          <a:lstStyle/>
          <a:p>
            <a:r>
              <a:rPr lang="en-US" dirty="0"/>
              <a:t>Writing a program </a:t>
            </a:r>
            <a:r>
              <a:rPr lang="en-US" dirty="0" smtClean="0"/>
              <a:t>requires</a:t>
            </a:r>
          </a:p>
          <a:p>
            <a:pPr lvl="1"/>
            <a:r>
              <a:rPr lang="en-US" dirty="0"/>
              <a:t>defining a problem to </a:t>
            </a:r>
            <a:r>
              <a:rPr lang="en-US" dirty="0" smtClean="0"/>
              <a:t>solve</a:t>
            </a:r>
          </a:p>
          <a:p>
            <a:pPr lvl="1"/>
            <a:r>
              <a:rPr lang="en-US" dirty="0"/>
              <a:t>doing some </a:t>
            </a:r>
            <a:r>
              <a:rPr lang="en-US" dirty="0" smtClean="0"/>
              <a:t>research</a:t>
            </a:r>
          </a:p>
          <a:p>
            <a:pPr lvl="1"/>
            <a:r>
              <a:rPr lang="en-US" dirty="0"/>
              <a:t>finding supportive frameworks and </a:t>
            </a:r>
            <a:r>
              <a:rPr lang="en-US" dirty="0" smtClean="0"/>
              <a:t>tools</a:t>
            </a:r>
          </a:p>
          <a:p>
            <a:pPr lvl="1"/>
            <a:r>
              <a:rPr lang="en-US" dirty="0" smtClean="0"/>
              <a:t>making your deliverable</a:t>
            </a:r>
          </a:p>
          <a:p>
            <a:pPr lvl="1"/>
            <a:endParaRPr lang="en-US" dirty="0"/>
          </a:p>
        </p:txBody>
      </p:sp>
      <p:sp>
        <p:nvSpPr>
          <p:cNvPr id="5" name="Title 1"/>
          <p:cNvSpPr txBox="1">
            <a:spLocks/>
          </p:cNvSpPr>
          <p:nvPr/>
        </p:nvSpPr>
        <p:spPr>
          <a:xfrm>
            <a:off x="3305677" y="4783780"/>
            <a:ext cx="2872540" cy="584597"/>
          </a:xfrm>
          <a:prstGeom prst="rect">
            <a:avLst/>
          </a:prstGeom>
        </p:spPr>
        <p:txBody>
          <a:bodyPr vert="horz" lIns="68580" tIns="34290" rIns="68580" bIns="34290" rtlCol="0" anchor="ctr">
            <a:normAutofit/>
          </a:bodyPr>
          <a:lstStyle>
            <a:lvl1pPr algn="l" rtl="0" eaLnBrk="1" fontAlgn="base" hangingPunct="1">
              <a:spcBef>
                <a:spcPct val="0"/>
              </a:spcBef>
              <a:spcAft>
                <a:spcPct val="0"/>
              </a:spcAft>
              <a:defRPr sz="4000" kern="1200" spc="-100">
                <a:solidFill>
                  <a:schemeClr val="tx2"/>
                </a:solidFill>
                <a:latin typeface="Cabin Regular"/>
                <a:ea typeface="ＭＳ Ｐゴシック" charset="0"/>
                <a:cs typeface="Cabin Regular"/>
              </a:defRPr>
            </a:lvl1pPr>
            <a:lvl2pPr algn="l" rtl="0" eaLnBrk="1" fontAlgn="base" hangingPunct="1">
              <a:spcBef>
                <a:spcPct val="0"/>
              </a:spcBef>
              <a:spcAft>
                <a:spcPct val="0"/>
              </a:spcAft>
              <a:defRPr sz="4000">
                <a:solidFill>
                  <a:schemeClr val="tx2"/>
                </a:solidFill>
                <a:latin typeface="Cabin Regular" charset="0"/>
                <a:ea typeface="ＭＳ Ｐゴシック" charset="0"/>
              </a:defRPr>
            </a:lvl2pPr>
            <a:lvl3pPr algn="l" rtl="0" eaLnBrk="1" fontAlgn="base" hangingPunct="1">
              <a:spcBef>
                <a:spcPct val="0"/>
              </a:spcBef>
              <a:spcAft>
                <a:spcPct val="0"/>
              </a:spcAft>
              <a:defRPr sz="4000">
                <a:solidFill>
                  <a:schemeClr val="tx2"/>
                </a:solidFill>
                <a:latin typeface="Cabin Regular" charset="0"/>
                <a:ea typeface="ＭＳ Ｐゴシック" charset="0"/>
              </a:defRPr>
            </a:lvl3pPr>
            <a:lvl4pPr algn="l" rtl="0" eaLnBrk="1" fontAlgn="base" hangingPunct="1">
              <a:spcBef>
                <a:spcPct val="0"/>
              </a:spcBef>
              <a:spcAft>
                <a:spcPct val="0"/>
              </a:spcAft>
              <a:defRPr sz="4000">
                <a:solidFill>
                  <a:schemeClr val="tx2"/>
                </a:solidFill>
                <a:latin typeface="Cabin Regular" charset="0"/>
                <a:ea typeface="ＭＳ Ｐゴシック" charset="0"/>
              </a:defRPr>
            </a:lvl4pPr>
            <a:lvl5pPr algn="l" rtl="0" eaLnBrk="1" fontAlgn="base" hangingPunct="1">
              <a:spcBef>
                <a:spcPct val="0"/>
              </a:spcBef>
              <a:spcAft>
                <a:spcPct val="0"/>
              </a:spcAft>
              <a:defRPr sz="4000">
                <a:solidFill>
                  <a:schemeClr val="tx2"/>
                </a:solidFill>
                <a:latin typeface="Cabin Regular" charset="0"/>
                <a:ea typeface="ＭＳ Ｐゴシック" charset="0"/>
              </a:defRPr>
            </a:lvl5pPr>
            <a:lvl6pPr marL="457200" algn="l" rtl="0" eaLnBrk="1" fontAlgn="base" hangingPunct="1">
              <a:spcBef>
                <a:spcPct val="0"/>
              </a:spcBef>
              <a:spcAft>
                <a:spcPct val="0"/>
              </a:spcAft>
              <a:defRPr sz="4000">
                <a:solidFill>
                  <a:schemeClr val="tx2"/>
                </a:solidFill>
                <a:latin typeface="Cabin Regular" charset="0"/>
                <a:ea typeface="ＭＳ Ｐゴシック" charset="0"/>
              </a:defRPr>
            </a:lvl6pPr>
            <a:lvl7pPr marL="914400" algn="l" rtl="0" eaLnBrk="1" fontAlgn="base" hangingPunct="1">
              <a:spcBef>
                <a:spcPct val="0"/>
              </a:spcBef>
              <a:spcAft>
                <a:spcPct val="0"/>
              </a:spcAft>
              <a:defRPr sz="4000">
                <a:solidFill>
                  <a:schemeClr val="tx2"/>
                </a:solidFill>
                <a:latin typeface="Cabin Regular" charset="0"/>
                <a:ea typeface="ＭＳ Ｐゴシック" charset="0"/>
              </a:defRPr>
            </a:lvl7pPr>
            <a:lvl8pPr marL="1371600" algn="l" rtl="0" eaLnBrk="1" fontAlgn="base" hangingPunct="1">
              <a:spcBef>
                <a:spcPct val="0"/>
              </a:spcBef>
              <a:spcAft>
                <a:spcPct val="0"/>
              </a:spcAft>
              <a:defRPr sz="4000">
                <a:solidFill>
                  <a:schemeClr val="tx2"/>
                </a:solidFill>
                <a:latin typeface="Cabin Regular" charset="0"/>
                <a:ea typeface="ＭＳ Ｐゴシック" charset="0"/>
              </a:defRPr>
            </a:lvl8pPr>
            <a:lvl9pPr marL="1828800" algn="l" rtl="0" eaLnBrk="1" fontAlgn="base" hangingPunct="1">
              <a:spcBef>
                <a:spcPct val="0"/>
              </a:spcBef>
              <a:spcAft>
                <a:spcPct val="0"/>
              </a:spcAft>
              <a:defRPr sz="4000">
                <a:solidFill>
                  <a:schemeClr val="tx2"/>
                </a:solidFill>
                <a:latin typeface="Cabin Regular" charset="0"/>
                <a:ea typeface="ＭＳ Ｐゴシック" charset="0"/>
              </a:defRPr>
            </a:lvl9pPr>
          </a:lstStyle>
          <a:p>
            <a:pPr defTabSz="685800"/>
            <a:r>
              <a:rPr lang="en-US" sz="3000"/>
              <a:t>Hmmmmmm</a:t>
            </a:r>
            <a:r>
              <a:rPr lang="mr-IN" sz="3000"/>
              <a:t>…</a:t>
            </a:r>
            <a:endParaRPr lang="en-US" sz="3000" dirty="0"/>
          </a:p>
        </p:txBody>
      </p:sp>
    </p:spTree>
    <p:extLst>
      <p:ext uri="{BB962C8B-B14F-4D97-AF65-F5344CB8AC3E}">
        <p14:creationId xmlns:p14="http://schemas.microsoft.com/office/powerpoint/2010/main" val="841191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Neither is written from start to finish</a:t>
            </a:r>
            <a:endParaRPr lang="en-US" dirty="0"/>
          </a:p>
        </p:txBody>
      </p:sp>
      <p:sp>
        <p:nvSpPr>
          <p:cNvPr id="6" name="Content Placeholder 5"/>
          <p:cNvSpPr>
            <a:spLocks noGrp="1"/>
          </p:cNvSpPr>
          <p:nvPr>
            <p:ph idx="1"/>
          </p:nvPr>
        </p:nvSpPr>
        <p:spPr/>
        <p:txBody>
          <a:bodyPr/>
          <a:lstStyle/>
          <a:p>
            <a:r>
              <a:rPr lang="en-US" sz="2100" dirty="0"/>
              <a:t>Even though the final product doesn't look like that</a:t>
            </a:r>
          </a:p>
          <a:p>
            <a:r>
              <a:rPr lang="en-US" sz="2100" dirty="0"/>
              <a:t>We outline, develop, reevaluate, and trash</a:t>
            </a:r>
          </a:p>
          <a:p>
            <a:r>
              <a:rPr lang="en-US" sz="2100" dirty="0"/>
              <a:t>Sometimes we need to kill it with fire and start again in the morning</a:t>
            </a:r>
          </a:p>
          <a:p>
            <a:r>
              <a:rPr lang="en-US" sz="2100" dirty="0"/>
              <a:t>Think of errors as writing group partners</a:t>
            </a:r>
          </a:p>
          <a:p>
            <a:pPr lvl="1"/>
            <a:r>
              <a:rPr lang="en-US" dirty="0"/>
              <a:t>Sure, sometimes you’ll end up with a jerk</a:t>
            </a:r>
          </a:p>
          <a:p>
            <a:pPr lvl="1"/>
            <a:r>
              <a:rPr lang="en-US" dirty="0"/>
              <a:t>But remember that the critical feedback is a major part of why you’re there in the first place</a:t>
            </a:r>
          </a:p>
        </p:txBody>
      </p:sp>
    </p:spTree>
    <p:extLst>
      <p:ext uri="{BB962C8B-B14F-4D97-AF65-F5344CB8AC3E}">
        <p14:creationId xmlns:p14="http://schemas.microsoft.com/office/powerpoint/2010/main" val="1028557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452?</a:t>
            </a:r>
            <a:endParaRPr lang="en-US" dirty="0"/>
          </a:p>
        </p:txBody>
      </p:sp>
      <p:sp>
        <p:nvSpPr>
          <p:cNvPr id="3" name="Content Placeholder 2"/>
          <p:cNvSpPr>
            <a:spLocks noGrp="1"/>
          </p:cNvSpPr>
          <p:nvPr>
            <p:ph idx="1"/>
          </p:nvPr>
        </p:nvSpPr>
        <p:spPr>
          <a:xfrm>
            <a:off x="822959" y="1845734"/>
            <a:ext cx="7543801" cy="4446782"/>
          </a:xfrm>
        </p:spPr>
        <p:txBody>
          <a:bodyPr>
            <a:normAutofit/>
          </a:bodyPr>
          <a:lstStyle/>
          <a:p>
            <a:pPr>
              <a:buFont typeface="Arial" charset="0"/>
              <a:buChar char="•"/>
            </a:pPr>
            <a:r>
              <a:rPr lang="en-US" dirty="0"/>
              <a:t> </a:t>
            </a:r>
            <a:r>
              <a:rPr lang="en-US" dirty="0" smtClean="0"/>
              <a:t>This is a grad level introduction to programming course</a:t>
            </a:r>
          </a:p>
          <a:p>
            <a:pPr>
              <a:buFont typeface="Arial" charset="0"/>
              <a:buChar char="•"/>
            </a:pPr>
            <a:r>
              <a:rPr lang="en-US" dirty="0"/>
              <a:t> </a:t>
            </a:r>
            <a:r>
              <a:rPr lang="en-US" dirty="0" smtClean="0"/>
              <a:t>We’ll cover:</a:t>
            </a:r>
          </a:p>
          <a:p>
            <a:pPr lvl="1">
              <a:buFont typeface="Arial" charset="0"/>
              <a:buChar char="•"/>
            </a:pPr>
            <a:r>
              <a:rPr lang="en-US" dirty="0" smtClean="0"/>
              <a:t>The basics of programming in Python in the first half</a:t>
            </a:r>
          </a:p>
          <a:p>
            <a:pPr lvl="1">
              <a:buFont typeface="Arial" charset="0"/>
              <a:buChar char="•"/>
            </a:pPr>
            <a:r>
              <a:rPr lang="en-US" dirty="0" smtClean="0"/>
              <a:t>Other core data processing tools and applications in the second half</a:t>
            </a:r>
          </a:p>
          <a:p>
            <a:pPr>
              <a:buFont typeface="Arial" charset="0"/>
              <a:buChar char="•"/>
            </a:pPr>
            <a:r>
              <a:rPr lang="en-US" dirty="0"/>
              <a:t> </a:t>
            </a:r>
            <a:r>
              <a:rPr lang="en-US" dirty="0" smtClean="0"/>
              <a:t>Not all intro to programming courses are the same</a:t>
            </a:r>
          </a:p>
          <a:p>
            <a:pPr>
              <a:buFont typeface="Arial" charset="0"/>
              <a:buChar char="•"/>
            </a:pPr>
            <a:r>
              <a:rPr lang="en-US" dirty="0"/>
              <a:t> </a:t>
            </a:r>
            <a:r>
              <a:rPr lang="en-US" dirty="0" smtClean="0"/>
              <a:t>We’re going to focus on programming for data processing</a:t>
            </a:r>
          </a:p>
          <a:p>
            <a:pPr lvl="1">
              <a:buFont typeface="Arial" charset="0"/>
              <a:buChar char="•"/>
            </a:pPr>
            <a:r>
              <a:rPr lang="en-US" dirty="0" smtClean="0"/>
              <a:t>Versus: games, large software engineering, data analytics</a:t>
            </a:r>
          </a:p>
          <a:p>
            <a:pPr>
              <a:buFont typeface="Arial" charset="0"/>
              <a:buChar char="•"/>
            </a:pPr>
            <a:r>
              <a:rPr lang="en-US" dirty="0"/>
              <a:t> </a:t>
            </a:r>
            <a:r>
              <a:rPr lang="en-US" dirty="0" smtClean="0"/>
              <a:t>There will be some explicit omissions:  object oriented design, scientific programming, pandas, graphical interfaces, games, etc.</a:t>
            </a:r>
          </a:p>
          <a:p>
            <a:pPr>
              <a:buFont typeface="Arial" charset="0"/>
              <a:buChar char="•"/>
            </a:pPr>
            <a:r>
              <a:rPr lang="en-US" dirty="0" smtClean="0"/>
              <a:t> If you’ve taken an intro to programming class in the last few years you likely don’t need this class and should email me. This isn’t always the case, which is why you should contact me directly.</a:t>
            </a:r>
            <a:endParaRPr lang="en-US" dirty="0"/>
          </a:p>
        </p:txBody>
      </p:sp>
    </p:spTree>
    <p:extLst>
      <p:ext uri="{BB962C8B-B14F-4D97-AF65-F5344CB8AC3E}">
        <p14:creationId xmlns:p14="http://schemas.microsoft.com/office/powerpoint/2010/main" val="1500879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ritical </a:t>
            </a:r>
            <a:r>
              <a:rPr lang="en-US" dirty="0"/>
              <a:t>feedback is your friend</a:t>
            </a:r>
          </a:p>
        </p:txBody>
      </p:sp>
      <p:sp>
        <p:nvSpPr>
          <p:cNvPr id="3" name="Content Placeholder 2"/>
          <p:cNvSpPr>
            <a:spLocks noGrp="1"/>
          </p:cNvSpPr>
          <p:nvPr>
            <p:ph idx="1"/>
          </p:nvPr>
        </p:nvSpPr>
        <p:spPr/>
        <p:txBody>
          <a:bodyPr/>
          <a:lstStyle/>
          <a:p>
            <a:r>
              <a:rPr lang="en-US" sz="2100" dirty="0"/>
              <a:t>Success comes through failures</a:t>
            </a:r>
          </a:p>
          <a:p>
            <a:pPr lvl="1"/>
            <a:r>
              <a:rPr lang="en-US" dirty="0"/>
              <a:t>Take time to reflect on them so you learn and improve</a:t>
            </a:r>
          </a:p>
          <a:p>
            <a:pPr lvl="1"/>
            <a:r>
              <a:rPr lang="en-US" dirty="0"/>
              <a:t>Failure doesn’t have to be a four letter word</a:t>
            </a:r>
          </a:p>
          <a:p>
            <a:r>
              <a:rPr lang="en-US" sz="2100" dirty="0"/>
              <a:t>Embrace revisions</a:t>
            </a:r>
          </a:p>
          <a:p>
            <a:pPr lvl="1"/>
            <a:r>
              <a:rPr lang="en-US" dirty="0"/>
              <a:t>It's still hard to take criticism, but we accept that it is necessary, grit our teeth, and slog through</a:t>
            </a:r>
          </a:p>
          <a:p>
            <a:r>
              <a:rPr lang="en-US" sz="2100" dirty="0"/>
              <a:t>Error messages are no different</a:t>
            </a:r>
          </a:p>
          <a:p>
            <a:pPr lvl="1"/>
            <a:r>
              <a:rPr lang="en-US" dirty="0"/>
              <a:t>They are not the universe casting judgement on your soul and finding you wanting</a:t>
            </a:r>
          </a:p>
          <a:p>
            <a:pPr lvl="1"/>
            <a:r>
              <a:rPr lang="en-US" dirty="0"/>
              <a:t>They're a slightly impersonal method of the computer being confused</a:t>
            </a:r>
          </a:p>
          <a:p>
            <a:endParaRPr lang="en-US" sz="2100" dirty="0"/>
          </a:p>
        </p:txBody>
      </p:sp>
    </p:spTree>
    <p:extLst>
      <p:ext uri="{BB962C8B-B14F-4D97-AF65-F5344CB8AC3E}">
        <p14:creationId xmlns:p14="http://schemas.microsoft.com/office/powerpoint/2010/main" val="1878011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as spell checking</a:t>
            </a:r>
          </a:p>
        </p:txBody>
      </p:sp>
      <p:sp>
        <p:nvSpPr>
          <p:cNvPr id="4" name="Content Placeholder 3"/>
          <p:cNvSpPr>
            <a:spLocks noGrp="1"/>
          </p:cNvSpPr>
          <p:nvPr>
            <p:ph sz="half" idx="1"/>
          </p:nvPr>
        </p:nvSpPr>
        <p:spPr/>
        <p:txBody>
          <a:bodyPr/>
          <a:lstStyle/>
          <a:p>
            <a:r>
              <a:rPr lang="en-US" dirty="0" smtClean="0"/>
              <a:t>Debugging</a:t>
            </a:r>
            <a:endParaRPr lang="en-US" dirty="0"/>
          </a:p>
          <a:p>
            <a:pPr lvl="1"/>
            <a:r>
              <a:rPr lang="en-US" dirty="0" smtClean="0"/>
              <a:t>Error </a:t>
            </a:r>
            <a:r>
              <a:rPr lang="en-US" dirty="0"/>
              <a:t>is </a:t>
            </a:r>
            <a:r>
              <a:rPr lang="en-US" dirty="0" smtClean="0"/>
              <a:t>reported--go </a:t>
            </a:r>
            <a:r>
              <a:rPr lang="en-US" dirty="0"/>
              <a:t>find </a:t>
            </a:r>
            <a:r>
              <a:rPr lang="en-US" dirty="0" smtClean="0"/>
              <a:t>it</a:t>
            </a:r>
            <a:endParaRPr lang="en-US" dirty="0"/>
          </a:p>
          <a:p>
            <a:pPr lvl="1"/>
            <a:r>
              <a:rPr lang="en-US" dirty="0"/>
              <a:t>Look at your </a:t>
            </a:r>
            <a:r>
              <a:rPr lang="en-US" dirty="0" smtClean="0"/>
              <a:t>spelling</a:t>
            </a:r>
            <a:endParaRPr lang="en-US" dirty="0"/>
          </a:p>
          <a:p>
            <a:pPr lvl="1"/>
            <a:r>
              <a:rPr lang="en-US" dirty="0"/>
              <a:t>Check your punctuation </a:t>
            </a:r>
            <a:r>
              <a:rPr lang="en-US" dirty="0" smtClean="0"/>
              <a:t>balance</a:t>
            </a:r>
            <a:endParaRPr lang="en-US" dirty="0"/>
          </a:p>
          <a:p>
            <a:pPr lvl="1"/>
            <a:r>
              <a:rPr lang="en-US" dirty="0"/>
              <a:t>Check your containers and </a:t>
            </a:r>
            <a:r>
              <a:rPr lang="en-US" dirty="0" smtClean="0"/>
              <a:t>whitespace</a:t>
            </a:r>
            <a:endParaRPr lang="en-US" dirty="0"/>
          </a:p>
          <a:p>
            <a:pPr lvl="1"/>
            <a:r>
              <a:rPr lang="en-US" dirty="0"/>
              <a:t>Make </a:t>
            </a:r>
            <a:r>
              <a:rPr lang="en-US" dirty="0" smtClean="0"/>
              <a:t>sure </a:t>
            </a:r>
            <a:r>
              <a:rPr lang="en-US" dirty="0"/>
              <a:t>you said what you meant to say</a:t>
            </a:r>
          </a:p>
          <a:p>
            <a:endParaRPr lang="en-US" dirty="0"/>
          </a:p>
        </p:txBody>
      </p:sp>
      <p:sp>
        <p:nvSpPr>
          <p:cNvPr id="5" name="Content Placeholder 4"/>
          <p:cNvSpPr>
            <a:spLocks noGrp="1"/>
          </p:cNvSpPr>
          <p:nvPr>
            <p:ph sz="half" idx="2"/>
          </p:nvPr>
        </p:nvSpPr>
        <p:spPr/>
        <p:txBody>
          <a:bodyPr/>
          <a:lstStyle/>
          <a:p>
            <a:r>
              <a:rPr lang="en-US" dirty="0" smtClean="0"/>
              <a:t>Proofreading</a:t>
            </a:r>
            <a:endParaRPr lang="en-US" dirty="0"/>
          </a:p>
          <a:p>
            <a:pPr lvl="1"/>
            <a:r>
              <a:rPr lang="en-US" dirty="0"/>
              <a:t>Error is </a:t>
            </a:r>
            <a:r>
              <a:rPr lang="en-US" dirty="0" smtClean="0"/>
              <a:t>reported--go </a:t>
            </a:r>
            <a:r>
              <a:rPr lang="en-US" dirty="0"/>
              <a:t>find </a:t>
            </a:r>
            <a:r>
              <a:rPr lang="en-US" dirty="0" smtClean="0"/>
              <a:t>it</a:t>
            </a:r>
            <a:endParaRPr lang="en-US" dirty="0"/>
          </a:p>
          <a:p>
            <a:pPr lvl="1"/>
            <a:r>
              <a:rPr lang="en-US" dirty="0"/>
              <a:t>Look at your </a:t>
            </a:r>
            <a:r>
              <a:rPr lang="en-US" dirty="0" smtClean="0"/>
              <a:t>spelling</a:t>
            </a:r>
            <a:endParaRPr lang="en-US" dirty="0"/>
          </a:p>
          <a:p>
            <a:pPr lvl="1"/>
            <a:r>
              <a:rPr lang="en-US" dirty="0"/>
              <a:t>Check your punctuation </a:t>
            </a:r>
            <a:r>
              <a:rPr lang="en-US" dirty="0" smtClean="0"/>
              <a:t>balance</a:t>
            </a:r>
            <a:endParaRPr lang="en-US" dirty="0"/>
          </a:p>
          <a:p>
            <a:pPr lvl="1"/>
            <a:r>
              <a:rPr lang="en-US" dirty="0"/>
              <a:t>Check your containers and </a:t>
            </a:r>
            <a:r>
              <a:rPr lang="en-US" dirty="0" smtClean="0"/>
              <a:t>whitespace</a:t>
            </a:r>
            <a:endParaRPr lang="en-US" dirty="0"/>
          </a:p>
          <a:p>
            <a:pPr lvl="1"/>
            <a:r>
              <a:rPr lang="en-US" dirty="0"/>
              <a:t>Make </a:t>
            </a:r>
            <a:r>
              <a:rPr lang="en-US" dirty="0" smtClean="0"/>
              <a:t>sure </a:t>
            </a:r>
            <a:r>
              <a:rPr lang="en-US" dirty="0"/>
              <a:t>you said what you meant to say</a:t>
            </a:r>
          </a:p>
          <a:p>
            <a:endParaRPr lang="en-US" dirty="0"/>
          </a:p>
        </p:txBody>
      </p:sp>
    </p:spTree>
    <p:extLst>
      <p:ext uri="{BB962C8B-B14F-4D97-AF65-F5344CB8AC3E}">
        <p14:creationId xmlns:p14="http://schemas.microsoft.com/office/powerpoint/2010/main" val="18283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as spell checking</a:t>
            </a:r>
          </a:p>
        </p:txBody>
      </p:sp>
      <p:sp>
        <p:nvSpPr>
          <p:cNvPr id="4" name="Content Placeholder 3"/>
          <p:cNvSpPr>
            <a:spLocks noGrp="1"/>
          </p:cNvSpPr>
          <p:nvPr>
            <p:ph sz="half" idx="1"/>
          </p:nvPr>
        </p:nvSpPr>
        <p:spPr/>
        <p:txBody>
          <a:bodyPr/>
          <a:lstStyle/>
          <a:p>
            <a:r>
              <a:rPr lang="en-US" dirty="0" smtClean="0"/>
              <a:t>Debugging</a:t>
            </a:r>
            <a:endParaRPr lang="en-US" dirty="0"/>
          </a:p>
          <a:p>
            <a:pPr lvl="1"/>
            <a:r>
              <a:rPr lang="en-US" dirty="0" smtClean="0"/>
              <a:t>Error </a:t>
            </a:r>
            <a:r>
              <a:rPr lang="en-US" dirty="0"/>
              <a:t>is </a:t>
            </a:r>
            <a:r>
              <a:rPr lang="en-US" dirty="0" smtClean="0"/>
              <a:t>reported--go </a:t>
            </a:r>
            <a:r>
              <a:rPr lang="en-US" dirty="0"/>
              <a:t>find </a:t>
            </a:r>
            <a:r>
              <a:rPr lang="en-US" dirty="0" smtClean="0"/>
              <a:t>it</a:t>
            </a:r>
            <a:endParaRPr lang="en-US" dirty="0"/>
          </a:p>
          <a:p>
            <a:pPr lvl="1"/>
            <a:r>
              <a:rPr lang="en-US" dirty="0"/>
              <a:t>Look at your </a:t>
            </a:r>
            <a:r>
              <a:rPr lang="en-US" dirty="0" smtClean="0"/>
              <a:t>spelling</a:t>
            </a:r>
            <a:endParaRPr lang="en-US" dirty="0"/>
          </a:p>
          <a:p>
            <a:pPr lvl="1"/>
            <a:r>
              <a:rPr lang="en-US" dirty="0"/>
              <a:t>Check your punctuation </a:t>
            </a:r>
            <a:r>
              <a:rPr lang="en-US" dirty="0" smtClean="0"/>
              <a:t>balance</a:t>
            </a:r>
            <a:endParaRPr lang="en-US" dirty="0"/>
          </a:p>
          <a:p>
            <a:pPr lvl="1"/>
            <a:r>
              <a:rPr lang="en-US" dirty="0"/>
              <a:t>Check your containers and </a:t>
            </a:r>
            <a:r>
              <a:rPr lang="en-US" dirty="0" smtClean="0"/>
              <a:t>whitespace</a:t>
            </a:r>
            <a:endParaRPr lang="en-US" dirty="0"/>
          </a:p>
          <a:p>
            <a:pPr lvl="1"/>
            <a:r>
              <a:rPr lang="en-US" dirty="0"/>
              <a:t>Make </a:t>
            </a:r>
            <a:r>
              <a:rPr lang="en-US" dirty="0" smtClean="0"/>
              <a:t>sure </a:t>
            </a:r>
            <a:r>
              <a:rPr lang="en-US" dirty="0"/>
              <a:t>you said what you meant to say</a:t>
            </a:r>
          </a:p>
          <a:p>
            <a:endParaRPr lang="en-US" dirty="0"/>
          </a:p>
        </p:txBody>
      </p:sp>
      <p:sp>
        <p:nvSpPr>
          <p:cNvPr id="5" name="Content Placeholder 4"/>
          <p:cNvSpPr>
            <a:spLocks noGrp="1"/>
          </p:cNvSpPr>
          <p:nvPr>
            <p:ph sz="half" idx="2"/>
          </p:nvPr>
        </p:nvSpPr>
        <p:spPr/>
        <p:txBody>
          <a:bodyPr/>
          <a:lstStyle/>
          <a:p>
            <a:r>
              <a:rPr lang="en-US" dirty="0" smtClean="0"/>
              <a:t>Proofreading</a:t>
            </a:r>
            <a:endParaRPr lang="en-US" dirty="0"/>
          </a:p>
          <a:p>
            <a:pPr lvl="1"/>
            <a:r>
              <a:rPr lang="en-US" dirty="0"/>
              <a:t>Error is </a:t>
            </a:r>
            <a:r>
              <a:rPr lang="en-US" dirty="0" smtClean="0"/>
              <a:t>reported--go </a:t>
            </a:r>
            <a:r>
              <a:rPr lang="en-US" dirty="0"/>
              <a:t>find </a:t>
            </a:r>
            <a:r>
              <a:rPr lang="en-US" dirty="0" smtClean="0"/>
              <a:t>it</a:t>
            </a:r>
            <a:endParaRPr lang="en-US" dirty="0"/>
          </a:p>
          <a:p>
            <a:pPr lvl="1"/>
            <a:r>
              <a:rPr lang="en-US" dirty="0"/>
              <a:t>Look at your </a:t>
            </a:r>
            <a:r>
              <a:rPr lang="en-US" dirty="0" smtClean="0"/>
              <a:t>spelling</a:t>
            </a:r>
            <a:endParaRPr lang="en-US" dirty="0"/>
          </a:p>
          <a:p>
            <a:pPr lvl="1"/>
            <a:r>
              <a:rPr lang="en-US" dirty="0"/>
              <a:t>Check your punctuation </a:t>
            </a:r>
            <a:r>
              <a:rPr lang="en-US" dirty="0" smtClean="0"/>
              <a:t>balance</a:t>
            </a:r>
            <a:endParaRPr lang="en-US" dirty="0"/>
          </a:p>
          <a:p>
            <a:pPr lvl="1"/>
            <a:r>
              <a:rPr lang="en-US" dirty="0"/>
              <a:t>Check your containers and </a:t>
            </a:r>
            <a:r>
              <a:rPr lang="en-US" dirty="0" smtClean="0"/>
              <a:t>whitespace</a:t>
            </a:r>
            <a:endParaRPr lang="en-US" dirty="0"/>
          </a:p>
          <a:p>
            <a:pPr lvl="1"/>
            <a:r>
              <a:rPr lang="en-US" dirty="0"/>
              <a:t>Make </a:t>
            </a:r>
            <a:r>
              <a:rPr lang="en-US" dirty="0" smtClean="0"/>
              <a:t>sure </a:t>
            </a:r>
            <a:r>
              <a:rPr lang="en-US" dirty="0"/>
              <a:t>you said what you meant to say</a:t>
            </a:r>
          </a:p>
          <a:p>
            <a:endParaRPr lang="en-US" dirty="0"/>
          </a:p>
        </p:txBody>
      </p:sp>
      <p:sp>
        <p:nvSpPr>
          <p:cNvPr id="6" name="Title 1"/>
          <p:cNvSpPr txBox="1">
            <a:spLocks/>
          </p:cNvSpPr>
          <p:nvPr/>
        </p:nvSpPr>
        <p:spPr>
          <a:xfrm>
            <a:off x="3271086" y="5291111"/>
            <a:ext cx="2872540" cy="584597"/>
          </a:xfrm>
          <a:prstGeom prst="rect">
            <a:avLst/>
          </a:prstGeom>
        </p:spPr>
        <p:txBody>
          <a:bodyPr vert="horz" lIns="68580" tIns="34290" rIns="68580" bIns="34290" rtlCol="0" anchor="ctr">
            <a:normAutofit/>
          </a:bodyPr>
          <a:lstStyle>
            <a:lvl1pPr algn="l" rtl="0" eaLnBrk="1" fontAlgn="base" hangingPunct="1">
              <a:spcBef>
                <a:spcPct val="0"/>
              </a:spcBef>
              <a:spcAft>
                <a:spcPct val="0"/>
              </a:spcAft>
              <a:defRPr sz="4000" kern="1200" spc="-100">
                <a:solidFill>
                  <a:schemeClr val="tx2"/>
                </a:solidFill>
                <a:latin typeface="Cabin Regular"/>
                <a:ea typeface="ＭＳ Ｐゴシック" charset="0"/>
                <a:cs typeface="Cabin Regular"/>
              </a:defRPr>
            </a:lvl1pPr>
            <a:lvl2pPr algn="l" rtl="0" eaLnBrk="1" fontAlgn="base" hangingPunct="1">
              <a:spcBef>
                <a:spcPct val="0"/>
              </a:spcBef>
              <a:spcAft>
                <a:spcPct val="0"/>
              </a:spcAft>
              <a:defRPr sz="4000">
                <a:solidFill>
                  <a:schemeClr val="tx2"/>
                </a:solidFill>
                <a:latin typeface="Cabin Regular" charset="0"/>
                <a:ea typeface="ＭＳ Ｐゴシック" charset="0"/>
              </a:defRPr>
            </a:lvl2pPr>
            <a:lvl3pPr algn="l" rtl="0" eaLnBrk="1" fontAlgn="base" hangingPunct="1">
              <a:spcBef>
                <a:spcPct val="0"/>
              </a:spcBef>
              <a:spcAft>
                <a:spcPct val="0"/>
              </a:spcAft>
              <a:defRPr sz="4000">
                <a:solidFill>
                  <a:schemeClr val="tx2"/>
                </a:solidFill>
                <a:latin typeface="Cabin Regular" charset="0"/>
                <a:ea typeface="ＭＳ Ｐゴシック" charset="0"/>
              </a:defRPr>
            </a:lvl3pPr>
            <a:lvl4pPr algn="l" rtl="0" eaLnBrk="1" fontAlgn="base" hangingPunct="1">
              <a:spcBef>
                <a:spcPct val="0"/>
              </a:spcBef>
              <a:spcAft>
                <a:spcPct val="0"/>
              </a:spcAft>
              <a:defRPr sz="4000">
                <a:solidFill>
                  <a:schemeClr val="tx2"/>
                </a:solidFill>
                <a:latin typeface="Cabin Regular" charset="0"/>
                <a:ea typeface="ＭＳ Ｐゴシック" charset="0"/>
              </a:defRPr>
            </a:lvl4pPr>
            <a:lvl5pPr algn="l" rtl="0" eaLnBrk="1" fontAlgn="base" hangingPunct="1">
              <a:spcBef>
                <a:spcPct val="0"/>
              </a:spcBef>
              <a:spcAft>
                <a:spcPct val="0"/>
              </a:spcAft>
              <a:defRPr sz="4000">
                <a:solidFill>
                  <a:schemeClr val="tx2"/>
                </a:solidFill>
                <a:latin typeface="Cabin Regular" charset="0"/>
                <a:ea typeface="ＭＳ Ｐゴシック" charset="0"/>
              </a:defRPr>
            </a:lvl5pPr>
            <a:lvl6pPr marL="457200" algn="l" rtl="0" eaLnBrk="1" fontAlgn="base" hangingPunct="1">
              <a:spcBef>
                <a:spcPct val="0"/>
              </a:spcBef>
              <a:spcAft>
                <a:spcPct val="0"/>
              </a:spcAft>
              <a:defRPr sz="4000">
                <a:solidFill>
                  <a:schemeClr val="tx2"/>
                </a:solidFill>
                <a:latin typeface="Cabin Regular" charset="0"/>
                <a:ea typeface="ＭＳ Ｐゴシック" charset="0"/>
              </a:defRPr>
            </a:lvl6pPr>
            <a:lvl7pPr marL="914400" algn="l" rtl="0" eaLnBrk="1" fontAlgn="base" hangingPunct="1">
              <a:spcBef>
                <a:spcPct val="0"/>
              </a:spcBef>
              <a:spcAft>
                <a:spcPct val="0"/>
              </a:spcAft>
              <a:defRPr sz="4000">
                <a:solidFill>
                  <a:schemeClr val="tx2"/>
                </a:solidFill>
                <a:latin typeface="Cabin Regular" charset="0"/>
                <a:ea typeface="ＭＳ Ｐゴシック" charset="0"/>
              </a:defRPr>
            </a:lvl7pPr>
            <a:lvl8pPr marL="1371600" algn="l" rtl="0" eaLnBrk="1" fontAlgn="base" hangingPunct="1">
              <a:spcBef>
                <a:spcPct val="0"/>
              </a:spcBef>
              <a:spcAft>
                <a:spcPct val="0"/>
              </a:spcAft>
              <a:defRPr sz="4000">
                <a:solidFill>
                  <a:schemeClr val="tx2"/>
                </a:solidFill>
                <a:latin typeface="Cabin Regular" charset="0"/>
                <a:ea typeface="ＭＳ Ｐゴシック" charset="0"/>
              </a:defRPr>
            </a:lvl8pPr>
            <a:lvl9pPr marL="1828800" algn="l" rtl="0" eaLnBrk="1" fontAlgn="base" hangingPunct="1">
              <a:spcBef>
                <a:spcPct val="0"/>
              </a:spcBef>
              <a:spcAft>
                <a:spcPct val="0"/>
              </a:spcAft>
              <a:defRPr sz="4000">
                <a:solidFill>
                  <a:schemeClr val="tx2"/>
                </a:solidFill>
                <a:latin typeface="Cabin Regular" charset="0"/>
                <a:ea typeface="ＭＳ Ｐゴシック" charset="0"/>
              </a:defRPr>
            </a:lvl9pPr>
          </a:lstStyle>
          <a:p>
            <a:pPr defTabSz="685800"/>
            <a:r>
              <a:rPr lang="en-US" sz="3000"/>
              <a:t>Hmmmmmm</a:t>
            </a:r>
            <a:r>
              <a:rPr lang="mr-IN" sz="3000" dirty="0"/>
              <a:t>…</a:t>
            </a:r>
            <a:endParaRPr lang="en-US" sz="3000" dirty="0"/>
          </a:p>
        </p:txBody>
      </p:sp>
    </p:spTree>
    <p:extLst>
      <p:ext uri="{BB962C8B-B14F-4D97-AF65-F5344CB8AC3E}">
        <p14:creationId xmlns:p14="http://schemas.microsoft.com/office/powerpoint/2010/main" val="206471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Be okay not knowing the road you’ll travel</a:t>
            </a:r>
            <a:endParaRPr lang="en-US" dirty="0"/>
          </a:p>
        </p:txBody>
      </p:sp>
      <p:sp>
        <p:nvSpPr>
          <p:cNvPr id="6" name="Content Placeholder 5"/>
          <p:cNvSpPr>
            <a:spLocks noGrp="1"/>
          </p:cNvSpPr>
          <p:nvPr>
            <p:ph idx="1"/>
          </p:nvPr>
        </p:nvSpPr>
        <p:spPr/>
        <p:txBody>
          <a:bodyPr/>
          <a:lstStyle/>
          <a:p>
            <a:r>
              <a:rPr lang="en-US" sz="2100" dirty="0"/>
              <a:t>You </a:t>
            </a:r>
            <a:r>
              <a:rPr lang="en-US" sz="2100" b="1" dirty="0"/>
              <a:t>will</a:t>
            </a:r>
            <a:r>
              <a:rPr lang="en-US" sz="2100" dirty="0"/>
              <a:t> find the road</a:t>
            </a:r>
          </a:p>
          <a:p>
            <a:r>
              <a:rPr lang="en-US" sz="2100" dirty="0"/>
              <a:t>You </a:t>
            </a:r>
            <a:r>
              <a:rPr lang="en-US" sz="2100" b="1" dirty="0"/>
              <a:t>will </a:t>
            </a:r>
            <a:r>
              <a:rPr lang="en-US" sz="2100" dirty="0"/>
              <a:t>make it to the other side</a:t>
            </a:r>
          </a:p>
          <a:p>
            <a:r>
              <a:rPr lang="en-US" sz="2100" dirty="0"/>
              <a:t>Impossible to know exactly how to get there without stepping a foot out the door</a:t>
            </a:r>
          </a:p>
          <a:p>
            <a:r>
              <a:rPr lang="en-US" sz="2100" dirty="0"/>
              <a:t>So you want to write a poem</a:t>
            </a:r>
            <a:r>
              <a:rPr lang="mr-IN" sz="2100" dirty="0"/>
              <a:t>…</a:t>
            </a:r>
            <a:endParaRPr lang="en-US" sz="2100" dirty="0"/>
          </a:p>
          <a:p>
            <a:pPr lvl="1"/>
            <a:r>
              <a:rPr lang="en-US" dirty="0"/>
              <a:t>Do you know how it’ll end when you start it?</a:t>
            </a:r>
          </a:p>
          <a:p>
            <a:pPr lvl="1"/>
            <a:r>
              <a:rPr lang="en-US" dirty="0"/>
              <a:t>Should you?</a:t>
            </a:r>
          </a:p>
          <a:p>
            <a:r>
              <a:rPr lang="en-US" sz="2100" dirty="0"/>
              <a:t>This idea of prescriptive solutions is both dishonest and not correct</a:t>
            </a:r>
          </a:p>
        </p:txBody>
      </p:sp>
    </p:spTree>
    <p:extLst>
      <p:ext uri="{BB962C8B-B14F-4D97-AF65-F5344CB8AC3E}">
        <p14:creationId xmlns:p14="http://schemas.microsoft.com/office/powerpoint/2010/main" val="19857048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Necessary uncertainty</a:t>
            </a:r>
          </a:p>
        </p:txBody>
      </p:sp>
      <p:sp>
        <p:nvSpPr>
          <p:cNvPr id="5" name="Content Placeholder 4"/>
          <p:cNvSpPr>
            <a:spLocks noGrp="1"/>
          </p:cNvSpPr>
          <p:nvPr>
            <p:ph sz="half" idx="1"/>
          </p:nvPr>
        </p:nvSpPr>
        <p:spPr/>
        <p:txBody>
          <a:bodyPr/>
          <a:lstStyle/>
          <a:p>
            <a:r>
              <a:rPr lang="en-US" dirty="0"/>
              <a:t>Simple battle plan</a:t>
            </a:r>
            <a:r>
              <a:rPr lang="en-US" dirty="0" smtClean="0"/>
              <a:t>:</a:t>
            </a:r>
            <a:endParaRPr lang="en-US" dirty="0"/>
          </a:p>
          <a:p>
            <a:pPr marL="548878" lvl="1" indent="-342900">
              <a:buFont typeface="+mj-lt"/>
              <a:buAutoNum type="arabicPeriod"/>
            </a:pPr>
            <a:r>
              <a:rPr lang="en-US" dirty="0" smtClean="0"/>
              <a:t>Receive input</a:t>
            </a:r>
          </a:p>
          <a:p>
            <a:pPr marL="548878" lvl="1" indent="-342900">
              <a:buFont typeface="+mj-lt"/>
              <a:buAutoNum type="arabicPeriod"/>
            </a:pPr>
            <a:r>
              <a:rPr lang="en-US" dirty="0" smtClean="0"/>
              <a:t>Do magic</a:t>
            </a:r>
          </a:p>
          <a:p>
            <a:pPr marL="548878" lvl="1" indent="-342900">
              <a:buFont typeface="+mj-lt"/>
              <a:buAutoNum type="arabicPeriod"/>
            </a:pPr>
            <a:r>
              <a:rPr lang="en-US" dirty="0" smtClean="0"/>
              <a:t>Profit</a:t>
            </a:r>
            <a:endParaRPr lang="en-US" dirty="0"/>
          </a:p>
        </p:txBody>
      </p:sp>
      <p:sp>
        <p:nvSpPr>
          <p:cNvPr id="6" name="Content Placeholder 5"/>
          <p:cNvSpPr>
            <a:spLocks noGrp="1"/>
          </p:cNvSpPr>
          <p:nvPr>
            <p:ph sz="half" idx="2"/>
          </p:nvPr>
        </p:nvSpPr>
        <p:spPr>
          <a:xfrm>
            <a:off x="4449535" y="1845734"/>
            <a:ext cx="3208565" cy="3538728"/>
          </a:xfrm>
        </p:spPr>
        <p:txBody>
          <a:bodyPr/>
          <a:lstStyle/>
          <a:p>
            <a:r>
              <a:rPr lang="en-US" dirty="0" smtClean="0"/>
              <a:t>Data battle plan</a:t>
            </a:r>
          </a:p>
          <a:p>
            <a:pPr marL="548878" lvl="1" indent="-342900">
              <a:buFont typeface="+mj-lt"/>
              <a:buAutoNum type="arabicPeriod"/>
            </a:pPr>
            <a:r>
              <a:rPr lang="en-US" dirty="0" smtClean="0"/>
              <a:t>Read in the data somehow</a:t>
            </a:r>
          </a:p>
          <a:p>
            <a:pPr marL="548878" lvl="1" indent="-342900">
              <a:buFont typeface="+mj-lt"/>
              <a:buAutoNum type="arabicPeriod"/>
            </a:pPr>
            <a:r>
              <a:rPr lang="en-US" dirty="0" smtClean="0"/>
              <a:t>Investigate what it needs</a:t>
            </a:r>
          </a:p>
          <a:p>
            <a:pPr marL="548878" lvl="1" indent="-342900">
              <a:buFont typeface="+mj-lt"/>
              <a:buAutoNum type="arabicPeriod"/>
            </a:pPr>
            <a:r>
              <a:rPr lang="en-US" dirty="0" smtClean="0"/>
              <a:t>Somehow do what it needs</a:t>
            </a:r>
          </a:p>
          <a:p>
            <a:pPr marL="548878" lvl="1" indent="-342900">
              <a:buFont typeface="+mj-lt"/>
              <a:buAutoNum type="arabicPeriod"/>
            </a:pPr>
            <a:r>
              <a:rPr lang="en-US" dirty="0" smtClean="0"/>
              <a:t>Produce glorious outputs somehow</a:t>
            </a:r>
            <a:endParaRPr lang="en-US" dirty="0"/>
          </a:p>
        </p:txBody>
      </p:sp>
      <p:pic>
        <p:nvPicPr>
          <p:cNvPr id="2" name="Picture 1"/>
          <p:cNvPicPr>
            <a:picLocks noChangeAspect="1"/>
          </p:cNvPicPr>
          <p:nvPr/>
        </p:nvPicPr>
        <p:blipFill>
          <a:blip r:embed="rId2"/>
          <a:stretch>
            <a:fillRect/>
          </a:stretch>
        </p:blipFill>
        <p:spPr>
          <a:xfrm>
            <a:off x="457200" y="3560547"/>
            <a:ext cx="2869532" cy="2165983"/>
          </a:xfrm>
          <a:prstGeom prst="rect">
            <a:avLst/>
          </a:prstGeom>
        </p:spPr>
      </p:pic>
      <p:sp>
        <p:nvSpPr>
          <p:cNvPr id="3" name="Rectangle 2"/>
          <p:cNvSpPr/>
          <p:nvPr/>
        </p:nvSpPr>
        <p:spPr>
          <a:xfrm>
            <a:off x="366964" y="5773408"/>
            <a:ext cx="6560218" cy="230832"/>
          </a:xfrm>
          <a:prstGeom prst="rect">
            <a:avLst/>
          </a:prstGeom>
        </p:spPr>
        <p:txBody>
          <a:bodyPr wrap="square">
            <a:spAutoFit/>
          </a:bodyPr>
          <a:lstStyle/>
          <a:p>
            <a:r>
              <a:rPr lang="en-US" sz="900" dirty="0"/>
              <a:t>https://</a:t>
            </a:r>
            <a:r>
              <a:rPr lang="en-US" sz="900" dirty="0" err="1"/>
              <a:t>en.wikipedia.org</a:t>
            </a:r>
            <a:r>
              <a:rPr lang="en-US" sz="900" dirty="0"/>
              <a:t>/wiki/Gnomes_(</a:t>
            </a:r>
            <a:r>
              <a:rPr lang="en-US" sz="900" dirty="0" err="1"/>
              <a:t>South_Park</a:t>
            </a:r>
            <a:r>
              <a:rPr lang="en-US" sz="900" dirty="0"/>
              <a:t>)#/media/</a:t>
            </a:r>
            <a:r>
              <a:rPr lang="en-US" sz="900" dirty="0" err="1"/>
              <a:t>File:Gnomes_plan.png</a:t>
            </a:r>
            <a:endParaRPr lang="en-US" sz="900" dirty="0"/>
          </a:p>
        </p:txBody>
      </p:sp>
    </p:spTree>
    <p:extLst>
      <p:ext uri="{BB962C8B-B14F-4D97-AF65-F5344CB8AC3E}">
        <p14:creationId xmlns:p14="http://schemas.microsoft.com/office/powerpoint/2010/main" val="18446992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Archival research</a:t>
            </a:r>
            <a:endParaRPr lang="en-US" dirty="0"/>
          </a:p>
        </p:txBody>
      </p:sp>
      <p:sp>
        <p:nvSpPr>
          <p:cNvPr id="6" name="Content Placeholder 5"/>
          <p:cNvSpPr>
            <a:spLocks noGrp="1"/>
          </p:cNvSpPr>
          <p:nvPr>
            <p:ph idx="1"/>
          </p:nvPr>
        </p:nvSpPr>
        <p:spPr/>
        <p:txBody>
          <a:bodyPr/>
          <a:lstStyle/>
          <a:p>
            <a:r>
              <a:rPr lang="en-US" dirty="0" smtClean="0"/>
              <a:t>Who here has done research in the archives?</a:t>
            </a:r>
          </a:p>
          <a:p>
            <a:pPr lvl="1"/>
            <a:r>
              <a:rPr lang="en-US" dirty="0"/>
              <a:t>Sometimes </a:t>
            </a:r>
            <a:r>
              <a:rPr lang="en-US" dirty="0" smtClean="0"/>
              <a:t>you need </a:t>
            </a:r>
            <a:r>
              <a:rPr lang="en-US" dirty="0"/>
              <a:t>one specific shiny </a:t>
            </a:r>
            <a:r>
              <a:rPr lang="en-US" dirty="0" smtClean="0"/>
              <a:t>thing</a:t>
            </a:r>
            <a:endParaRPr lang="en-US" dirty="0"/>
          </a:p>
          <a:p>
            <a:pPr lvl="1"/>
            <a:r>
              <a:rPr lang="en-US" dirty="0" smtClean="0"/>
              <a:t>Most of </a:t>
            </a:r>
            <a:r>
              <a:rPr lang="en-US" dirty="0"/>
              <a:t>the time you know that what you need is in there </a:t>
            </a:r>
            <a:r>
              <a:rPr lang="en-US" dirty="0" smtClean="0"/>
              <a:t>somewhere</a:t>
            </a:r>
          </a:p>
          <a:p>
            <a:r>
              <a:rPr lang="en-US" dirty="0" smtClean="0"/>
              <a:t>So you visit to sort </a:t>
            </a:r>
            <a:r>
              <a:rPr lang="en-US" dirty="0"/>
              <a:t>out where it is and collect it into a useful </a:t>
            </a:r>
            <a:r>
              <a:rPr lang="en-US" dirty="0" smtClean="0"/>
              <a:t>format</a:t>
            </a:r>
          </a:p>
          <a:p>
            <a:pPr lvl="1"/>
            <a:r>
              <a:rPr lang="en-US" dirty="0" smtClean="0"/>
              <a:t>This ‘browsing’ activity also happens in writing code</a:t>
            </a:r>
            <a:r>
              <a:rPr lang="en-US" dirty="0"/>
              <a:t/>
            </a:r>
            <a:br>
              <a:rPr lang="en-US" dirty="0"/>
            </a:br>
            <a:endParaRPr lang="en-US" dirty="0"/>
          </a:p>
          <a:p>
            <a:endParaRPr lang="en-US" dirty="0"/>
          </a:p>
        </p:txBody>
      </p:sp>
    </p:spTree>
    <p:extLst>
      <p:ext uri="{BB962C8B-B14F-4D97-AF65-F5344CB8AC3E}">
        <p14:creationId xmlns:p14="http://schemas.microsoft.com/office/powerpoint/2010/main" val="6383788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71650" y="3332811"/>
            <a:ext cx="5886450" cy="584597"/>
          </a:xfrm>
        </p:spPr>
        <p:txBody>
          <a:bodyPr>
            <a:noAutofit/>
          </a:bodyPr>
          <a:lstStyle/>
          <a:p>
            <a:r>
              <a:rPr lang="en-US" sz="3600" dirty="0"/>
              <a:t>OK, that was the hard sell on approaches toward getting stuff done, let's shift to more tangible details</a:t>
            </a:r>
          </a:p>
        </p:txBody>
      </p:sp>
    </p:spTree>
    <p:extLst>
      <p:ext uri="{BB962C8B-B14F-4D97-AF65-F5344CB8AC3E}">
        <p14:creationId xmlns:p14="http://schemas.microsoft.com/office/powerpoint/2010/main" val="4042079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notes</a:t>
            </a:r>
            <a:endParaRPr lang="en-US" dirty="0"/>
          </a:p>
        </p:txBody>
      </p:sp>
      <p:sp>
        <p:nvSpPr>
          <p:cNvPr id="3" name="Content Placeholder 2"/>
          <p:cNvSpPr>
            <a:spLocks noGrp="1"/>
          </p:cNvSpPr>
          <p:nvPr>
            <p:ph idx="1"/>
          </p:nvPr>
        </p:nvSpPr>
        <p:spPr>
          <a:xfrm>
            <a:off x="822959" y="1845734"/>
            <a:ext cx="7543801" cy="4308486"/>
          </a:xfrm>
        </p:spPr>
        <p:txBody>
          <a:bodyPr>
            <a:normAutofit/>
          </a:bodyPr>
          <a:lstStyle/>
          <a:p>
            <a:r>
              <a:rPr lang="en-US" sz="2100" dirty="0"/>
              <a:t>What you're learning about isn't linear, so think outside the linear piece of paper</a:t>
            </a:r>
          </a:p>
          <a:p>
            <a:r>
              <a:rPr lang="en-US" sz="2100" dirty="0"/>
              <a:t>There are certainly linear aspects, but there's nothing linear about "first we learn about hair colors, then vegetable names, then about cars, then geography."  in languages</a:t>
            </a:r>
          </a:p>
          <a:p>
            <a:r>
              <a:rPr lang="en-US" sz="2100" dirty="0"/>
              <a:t>When you take notes, focus on capturing the concepts and patterns</a:t>
            </a:r>
          </a:p>
          <a:p>
            <a:pPr lvl="1"/>
            <a:r>
              <a:rPr lang="en-US" dirty="0"/>
              <a:t>It's easier to fill in or look up a missing piece of syntax than it is a missing concept</a:t>
            </a:r>
            <a:r>
              <a:rPr lang="en-US" dirty="0" smtClean="0"/>
              <a:t>.</a:t>
            </a:r>
          </a:p>
          <a:p>
            <a:r>
              <a:rPr lang="en-US" dirty="0" smtClean="0"/>
              <a:t>Consider using a </a:t>
            </a:r>
            <a:r>
              <a:rPr lang="en-US" dirty="0" err="1" smtClean="0"/>
              <a:t>mindmap</a:t>
            </a:r>
            <a:r>
              <a:rPr lang="en-US" dirty="0" smtClean="0"/>
              <a:t>-like tool to synthesize your notes.</a:t>
            </a:r>
          </a:p>
          <a:p>
            <a:r>
              <a:rPr lang="en-US" dirty="0" smtClean="0"/>
              <a:t>We’ll be building on info a lot, so leave space to expand info.</a:t>
            </a:r>
          </a:p>
          <a:p>
            <a:r>
              <a:rPr lang="en-US" dirty="0" smtClean="0"/>
              <a:t>Group in three categories:  reference, concept, and pattern.</a:t>
            </a:r>
            <a:endParaRPr lang="en-US" dirty="0"/>
          </a:p>
          <a:p>
            <a:endParaRPr lang="en-US" sz="2100" dirty="0"/>
          </a:p>
        </p:txBody>
      </p:sp>
    </p:spTree>
    <p:extLst>
      <p:ext uri="{BB962C8B-B14F-4D97-AF65-F5344CB8AC3E}">
        <p14:creationId xmlns:p14="http://schemas.microsoft.com/office/powerpoint/2010/main" val="1795429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notes</a:t>
            </a:r>
            <a:endParaRPr lang="en-US" dirty="0"/>
          </a:p>
        </p:txBody>
      </p:sp>
      <p:sp>
        <p:nvSpPr>
          <p:cNvPr id="3" name="Content Placeholder 2"/>
          <p:cNvSpPr>
            <a:spLocks noGrp="1"/>
          </p:cNvSpPr>
          <p:nvPr>
            <p:ph idx="1"/>
          </p:nvPr>
        </p:nvSpPr>
        <p:spPr/>
        <p:txBody>
          <a:bodyPr/>
          <a:lstStyle/>
          <a:p>
            <a:r>
              <a:rPr lang="en-US" dirty="0" smtClean="0"/>
              <a:t>Be comfortable not knowing the full score as you’re moving forward</a:t>
            </a:r>
          </a:p>
          <a:p>
            <a:pPr lvl="1"/>
            <a:r>
              <a:rPr lang="en-US" dirty="0" smtClean="0"/>
              <a:t>I know it can be hard, but really just turn that page and move forward</a:t>
            </a:r>
          </a:p>
          <a:p>
            <a:r>
              <a:rPr lang="en-US" dirty="0" smtClean="0"/>
              <a:t>You’ll want to revisit things and add clarification as we build up our knowledge</a:t>
            </a:r>
          </a:p>
          <a:p>
            <a:r>
              <a:rPr lang="en-US" dirty="0" smtClean="0"/>
              <a:t>Drawing </a:t>
            </a:r>
            <a:r>
              <a:rPr lang="en-US" dirty="0" smtClean="0"/>
              <a:t>your notes in </a:t>
            </a:r>
            <a:r>
              <a:rPr lang="en-US" dirty="0" smtClean="0"/>
              <a:t>clusters and using a notebook you can add paper to or move things around is great.</a:t>
            </a:r>
          </a:p>
          <a:p>
            <a:r>
              <a:rPr lang="en-US" dirty="0" smtClean="0"/>
              <a:t>Don’t be a stenographer. Class is already being recorded.</a:t>
            </a:r>
          </a:p>
          <a:p>
            <a:r>
              <a:rPr lang="en-US" dirty="0" smtClean="0"/>
              <a:t>Mark areas where you have questions so you know to revisit.</a:t>
            </a:r>
            <a:endParaRPr lang="en-US" dirty="0"/>
          </a:p>
        </p:txBody>
      </p:sp>
    </p:spTree>
    <p:extLst>
      <p:ext uri="{BB962C8B-B14F-4D97-AF65-F5344CB8AC3E}">
        <p14:creationId xmlns:p14="http://schemas.microsoft.com/office/powerpoint/2010/main" val="1487151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notes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957" y="2167681"/>
            <a:ext cx="6621236" cy="3084049"/>
          </a:xfrm>
          <a:prstGeom prst="rect">
            <a:avLst/>
          </a:prstGeom>
        </p:spPr>
      </p:pic>
    </p:spTree>
    <p:extLst>
      <p:ext uri="{BB962C8B-B14F-4D97-AF65-F5344CB8AC3E}">
        <p14:creationId xmlns:p14="http://schemas.microsoft.com/office/powerpoint/2010/main" val="2138038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Learning goals</a:t>
            </a:r>
            <a:endParaRPr lang="en-US" dirty="0"/>
          </a:p>
        </p:txBody>
      </p:sp>
      <p:sp>
        <p:nvSpPr>
          <p:cNvPr id="12290" name="Content Placeholder 2"/>
          <p:cNvSpPr>
            <a:spLocks noGrp="1"/>
          </p:cNvSpPr>
          <p:nvPr>
            <p:ph idx="1"/>
          </p:nvPr>
        </p:nvSpPr>
        <p:spPr/>
        <p:txBody>
          <a:bodyPr>
            <a:normAutofit/>
          </a:bodyPr>
          <a:lstStyle/>
          <a:p>
            <a:r>
              <a:rPr lang="en-US" altLang="x-none" sz="2800" dirty="0"/>
              <a:t>Minimal wins:</a:t>
            </a:r>
          </a:p>
          <a:p>
            <a:pPr lvl="1"/>
            <a:r>
              <a:rPr lang="en-US" altLang="x-none" sz="2400" dirty="0"/>
              <a:t>Evaluate programming book search results and/or bookstore selections</a:t>
            </a:r>
          </a:p>
          <a:p>
            <a:pPr lvl="1"/>
            <a:r>
              <a:rPr lang="en-US" altLang="x-none" sz="2400" dirty="0"/>
              <a:t>Understand some memes you didn’t before</a:t>
            </a:r>
          </a:p>
          <a:p>
            <a:pPr lvl="1"/>
            <a:r>
              <a:rPr lang="en-US" altLang="x-none" sz="2400" dirty="0"/>
              <a:t>Run a reference interview for a patron who comes to you wanting to learn how to program</a:t>
            </a:r>
          </a:p>
          <a:p>
            <a:pPr lvl="1"/>
            <a:r>
              <a:rPr lang="en-US" altLang="x-none" sz="2400" dirty="0"/>
              <a:t>Critically evaluate or write a reality-based technical job description</a:t>
            </a:r>
          </a:p>
          <a:p>
            <a:pPr lvl="1"/>
            <a:r>
              <a:rPr lang="en-US" altLang="x-none" sz="2400" dirty="0"/>
              <a:t>Speak confidently about technical concepts and tools in consultations or job interviews</a:t>
            </a:r>
          </a:p>
        </p:txBody>
      </p:sp>
    </p:spTree>
    <p:extLst>
      <p:ext uri="{BB962C8B-B14F-4D97-AF65-F5344CB8AC3E}">
        <p14:creationId xmlns:p14="http://schemas.microsoft.com/office/powerpoint/2010/main" val="15427329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notes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085975"/>
            <a:ext cx="6858000" cy="3363374"/>
          </a:xfrm>
          <a:prstGeom prst="rect">
            <a:avLst/>
          </a:prstGeom>
        </p:spPr>
      </p:pic>
    </p:spTree>
    <p:extLst>
      <p:ext uri="{BB962C8B-B14F-4D97-AF65-F5344CB8AC3E}">
        <p14:creationId xmlns:p14="http://schemas.microsoft.com/office/powerpoint/2010/main" val="1752043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Enough of this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Let’s do some python</a:t>
            </a:r>
            <a:endParaRPr lang="en-US" dirty="0"/>
          </a:p>
        </p:txBody>
      </p:sp>
    </p:spTree>
    <p:extLst>
      <p:ext uri="{BB962C8B-B14F-4D97-AF65-F5344CB8AC3E}">
        <p14:creationId xmlns:p14="http://schemas.microsoft.com/office/powerpoint/2010/main" val="1142219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Learning goals</a:t>
            </a:r>
            <a:endParaRPr lang="en-US" dirty="0"/>
          </a:p>
        </p:txBody>
      </p:sp>
      <p:sp>
        <p:nvSpPr>
          <p:cNvPr id="3" name="Content Placeholder 2"/>
          <p:cNvSpPr>
            <a:spLocks noGrp="1"/>
          </p:cNvSpPr>
          <p:nvPr>
            <p:ph idx="1"/>
          </p:nvPr>
        </p:nvSpPr>
        <p:spPr/>
        <p:txBody>
          <a:bodyPr rtlCol="0">
            <a:noAutofit/>
          </a:bodyPr>
          <a:lstStyle/>
          <a:p>
            <a:pPr fontAlgn="auto">
              <a:spcAft>
                <a:spcPts val="0"/>
              </a:spcAft>
              <a:buFont typeface="Arial" panose="020B0604020202020204" pitchFamily="34" charset="0"/>
              <a:buChar char="•"/>
              <a:defRPr/>
            </a:pPr>
            <a:r>
              <a:rPr lang="en-US" sz="2800" dirty="0" smtClean="0">
                <a:solidFill>
                  <a:schemeClr val="tx1">
                    <a:lumMod val="85000"/>
                    <a:lumOff val="15000"/>
                  </a:schemeClr>
                </a:solidFill>
              </a:rPr>
              <a:t> Moderate </a:t>
            </a:r>
            <a:r>
              <a:rPr lang="en-US" sz="2800" dirty="0" smtClean="0">
                <a:solidFill>
                  <a:schemeClr val="tx1">
                    <a:lumMod val="85000"/>
                    <a:lumOff val="15000"/>
                  </a:schemeClr>
                </a:solidFill>
              </a:rPr>
              <a:t>wins:</a:t>
            </a:r>
          </a:p>
          <a:p>
            <a:pPr lvl="1" fontAlgn="auto">
              <a:spcAft>
                <a:spcPts val="0"/>
              </a:spcAft>
              <a:buFont typeface="Arial" panose="020B0604020202020204" pitchFamily="34" charset="0"/>
              <a:buChar char="•"/>
              <a:defRPr/>
            </a:pPr>
            <a:r>
              <a:rPr lang="en-US" sz="2400" dirty="0" smtClean="0">
                <a:solidFill>
                  <a:schemeClr val="tx1">
                    <a:lumMod val="85000"/>
                    <a:lumOff val="15000"/>
                  </a:schemeClr>
                </a:solidFill>
              </a:rPr>
              <a:t>Hold stronger/more productive conversations with developers</a:t>
            </a:r>
          </a:p>
          <a:p>
            <a:pPr lvl="1" fontAlgn="auto">
              <a:spcAft>
                <a:spcPts val="0"/>
              </a:spcAft>
              <a:buFont typeface="Arial" panose="020B0604020202020204" pitchFamily="34" charset="0"/>
              <a:buChar char="•"/>
              <a:defRPr/>
            </a:pPr>
            <a:r>
              <a:rPr lang="en-US" sz="2400" dirty="0" smtClean="0">
                <a:solidFill>
                  <a:schemeClr val="tx1">
                    <a:lumMod val="85000"/>
                    <a:lumOff val="15000"/>
                  </a:schemeClr>
                </a:solidFill>
              </a:rPr>
              <a:t>Act as a bridge between programmers and non-programmers</a:t>
            </a:r>
          </a:p>
          <a:p>
            <a:pPr lvl="1" fontAlgn="auto">
              <a:spcAft>
                <a:spcPts val="0"/>
              </a:spcAft>
              <a:buFont typeface="Arial" panose="020B0604020202020204" pitchFamily="34" charset="0"/>
              <a:buChar char="•"/>
              <a:defRPr/>
            </a:pPr>
            <a:r>
              <a:rPr lang="en-US" sz="2400" dirty="0" smtClean="0">
                <a:solidFill>
                  <a:schemeClr val="tx1">
                    <a:lumMod val="85000"/>
                    <a:lumOff val="15000"/>
                  </a:schemeClr>
                </a:solidFill>
              </a:rPr>
              <a:t>Feel more confident to engage with developers and other IT staff with technical jargon and detail</a:t>
            </a:r>
          </a:p>
          <a:p>
            <a:pPr lvl="1" fontAlgn="auto">
              <a:spcAft>
                <a:spcPts val="0"/>
              </a:spcAft>
              <a:buFont typeface="Arial" panose="020B0604020202020204" pitchFamily="34" charset="0"/>
              <a:buChar char="•"/>
              <a:defRPr/>
            </a:pPr>
            <a:r>
              <a:rPr lang="en-US" sz="2400" dirty="0" smtClean="0">
                <a:solidFill>
                  <a:schemeClr val="tx1">
                    <a:lumMod val="85000"/>
                    <a:lumOff val="15000"/>
                  </a:schemeClr>
                </a:solidFill>
              </a:rPr>
              <a:t>Detect vendor hand waving and other bulls**t</a:t>
            </a:r>
          </a:p>
          <a:p>
            <a:pPr lvl="1" fontAlgn="auto">
              <a:spcAft>
                <a:spcPts val="0"/>
              </a:spcAft>
              <a:buFont typeface="Arial" panose="020B0604020202020204" pitchFamily="34" charset="0"/>
              <a:buChar char="•"/>
              <a:defRPr/>
            </a:pPr>
            <a:r>
              <a:rPr lang="en-US" sz="2400" dirty="0" smtClean="0">
                <a:solidFill>
                  <a:schemeClr val="tx1">
                    <a:lumMod val="85000"/>
                    <a:lumOff val="15000"/>
                  </a:schemeClr>
                </a:solidFill>
              </a:rPr>
              <a:t>Evaluate the usefulness and applicability of potential technical tools (e.g. an open source command line tool) </a:t>
            </a:r>
          </a:p>
          <a:p>
            <a:pPr lvl="1" fontAlgn="auto">
              <a:spcAft>
                <a:spcPts val="0"/>
              </a:spcAft>
              <a:buFont typeface="Arial" panose="020B0604020202020204" pitchFamily="34" charset="0"/>
              <a:buChar char="•"/>
              <a:defRPr/>
            </a:pPr>
            <a:endParaRPr lang="en-US" sz="2400" dirty="0" smtClean="0">
              <a:solidFill>
                <a:schemeClr val="tx1">
                  <a:lumMod val="85000"/>
                  <a:lumOff val="15000"/>
                </a:schemeClr>
              </a:solidFill>
            </a:endParaRPr>
          </a:p>
          <a:p>
            <a:pPr lvl="1" fontAlgn="auto">
              <a:spcAft>
                <a:spcPts val="0"/>
              </a:spcAft>
              <a:buFont typeface="Arial" panose="020B0604020202020204" pitchFamily="34" charset="0"/>
              <a:buChar char="•"/>
              <a:defRPr/>
            </a:pPr>
            <a:endParaRPr lang="en-US" sz="2400" dirty="0">
              <a:solidFill>
                <a:schemeClr val="tx1">
                  <a:lumMod val="85000"/>
                  <a:lumOff val="15000"/>
                </a:schemeClr>
              </a:solidFill>
            </a:endParaRPr>
          </a:p>
        </p:txBody>
      </p:sp>
    </p:spTree>
    <p:extLst>
      <p:ext uri="{BB962C8B-B14F-4D97-AF65-F5344CB8AC3E}">
        <p14:creationId xmlns:p14="http://schemas.microsoft.com/office/powerpoint/2010/main" val="2143292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Learning goals</a:t>
            </a:r>
            <a:endParaRPr lang="en-US" dirty="0"/>
          </a:p>
        </p:txBody>
      </p:sp>
      <p:sp>
        <p:nvSpPr>
          <p:cNvPr id="14338" name="Content Placeholder 2"/>
          <p:cNvSpPr>
            <a:spLocks noGrp="1"/>
          </p:cNvSpPr>
          <p:nvPr>
            <p:ph idx="1"/>
          </p:nvPr>
        </p:nvSpPr>
        <p:spPr/>
        <p:txBody>
          <a:bodyPr>
            <a:normAutofit/>
          </a:bodyPr>
          <a:lstStyle/>
          <a:p>
            <a:pPr>
              <a:buFont typeface="Arial" charset="0"/>
              <a:buChar char="•"/>
            </a:pPr>
            <a:r>
              <a:rPr lang="en-US" altLang="x-none" sz="2800" dirty="0" smtClean="0"/>
              <a:t> Major </a:t>
            </a:r>
            <a:r>
              <a:rPr lang="en-US" altLang="x-none" sz="2800" dirty="0"/>
              <a:t>wins:</a:t>
            </a:r>
          </a:p>
          <a:p>
            <a:pPr lvl="1">
              <a:buFont typeface="Arial" charset="0"/>
              <a:buChar char="•"/>
            </a:pPr>
            <a:r>
              <a:rPr lang="en-US" altLang="x-none" sz="2400" dirty="0"/>
              <a:t>Identify a programming problem and take steps toward writing a program to solve it.</a:t>
            </a:r>
          </a:p>
          <a:p>
            <a:pPr lvl="1">
              <a:buFont typeface="Arial" charset="0"/>
              <a:buChar char="•"/>
            </a:pPr>
            <a:r>
              <a:rPr lang="en-US" altLang="x-none" sz="2400" dirty="0"/>
              <a:t>Make use of more technical tools, or technical features of tools you currently use (e.g. SQL in Access, </a:t>
            </a:r>
            <a:r>
              <a:rPr lang="en-US" altLang="x-none" sz="2400" dirty="0" err="1"/>
              <a:t>RegEx</a:t>
            </a:r>
            <a:r>
              <a:rPr lang="en-US" altLang="x-none" sz="2400" dirty="0"/>
              <a:t> in text editors, etc.)</a:t>
            </a:r>
          </a:p>
          <a:p>
            <a:pPr lvl="1">
              <a:buFont typeface="Arial" charset="0"/>
              <a:buChar char="•"/>
            </a:pPr>
            <a:r>
              <a:rPr lang="en-US" altLang="x-none" sz="2400" dirty="0"/>
              <a:t>Continue self study of programming</a:t>
            </a:r>
          </a:p>
          <a:p>
            <a:pPr lvl="1">
              <a:buFont typeface="Arial" charset="0"/>
              <a:buChar char="•"/>
            </a:pPr>
            <a:r>
              <a:rPr lang="en-US" altLang="x-none" sz="2400" dirty="0"/>
              <a:t>Succeed in further programming coursework</a:t>
            </a:r>
          </a:p>
          <a:p>
            <a:pPr lvl="1">
              <a:buFont typeface="Arial" charset="0"/>
              <a:buChar char="•"/>
            </a:pPr>
            <a:r>
              <a:rPr lang="en-US" altLang="x-none" sz="2400" dirty="0"/>
              <a:t>Do some coding!</a:t>
            </a:r>
          </a:p>
        </p:txBody>
      </p:sp>
    </p:spTree>
    <p:extLst>
      <p:ext uri="{BB962C8B-B14F-4D97-AF65-F5344CB8AC3E}">
        <p14:creationId xmlns:p14="http://schemas.microsoft.com/office/powerpoint/2010/main" val="429697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class exist?</a:t>
            </a:r>
            <a:endParaRPr lang="en-US" dirty="0"/>
          </a:p>
        </p:txBody>
      </p:sp>
      <p:sp>
        <p:nvSpPr>
          <p:cNvPr id="3" name="Content Placeholder 2"/>
          <p:cNvSpPr>
            <a:spLocks noGrp="1"/>
          </p:cNvSpPr>
          <p:nvPr>
            <p:ph idx="1"/>
          </p:nvPr>
        </p:nvSpPr>
        <p:spPr>
          <a:xfrm>
            <a:off x="822959" y="1845734"/>
            <a:ext cx="7543801" cy="4320174"/>
          </a:xfrm>
        </p:spPr>
        <p:txBody>
          <a:bodyPr>
            <a:normAutofit fontScale="77500" lnSpcReduction="20000"/>
          </a:bodyPr>
          <a:lstStyle/>
          <a:p>
            <a:pPr>
              <a:buFont typeface="Arial" charset="0"/>
              <a:buChar char="•"/>
            </a:pPr>
            <a:r>
              <a:rPr lang="en-US" sz="2800" dirty="0" smtClean="0"/>
              <a:t> Maybe I’m the only one who keeps getting asked why the class I teach exists?</a:t>
            </a:r>
          </a:p>
          <a:p>
            <a:pPr>
              <a:buFont typeface="Arial" charset="0"/>
              <a:buChar char="•"/>
            </a:pPr>
            <a:r>
              <a:rPr lang="en-US" sz="2800" dirty="0"/>
              <a:t> </a:t>
            </a:r>
            <a:r>
              <a:rPr lang="en-US" sz="2800" dirty="0" smtClean="0"/>
              <a:t>Because being able to directly interact with data and digital files is powerful and sometimes the only way to get the job done</a:t>
            </a:r>
          </a:p>
          <a:p>
            <a:pPr>
              <a:buFont typeface="Arial" charset="0"/>
              <a:buChar char="•"/>
            </a:pPr>
            <a:r>
              <a:rPr lang="en-US" sz="2800" dirty="0"/>
              <a:t> </a:t>
            </a:r>
            <a:r>
              <a:rPr lang="en-US" sz="2800" dirty="0" smtClean="0"/>
              <a:t>As current/future information professionals, you know that data and digital formats are constantly changing. So you need to be prepared for anything.</a:t>
            </a:r>
          </a:p>
          <a:p>
            <a:pPr>
              <a:buFont typeface="Arial" charset="0"/>
              <a:buChar char="•"/>
            </a:pPr>
            <a:r>
              <a:rPr lang="en-US" sz="2800" dirty="0"/>
              <a:t> </a:t>
            </a:r>
            <a:r>
              <a:rPr lang="en-US" sz="2800" dirty="0" smtClean="0"/>
              <a:t>Which means you need to be prepared to </a:t>
            </a:r>
            <a:r>
              <a:rPr lang="en-US" sz="2800" b="1" dirty="0" smtClean="0"/>
              <a:t>learn</a:t>
            </a:r>
            <a:r>
              <a:rPr lang="en-US" sz="2800" dirty="0" smtClean="0"/>
              <a:t> anything. This class isn’t to make you a Python dev, it’s to give you programming fundamentals so you can:</a:t>
            </a:r>
          </a:p>
          <a:p>
            <a:pPr lvl="1">
              <a:buFont typeface="Arial" charset="0"/>
              <a:buChar char="•"/>
            </a:pPr>
            <a:r>
              <a:rPr lang="en-US" sz="2600" dirty="0" smtClean="0"/>
              <a:t>Recognize a programming problem when you have one</a:t>
            </a:r>
          </a:p>
          <a:p>
            <a:pPr lvl="1">
              <a:buFont typeface="Arial" charset="0"/>
              <a:buChar char="•"/>
            </a:pPr>
            <a:r>
              <a:rPr lang="en-US" sz="2600" dirty="0" smtClean="0"/>
              <a:t>Assess how to tackle it</a:t>
            </a:r>
          </a:p>
          <a:p>
            <a:pPr lvl="1">
              <a:buFont typeface="Arial" charset="0"/>
              <a:buChar char="•"/>
            </a:pPr>
            <a:r>
              <a:rPr lang="en-US" sz="2600" dirty="0" smtClean="0"/>
              <a:t>And be able to do it yourself (and know when it’s time to say no)</a:t>
            </a:r>
          </a:p>
          <a:p>
            <a:pPr lvl="1">
              <a:buFont typeface="Arial" charset="0"/>
              <a:buChar char="•"/>
            </a:pPr>
            <a:r>
              <a:rPr lang="en-US" sz="2600" dirty="0" smtClean="0"/>
              <a:t>Be able to research and communicate about tech things</a:t>
            </a:r>
            <a:endParaRPr lang="en-US" sz="2600" dirty="0"/>
          </a:p>
        </p:txBody>
      </p:sp>
    </p:spTree>
    <p:extLst>
      <p:ext uri="{BB962C8B-B14F-4D97-AF65-F5344CB8AC3E}">
        <p14:creationId xmlns:p14="http://schemas.microsoft.com/office/powerpoint/2010/main" val="3019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 not going to read the syllabus to you</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a:t> </a:t>
            </a:r>
            <a:r>
              <a:rPr lang="en-US" dirty="0" smtClean="0"/>
              <a:t>You’re adults and can read it on your own </a:t>
            </a:r>
          </a:p>
          <a:p>
            <a:pPr lvl="1">
              <a:buFont typeface="Arial" charset="0"/>
              <a:buChar char="•"/>
            </a:pPr>
            <a:r>
              <a:rPr lang="en-US" dirty="0" smtClean="0"/>
              <a:t>(and need to for the syllabus quiz!)</a:t>
            </a:r>
          </a:p>
          <a:p>
            <a:pPr>
              <a:buFont typeface="Arial" charset="0"/>
              <a:buChar char="•"/>
            </a:pPr>
            <a:r>
              <a:rPr lang="en-US" dirty="0" smtClean="0"/>
              <a:t> 5:30pm-7:30pm Monday for </a:t>
            </a:r>
            <a:r>
              <a:rPr lang="en-US" dirty="0" smtClean="0"/>
              <a:t>AO</a:t>
            </a:r>
          </a:p>
          <a:p>
            <a:pPr>
              <a:buFont typeface="Arial" charset="0"/>
              <a:buChar char="•"/>
            </a:pPr>
            <a:r>
              <a:rPr lang="en-US" dirty="0"/>
              <a:t> </a:t>
            </a:r>
            <a:r>
              <a:rPr lang="en-US" dirty="0" smtClean="0"/>
              <a:t>7:30-8:30pm </a:t>
            </a:r>
            <a:r>
              <a:rPr lang="en-US" dirty="0" smtClean="0"/>
              <a:t>Monday in </a:t>
            </a:r>
            <a:r>
              <a:rPr lang="en-US" dirty="0" smtClean="0"/>
              <a:t>BBC </a:t>
            </a:r>
            <a:r>
              <a:rPr lang="en-US" dirty="0" smtClean="0"/>
              <a:t>class room </a:t>
            </a:r>
            <a:r>
              <a:rPr lang="en-US" dirty="0" smtClean="0"/>
              <a:t>is lab/office hours</a:t>
            </a:r>
          </a:p>
          <a:p>
            <a:pPr>
              <a:buFont typeface="Arial" charset="0"/>
              <a:buChar char="•"/>
            </a:pPr>
            <a:r>
              <a:rPr lang="en-US" dirty="0"/>
              <a:t> </a:t>
            </a:r>
            <a:r>
              <a:rPr lang="en-US" dirty="0" smtClean="0"/>
              <a:t>Overview of assignments:</a:t>
            </a:r>
          </a:p>
          <a:p>
            <a:pPr lvl="1">
              <a:buFont typeface="Arial" charset="0"/>
              <a:buChar char="•"/>
            </a:pPr>
            <a:r>
              <a:rPr lang="en-US" dirty="0" smtClean="0"/>
              <a:t>Short weekly quizzes on that week’s content (10 questions, 3 attempts)</a:t>
            </a:r>
          </a:p>
          <a:p>
            <a:pPr lvl="1">
              <a:buFont typeface="Arial" charset="0"/>
              <a:buChar char="•"/>
            </a:pPr>
            <a:r>
              <a:rPr lang="en-US" dirty="0" smtClean="0"/>
              <a:t>Weekly homework assignments </a:t>
            </a:r>
          </a:p>
          <a:p>
            <a:pPr lvl="1">
              <a:buFont typeface="Arial" charset="0"/>
              <a:buChar char="•"/>
            </a:pPr>
            <a:r>
              <a:rPr lang="en-US" dirty="0" smtClean="0"/>
              <a:t>2 of 3 research essays due periodically </a:t>
            </a:r>
            <a:r>
              <a:rPr lang="en-US" dirty="0" smtClean="0"/>
              <a:t>(semi-flex due dates)</a:t>
            </a:r>
          </a:p>
          <a:p>
            <a:pPr lvl="1">
              <a:buFont typeface="Arial" charset="0"/>
              <a:buChar char="•"/>
            </a:pPr>
            <a:r>
              <a:rPr lang="en-US" dirty="0" smtClean="0"/>
              <a:t>Midterm </a:t>
            </a:r>
            <a:r>
              <a:rPr lang="en-US" dirty="0" smtClean="0"/>
              <a:t>programming </a:t>
            </a:r>
            <a:r>
              <a:rPr lang="en-US" dirty="0" smtClean="0"/>
              <a:t>project</a:t>
            </a:r>
          </a:p>
          <a:p>
            <a:pPr lvl="1">
              <a:buFont typeface="Arial" charset="0"/>
              <a:buChar char="•"/>
            </a:pPr>
            <a:r>
              <a:rPr lang="en-US" dirty="0" smtClean="0"/>
              <a:t>Final </a:t>
            </a:r>
            <a:r>
              <a:rPr lang="en-US" dirty="0" smtClean="0"/>
              <a:t>project</a:t>
            </a:r>
          </a:p>
        </p:txBody>
      </p:sp>
    </p:spTree>
    <p:extLst>
      <p:ext uri="{BB962C8B-B14F-4D97-AF65-F5344CB8AC3E}">
        <p14:creationId xmlns:p14="http://schemas.microsoft.com/office/powerpoint/2010/main" val="3779079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21586</TotalTime>
  <Words>3625</Words>
  <Application>Microsoft Macintosh PowerPoint</Application>
  <PresentationFormat>On-screen Show (4:3)</PresentationFormat>
  <Paragraphs>362</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Cabin Regular</vt:lpstr>
      <vt:lpstr>Calibri</vt:lpstr>
      <vt:lpstr>Calibri Light</vt:lpstr>
      <vt:lpstr>Mangal</vt:lpstr>
      <vt:lpstr>ＭＳ Ｐゴシック</vt:lpstr>
      <vt:lpstr>Arial</vt:lpstr>
      <vt:lpstr>Retrospect</vt:lpstr>
      <vt:lpstr>IS452:  Week 1</vt:lpstr>
      <vt:lpstr>Your instruction team</vt:lpstr>
      <vt:lpstr>A few notes</vt:lpstr>
      <vt:lpstr>What is 452?</vt:lpstr>
      <vt:lpstr>Learning goals</vt:lpstr>
      <vt:lpstr>Learning goals</vt:lpstr>
      <vt:lpstr>Learning goals</vt:lpstr>
      <vt:lpstr>Why does this class exist?</vt:lpstr>
      <vt:lpstr>I’m not going to read the syllabus to you</vt:lpstr>
      <vt:lpstr>More info on the assignments</vt:lpstr>
      <vt:lpstr>Pardon our dust!</vt:lpstr>
      <vt:lpstr>That’s a lot of homework</vt:lpstr>
      <vt:lpstr>Late and extension polices</vt:lpstr>
      <vt:lpstr>Homework schedule</vt:lpstr>
      <vt:lpstr>Other policies</vt:lpstr>
      <vt:lpstr>My promises to you</vt:lpstr>
      <vt:lpstr>This class requires time</vt:lpstr>
      <vt:lpstr>Suggestions for success</vt:lpstr>
      <vt:lpstr>Suggestions for success</vt:lpstr>
      <vt:lpstr>Suggestions for success</vt:lpstr>
      <vt:lpstr>Computing expectations</vt:lpstr>
      <vt:lpstr>Participation and attendance</vt:lpstr>
      <vt:lpstr>Communication and asking questions</vt:lpstr>
      <vt:lpstr>How class normally works</vt:lpstr>
      <vt:lpstr>Installation</vt:lpstr>
      <vt:lpstr>Moodle</vt:lpstr>
      <vt:lpstr>Backboard ground rules</vt:lpstr>
      <vt:lpstr>Learning Strategies for Technical Skills,</vt:lpstr>
      <vt:lpstr>Less why; more how</vt:lpstr>
      <vt:lpstr>Effort versus hardship</vt:lpstr>
      <vt:lpstr>But this seems harder than it should be</vt:lpstr>
      <vt:lpstr>Specialization</vt:lpstr>
      <vt:lpstr>We forget we had to learn how to learn</vt:lpstr>
      <vt:lpstr>Until we move into foreign domains</vt:lpstr>
      <vt:lpstr>How do humanities skills fit into writing code?</vt:lpstr>
      <vt:lpstr>Programs as research papers</vt:lpstr>
      <vt:lpstr>Iteration</vt:lpstr>
      <vt:lpstr>Iteration</vt:lpstr>
      <vt:lpstr>Neither is written from start to finish</vt:lpstr>
      <vt:lpstr>Critical feedback is your friend</vt:lpstr>
      <vt:lpstr>Debugging as spell checking</vt:lpstr>
      <vt:lpstr>Debugging as spell checking</vt:lpstr>
      <vt:lpstr>Be okay not knowing the road you’ll travel</vt:lpstr>
      <vt:lpstr>Necessary uncertainty</vt:lpstr>
      <vt:lpstr>Archival research</vt:lpstr>
      <vt:lpstr>OK, that was the hard sell on approaches toward getting stuff done, let's shift to more tangible details</vt:lpstr>
      <vt:lpstr>Taking notes</vt:lpstr>
      <vt:lpstr>Taking notes</vt:lpstr>
      <vt:lpstr>Taking notes</vt:lpstr>
      <vt:lpstr>Taking notes</vt:lpstr>
      <vt:lpstr>Enough of this</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IS452:  Week 1</dc:title>
  <dc:creator>Microsoft Office User</dc:creator>
  <cp:lastModifiedBy>Wickes, Elizabeth</cp:lastModifiedBy>
  <cp:revision>139</cp:revision>
  <dcterms:created xsi:type="dcterms:W3CDTF">2017-07-24T19:59:32Z</dcterms:created>
  <dcterms:modified xsi:type="dcterms:W3CDTF">2018-08-27T20:42:24Z</dcterms:modified>
</cp:coreProperties>
</file>