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9"/>
  </p:notesMasterIdLst>
  <p:sldIdLst>
    <p:sldId id="256" r:id="rId2"/>
    <p:sldId id="257" r:id="rId3"/>
    <p:sldId id="258" r:id="rId4"/>
    <p:sldId id="308" r:id="rId5"/>
    <p:sldId id="259" r:id="rId6"/>
    <p:sldId id="313" r:id="rId7"/>
    <p:sldId id="265" r:id="rId8"/>
    <p:sldId id="260" r:id="rId9"/>
    <p:sldId id="264" r:id="rId10"/>
    <p:sldId id="262" r:id="rId11"/>
    <p:sldId id="261" r:id="rId12"/>
    <p:sldId id="273" r:id="rId13"/>
    <p:sldId id="272" r:id="rId14"/>
    <p:sldId id="314" r:id="rId15"/>
    <p:sldId id="270" r:id="rId16"/>
    <p:sldId id="274" r:id="rId17"/>
    <p:sldId id="266" r:id="rId18"/>
    <p:sldId id="267" r:id="rId19"/>
    <p:sldId id="269" r:id="rId20"/>
    <p:sldId id="263" r:id="rId21"/>
    <p:sldId id="309" r:id="rId22"/>
    <p:sldId id="276" r:id="rId23"/>
    <p:sldId id="277" r:id="rId24"/>
    <p:sldId id="282" r:id="rId25"/>
    <p:sldId id="283" r:id="rId26"/>
    <p:sldId id="284" r:id="rId27"/>
    <p:sldId id="286" r:id="rId28"/>
    <p:sldId id="285" r:id="rId29"/>
    <p:sldId id="287" r:id="rId30"/>
    <p:sldId id="288" r:id="rId31"/>
    <p:sldId id="311" r:id="rId32"/>
    <p:sldId id="289" r:id="rId33"/>
    <p:sldId id="291" r:id="rId34"/>
    <p:sldId id="292" r:id="rId35"/>
    <p:sldId id="293" r:id="rId36"/>
    <p:sldId id="310" r:id="rId37"/>
    <p:sldId id="295" r:id="rId38"/>
    <p:sldId id="312" r:id="rId39"/>
    <p:sldId id="296" r:id="rId40"/>
    <p:sldId id="297" r:id="rId41"/>
    <p:sldId id="307" r:id="rId42"/>
    <p:sldId id="271" r:id="rId43"/>
    <p:sldId id="298" r:id="rId44"/>
    <p:sldId id="303" r:id="rId45"/>
    <p:sldId id="304" r:id="rId46"/>
    <p:sldId id="305" r:id="rId47"/>
    <p:sldId id="306"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7588" autoAdjust="0"/>
  </p:normalViewPr>
  <p:slideViewPr>
    <p:cSldViewPr snapToGrid="0" snapToObjects="1">
      <p:cViewPr varScale="1">
        <p:scale>
          <a:sx n="96" d="100"/>
          <a:sy n="96" d="100"/>
        </p:scale>
        <p:origin x="10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384DA-8614-47E0-9BF3-6BAA8FD583D8}" type="datetimeFigureOut">
              <a:rPr lang="en-US" smtClean="0"/>
              <a:t>5/15/2018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A0CE33-6A98-4BAC-BC58-0D8B742BC258}" type="slidenum">
              <a:rPr lang="en-US" smtClean="0"/>
              <a:t>‹#›</a:t>
            </a:fld>
            <a:endParaRPr lang="en-US"/>
          </a:p>
        </p:txBody>
      </p:sp>
    </p:spTree>
    <p:extLst>
      <p:ext uri="{BB962C8B-B14F-4D97-AF65-F5344CB8AC3E}">
        <p14:creationId xmlns:p14="http://schemas.microsoft.com/office/powerpoint/2010/main" val="1772765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0CE33-6A98-4BAC-BC58-0D8B742BC258}" type="slidenum">
              <a:rPr lang="en-US" smtClean="0"/>
              <a:t>1</a:t>
            </a:fld>
            <a:endParaRPr lang="en-US"/>
          </a:p>
        </p:txBody>
      </p:sp>
    </p:spTree>
    <p:extLst>
      <p:ext uri="{BB962C8B-B14F-4D97-AF65-F5344CB8AC3E}">
        <p14:creationId xmlns:p14="http://schemas.microsoft.com/office/powerpoint/2010/main" val="2089819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if you do not understand based on my explanation or demonstration via video, you might not ever get it from my video alone. Do not be afraid to ask!</a:t>
            </a:r>
          </a:p>
        </p:txBody>
      </p:sp>
      <p:sp>
        <p:nvSpPr>
          <p:cNvPr id="4" name="Slide Number Placeholder 3"/>
          <p:cNvSpPr>
            <a:spLocks noGrp="1"/>
          </p:cNvSpPr>
          <p:nvPr>
            <p:ph type="sldNum" sz="quarter" idx="10"/>
          </p:nvPr>
        </p:nvSpPr>
        <p:spPr/>
        <p:txBody>
          <a:bodyPr/>
          <a:lstStyle/>
          <a:p>
            <a:fld id="{3BA0CE33-6A98-4BAC-BC58-0D8B742BC258}" type="slidenum">
              <a:rPr lang="en-US" smtClean="0"/>
              <a:t>21</a:t>
            </a:fld>
            <a:endParaRPr lang="en-US"/>
          </a:p>
        </p:txBody>
      </p:sp>
    </p:spTree>
    <p:extLst>
      <p:ext uri="{BB962C8B-B14F-4D97-AF65-F5344CB8AC3E}">
        <p14:creationId xmlns:p14="http://schemas.microsoft.com/office/powerpoint/2010/main" val="1028726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0CE33-6A98-4BAC-BC58-0D8B742BC258}" type="slidenum">
              <a:rPr lang="en-US" smtClean="0"/>
              <a:t>40</a:t>
            </a:fld>
            <a:endParaRPr lang="en-US"/>
          </a:p>
        </p:txBody>
      </p:sp>
    </p:spTree>
    <p:extLst>
      <p:ext uri="{BB962C8B-B14F-4D97-AF65-F5344CB8AC3E}">
        <p14:creationId xmlns:p14="http://schemas.microsoft.com/office/powerpoint/2010/main" val="1519906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0CE33-6A98-4BAC-BC58-0D8B742BC258}" type="slidenum">
              <a:rPr lang="en-US" smtClean="0"/>
              <a:t>3</a:t>
            </a:fld>
            <a:endParaRPr lang="en-US"/>
          </a:p>
        </p:txBody>
      </p:sp>
    </p:spTree>
    <p:extLst>
      <p:ext uri="{BB962C8B-B14F-4D97-AF65-F5344CB8AC3E}">
        <p14:creationId xmlns:p14="http://schemas.microsoft.com/office/powerpoint/2010/main" val="166308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Processing Versus: games, large software engineering, data analytics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Omissions :  object oriented design, scientific programming, pandas, graphical interfaces, games, etc.</a:t>
            </a:r>
          </a:p>
          <a:p>
            <a:endParaRPr lang="en-US" dirty="0"/>
          </a:p>
          <a:p>
            <a:pPr marL="0" indent="0">
              <a:buNone/>
            </a:pPr>
            <a:r>
              <a:rPr lang="en-US" sz="4400" dirty="0"/>
              <a:t>We’ll cover:</a:t>
            </a:r>
          </a:p>
          <a:p>
            <a:pPr marL="533718" lvl="2" indent="-350838">
              <a:buFont typeface="Arial" charset="0"/>
              <a:buChar char="•"/>
            </a:pPr>
            <a:r>
              <a:rPr lang="en-US" sz="4000" dirty="0"/>
              <a:t>basics of programming in Python</a:t>
            </a:r>
          </a:p>
          <a:p>
            <a:pPr marL="533718" lvl="2" indent="-350838">
              <a:buFont typeface="Arial" charset="0"/>
              <a:buChar char="•"/>
            </a:pPr>
            <a:r>
              <a:rPr lang="en-US" sz="4000" dirty="0"/>
              <a:t>core processing tools</a:t>
            </a:r>
            <a:br>
              <a:rPr lang="en-US" sz="3200" dirty="0"/>
            </a:br>
            <a:endParaRPr lang="en-US" sz="3200" dirty="0"/>
          </a:p>
          <a:p>
            <a:pPr marL="0" lvl="1" indent="0">
              <a:buNone/>
            </a:pPr>
            <a:r>
              <a:rPr lang="en-US" sz="4000" dirty="0"/>
              <a:t>Not all intro programming courses are the same We expect you have never programmed before Or thought about your computer in “that way”</a:t>
            </a:r>
          </a:p>
        </p:txBody>
      </p:sp>
      <p:sp>
        <p:nvSpPr>
          <p:cNvPr id="4" name="Slide Number Placeholder 3"/>
          <p:cNvSpPr>
            <a:spLocks noGrp="1"/>
          </p:cNvSpPr>
          <p:nvPr>
            <p:ph type="sldNum" sz="quarter" idx="10"/>
          </p:nvPr>
        </p:nvSpPr>
        <p:spPr/>
        <p:txBody>
          <a:bodyPr/>
          <a:lstStyle/>
          <a:p>
            <a:fld id="{3BA0CE33-6A98-4BAC-BC58-0D8B742BC258}" type="slidenum">
              <a:rPr lang="en-US" smtClean="0"/>
              <a:t>4</a:t>
            </a:fld>
            <a:endParaRPr lang="en-US"/>
          </a:p>
        </p:txBody>
      </p:sp>
    </p:spTree>
    <p:extLst>
      <p:ext uri="{BB962C8B-B14F-4D97-AF65-F5344CB8AC3E}">
        <p14:creationId xmlns:p14="http://schemas.microsoft.com/office/powerpoint/2010/main" val="3749929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buFont typeface="Arial" charset="0"/>
              <a:buChar char="•"/>
            </a:pPr>
            <a:r>
              <a:rPr lang="en-US" sz="1200" dirty="0"/>
              <a:t> Maybe I’m the only one who keeps getting asked why the class I teach exists?</a:t>
            </a:r>
          </a:p>
          <a:p>
            <a:pPr>
              <a:buFont typeface="Arial" charset="0"/>
              <a:buChar char="•"/>
            </a:pPr>
            <a:r>
              <a:rPr lang="en-US" sz="1200" dirty="0"/>
              <a:t> Because being able to directly interact with data and digital files is powerful and sometimes the only way to get the job done</a:t>
            </a:r>
          </a:p>
          <a:p>
            <a:pPr>
              <a:buFont typeface="Arial" charset="0"/>
              <a:buChar char="•"/>
            </a:pPr>
            <a:r>
              <a:rPr lang="en-US" sz="1200" dirty="0"/>
              <a:t> As current/future information professionals, you know that data and digital formats are constantly changing. So you need to be prepared for anything.</a:t>
            </a:r>
          </a:p>
          <a:p>
            <a:pPr>
              <a:buFont typeface="Arial" charset="0"/>
              <a:buChar char="•"/>
            </a:pPr>
            <a:r>
              <a:rPr lang="en-US" sz="1200" dirty="0"/>
              <a:t> Which means you need to be prepared to </a:t>
            </a:r>
            <a:r>
              <a:rPr lang="en-US" sz="1200" b="1" dirty="0"/>
              <a:t>learn</a:t>
            </a:r>
            <a:r>
              <a:rPr lang="en-US" sz="1200" dirty="0"/>
              <a:t> anything. This class isn’t to make you a Python dev, it’s to give you programming fundamentals so you can:</a:t>
            </a:r>
          </a:p>
          <a:p>
            <a:endParaRPr lang="en-US" dirty="0"/>
          </a:p>
        </p:txBody>
      </p:sp>
      <p:sp>
        <p:nvSpPr>
          <p:cNvPr id="4" name="Slide Number Placeholder 3"/>
          <p:cNvSpPr>
            <a:spLocks noGrp="1"/>
          </p:cNvSpPr>
          <p:nvPr>
            <p:ph type="sldNum" sz="quarter" idx="10"/>
          </p:nvPr>
        </p:nvSpPr>
        <p:spPr/>
        <p:txBody>
          <a:bodyPr/>
          <a:lstStyle/>
          <a:p>
            <a:fld id="{3BA0CE33-6A98-4BAC-BC58-0D8B742BC258}" type="slidenum">
              <a:rPr lang="en-US" smtClean="0"/>
              <a:t>5</a:t>
            </a:fld>
            <a:endParaRPr lang="en-US"/>
          </a:p>
        </p:txBody>
      </p:sp>
    </p:spTree>
    <p:extLst>
      <p:ext uri="{BB962C8B-B14F-4D97-AF65-F5344CB8AC3E}">
        <p14:creationId xmlns:p14="http://schemas.microsoft.com/office/powerpoint/2010/main" val="4051350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en-US" dirty="0"/>
              <a:t>Please find out how to:</a:t>
            </a:r>
          </a:p>
          <a:p>
            <a:pPr marL="0" indent="0">
              <a:buNone/>
            </a:pPr>
            <a:r>
              <a:rPr lang="en-US" dirty="0"/>
              <a:t>Install programs</a:t>
            </a:r>
          </a:p>
          <a:p>
            <a:pPr marL="0" lvl="1" indent="0">
              <a:buNone/>
            </a:pPr>
            <a:r>
              <a:rPr lang="en-US" dirty="0"/>
              <a:t>Unzip and zip files</a:t>
            </a:r>
          </a:p>
          <a:p>
            <a:pPr marL="0" lvl="1" indent="0">
              <a:buNone/>
            </a:pPr>
            <a:r>
              <a:rPr lang="en-US" dirty="0"/>
              <a:t>Take screenshots</a:t>
            </a:r>
          </a:p>
          <a:p>
            <a:pPr marL="0" lvl="1" indent="0">
              <a:buNone/>
            </a:pPr>
            <a:r>
              <a:rPr lang="en-US" dirty="0"/>
              <a:t>Send emails with attachments</a:t>
            </a:r>
          </a:p>
          <a:p>
            <a:pPr marL="0" lvl="1" indent="0">
              <a:buNone/>
            </a:pPr>
            <a:r>
              <a:rPr lang="en-US" dirty="0"/>
              <a:t>Know how to navigate your file system, opening folders and moving around you directory, etc.</a:t>
            </a:r>
          </a:p>
          <a:p>
            <a:pPr marL="0" lvl="1" indent="0">
              <a:buNone/>
            </a:pPr>
            <a:r>
              <a:rPr lang="en-US" dirty="0"/>
              <a:t>Be comfortable interacting in Blackboard Collaborate</a:t>
            </a:r>
          </a:p>
          <a:p>
            <a:pPr marL="0" lvl="1" indent="0">
              <a:buNone/>
            </a:pPr>
            <a:r>
              <a:rPr lang="en-US" dirty="0"/>
              <a:t>Be able to share your screen in Blackboard</a:t>
            </a:r>
          </a:p>
          <a:p>
            <a:endParaRPr lang="en-US" dirty="0"/>
          </a:p>
        </p:txBody>
      </p:sp>
      <p:sp>
        <p:nvSpPr>
          <p:cNvPr id="4" name="Slide Number Placeholder 3"/>
          <p:cNvSpPr>
            <a:spLocks noGrp="1"/>
          </p:cNvSpPr>
          <p:nvPr>
            <p:ph type="sldNum" sz="quarter" idx="10"/>
          </p:nvPr>
        </p:nvSpPr>
        <p:spPr/>
        <p:txBody>
          <a:bodyPr/>
          <a:lstStyle/>
          <a:p>
            <a:fld id="{3BA0CE33-6A98-4BAC-BC58-0D8B742BC258}" type="slidenum">
              <a:rPr lang="en-US" smtClean="0"/>
              <a:t>7</a:t>
            </a:fld>
            <a:endParaRPr lang="en-US"/>
          </a:p>
        </p:txBody>
      </p:sp>
    </p:spTree>
    <p:extLst>
      <p:ext uri="{BB962C8B-B14F-4D97-AF65-F5344CB8AC3E}">
        <p14:creationId xmlns:p14="http://schemas.microsoft.com/office/powerpoint/2010/main" val="261919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Char char="•"/>
            </a:pPr>
            <a:r>
              <a:rPr lang="en-US" dirty="0"/>
              <a:t> Weekly quizzes</a:t>
            </a:r>
          </a:p>
          <a:p>
            <a:pPr lvl="1">
              <a:buFont typeface="Arial" charset="0"/>
              <a:buChar char="•"/>
            </a:pPr>
            <a:r>
              <a:rPr lang="en-US" dirty="0"/>
              <a:t>These are multiple choice questions based on the readings, and are designed for you to identify areas you need to review. You can take them up to three times (as needed).</a:t>
            </a:r>
          </a:p>
          <a:p>
            <a:pPr>
              <a:buFont typeface="Arial" charset="0"/>
              <a:buChar char="•"/>
            </a:pPr>
            <a:r>
              <a:rPr lang="en-US" dirty="0"/>
              <a:t> Weekly </a:t>
            </a:r>
            <a:r>
              <a:rPr lang="en-US" dirty="0" err="1"/>
              <a:t>homeworks</a:t>
            </a:r>
            <a:endParaRPr lang="en-US" dirty="0"/>
          </a:p>
          <a:p>
            <a:pPr lvl="1">
              <a:buFont typeface="Arial" charset="0"/>
              <a:buChar char="•"/>
            </a:pPr>
            <a:r>
              <a:rPr lang="en-US" dirty="0"/>
              <a:t>These will consist of problems found in the textbook and then later custom problems I’ve written and are described in </a:t>
            </a:r>
            <a:r>
              <a:rPr lang="en-US" dirty="0" err="1"/>
              <a:t>moodle</a:t>
            </a:r>
            <a:r>
              <a:rPr lang="en-US" dirty="0"/>
              <a:t>.</a:t>
            </a:r>
          </a:p>
          <a:p>
            <a:pPr>
              <a:buFont typeface="Arial" charset="0"/>
              <a:buChar char="•"/>
            </a:pPr>
            <a:r>
              <a:rPr lang="en-US" dirty="0"/>
              <a:t> Midterm project:</a:t>
            </a:r>
          </a:p>
          <a:p>
            <a:pPr lvl="1">
              <a:buFont typeface="Arial" charset="0"/>
              <a:buChar char="•"/>
            </a:pPr>
            <a:r>
              <a:rPr lang="en-US" dirty="0"/>
              <a:t>A larger programming project (Dracula) you should be working on through the course of the first section of class and two short essays on programming topics.</a:t>
            </a:r>
          </a:p>
          <a:p>
            <a:pPr>
              <a:buFont typeface="Arial" charset="0"/>
              <a:buChar char="•"/>
            </a:pPr>
            <a:r>
              <a:rPr lang="en-US" dirty="0"/>
              <a:t> Two (pick two of three) research essays</a:t>
            </a:r>
          </a:p>
          <a:p>
            <a:pPr lvl="1">
              <a:buFont typeface="Arial" charset="0"/>
              <a:buChar char="•"/>
            </a:pPr>
            <a:r>
              <a:rPr lang="en-US" dirty="0"/>
              <a:t>Three essay topics will be offered, so you can pick two to do or do all three for extra credit. These can be completed at any time before the due date, so something easy to work ahead on.</a:t>
            </a:r>
          </a:p>
          <a:p>
            <a:pPr>
              <a:buFont typeface="Arial" charset="0"/>
              <a:buChar char="•"/>
            </a:pPr>
            <a:r>
              <a:rPr lang="en-US" dirty="0"/>
              <a:t>Final project</a:t>
            </a:r>
          </a:p>
          <a:p>
            <a:pPr lvl="1">
              <a:buFont typeface="Arial" charset="0"/>
              <a:buChar char="•"/>
            </a:pPr>
            <a:r>
              <a:rPr lang="en-US" dirty="0"/>
              <a:t>Proposals will be submitted just after midterms, which gives you 8 weeks to spread the work out.</a:t>
            </a:r>
          </a:p>
          <a:p>
            <a:endParaRPr lang="en-US" dirty="0"/>
          </a:p>
        </p:txBody>
      </p:sp>
      <p:sp>
        <p:nvSpPr>
          <p:cNvPr id="4" name="Slide Number Placeholder 3"/>
          <p:cNvSpPr>
            <a:spLocks noGrp="1"/>
          </p:cNvSpPr>
          <p:nvPr>
            <p:ph type="sldNum" sz="quarter" idx="10"/>
          </p:nvPr>
        </p:nvSpPr>
        <p:spPr/>
        <p:txBody>
          <a:bodyPr/>
          <a:lstStyle/>
          <a:p>
            <a:fld id="{3BA0CE33-6A98-4BAC-BC58-0D8B742BC258}" type="slidenum">
              <a:rPr lang="en-US" smtClean="0"/>
              <a:t>8</a:t>
            </a:fld>
            <a:endParaRPr lang="en-US"/>
          </a:p>
        </p:txBody>
      </p:sp>
    </p:spTree>
    <p:extLst>
      <p:ext uri="{BB962C8B-B14F-4D97-AF65-F5344CB8AC3E}">
        <p14:creationId xmlns:p14="http://schemas.microsoft.com/office/powerpoint/2010/main" val="3470260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buFont typeface="Arial" charset="0"/>
              <a:buChar char="•"/>
            </a:pPr>
            <a:r>
              <a:rPr lang="en-US" dirty="0"/>
              <a:t> I respect that you have lives and other classes and a personal life</a:t>
            </a:r>
          </a:p>
          <a:p>
            <a:pPr>
              <a:buFont typeface="Arial" charset="0"/>
              <a:buChar char="•"/>
            </a:pPr>
            <a:r>
              <a:rPr lang="en-US" dirty="0"/>
              <a:t> Your grade doesn’t depend on a single weekly homework assignment and there will be plenty of extra credit so you can keep your grade up even when things have gone poorly</a:t>
            </a:r>
          </a:p>
          <a:p>
            <a:pPr>
              <a:buFont typeface="Arial" charset="0"/>
              <a:buChar char="•"/>
            </a:pPr>
            <a:r>
              <a:rPr lang="en-US" dirty="0"/>
              <a:t> I don’t expect that you’ll get 100% on every homework, so the weighting and extra credit allow a buffer for you to maintain an A even if you stumble on a few homework assignments.</a:t>
            </a:r>
          </a:p>
          <a:p>
            <a:pPr>
              <a:buFont typeface="Arial" charset="0"/>
              <a:buChar char="•"/>
            </a:pPr>
            <a:r>
              <a:rPr lang="en-US" dirty="0"/>
              <a:t> Presuming that you can maintain 100% on the other areas, you just need to maintain at least a ~76% average on the weekly homework to keep your A.  There’s plenty of extra credit to keep that score up.</a:t>
            </a:r>
          </a:p>
          <a:p>
            <a:pPr>
              <a:buFont typeface="Arial" charset="0"/>
              <a:buChar char="•"/>
            </a:pPr>
            <a:r>
              <a:rPr lang="en-US" dirty="0"/>
              <a:t> But this does require a steady amount of time.</a:t>
            </a:r>
          </a:p>
          <a:p>
            <a:endParaRPr lang="en-US" dirty="0"/>
          </a:p>
        </p:txBody>
      </p:sp>
      <p:sp>
        <p:nvSpPr>
          <p:cNvPr id="4" name="Slide Number Placeholder 3"/>
          <p:cNvSpPr>
            <a:spLocks noGrp="1"/>
          </p:cNvSpPr>
          <p:nvPr>
            <p:ph type="sldNum" sz="quarter" idx="10"/>
          </p:nvPr>
        </p:nvSpPr>
        <p:spPr/>
        <p:txBody>
          <a:bodyPr/>
          <a:lstStyle/>
          <a:p>
            <a:fld id="{3BA0CE33-6A98-4BAC-BC58-0D8B742BC258}" type="slidenum">
              <a:rPr lang="en-US" smtClean="0"/>
              <a:t>11</a:t>
            </a:fld>
            <a:endParaRPr lang="en-US"/>
          </a:p>
        </p:txBody>
      </p:sp>
    </p:spTree>
    <p:extLst>
      <p:ext uri="{BB962C8B-B14F-4D97-AF65-F5344CB8AC3E}">
        <p14:creationId xmlns:p14="http://schemas.microsoft.com/office/powerpoint/2010/main" val="688876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Char char="•"/>
            </a:pPr>
            <a:r>
              <a:rPr lang="en-US" sz="2800" dirty="0"/>
              <a:t>Question tips:</a:t>
            </a:r>
          </a:p>
          <a:p>
            <a:pPr lvl="1">
              <a:buFont typeface="Arial" charset="0"/>
              <a:buChar char="•"/>
            </a:pPr>
            <a:r>
              <a:rPr lang="en-US" sz="2400" dirty="0"/>
              <a:t>go for specific questions about the topic at hand.</a:t>
            </a:r>
          </a:p>
          <a:p>
            <a:pPr lvl="1">
              <a:buFont typeface="Arial" charset="0"/>
              <a:buChar char="•"/>
            </a:pPr>
            <a:r>
              <a:rPr lang="en-US" sz="2400" dirty="0"/>
              <a:t>keep a running list of questions about things you hope I'll get to. Ask those when I open the floor.</a:t>
            </a:r>
          </a:p>
          <a:p>
            <a:pPr lvl="1">
              <a:buFont typeface="Arial" charset="0"/>
              <a:buChar char="•"/>
            </a:pPr>
            <a:r>
              <a:rPr lang="en-US" sz="2400" dirty="0"/>
              <a:t>This seems a little cruel, but it keeps things on pace.  Constantly reading questions and replying "We'll be talking about that soon" eats away at the little class time we have.</a:t>
            </a:r>
          </a:p>
          <a:p>
            <a:pPr lvl="1">
              <a:buFont typeface="Arial" charset="0"/>
              <a:buChar char="•"/>
            </a:pPr>
            <a:r>
              <a:rPr lang="en-US" sz="2400" dirty="0"/>
              <a:t>Feel free to email me things you'll hope we cover in class or other types of questions.</a:t>
            </a:r>
          </a:p>
          <a:p>
            <a:pPr lvl="1">
              <a:buFont typeface="Arial" charset="0"/>
              <a:buChar char="•"/>
            </a:pPr>
            <a:r>
              <a:rPr lang="en-US" sz="2400" dirty="0"/>
              <a:t>When we start digging in more I'll have polls for class questions.</a:t>
            </a:r>
          </a:p>
          <a:p>
            <a:endParaRPr lang="en-US" dirty="0"/>
          </a:p>
        </p:txBody>
      </p:sp>
      <p:sp>
        <p:nvSpPr>
          <p:cNvPr id="4" name="Slide Number Placeholder 3"/>
          <p:cNvSpPr>
            <a:spLocks noGrp="1"/>
          </p:cNvSpPr>
          <p:nvPr>
            <p:ph type="sldNum" sz="quarter" idx="10"/>
          </p:nvPr>
        </p:nvSpPr>
        <p:spPr/>
        <p:txBody>
          <a:bodyPr/>
          <a:lstStyle/>
          <a:p>
            <a:fld id="{3BA0CE33-6A98-4BAC-BC58-0D8B742BC258}" type="slidenum">
              <a:rPr lang="en-US" smtClean="0"/>
              <a:t>16</a:t>
            </a:fld>
            <a:endParaRPr lang="en-US"/>
          </a:p>
        </p:txBody>
      </p:sp>
    </p:spTree>
    <p:extLst>
      <p:ext uri="{BB962C8B-B14F-4D97-AF65-F5344CB8AC3E}">
        <p14:creationId xmlns:p14="http://schemas.microsoft.com/office/powerpoint/2010/main" val="4171707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382588" indent="-382588">
              <a:buFont typeface="Arial" charset="0"/>
              <a:buChar char="•"/>
            </a:pPr>
            <a:r>
              <a:rPr lang="en-US" dirty="0"/>
              <a:t>Start early! </a:t>
            </a:r>
          </a:p>
          <a:p>
            <a:pPr marL="382588" indent="-382588">
              <a:buFont typeface="Arial" charset="0"/>
              <a:buChar char="•"/>
            </a:pPr>
            <a:r>
              <a:rPr lang="en-US" dirty="0"/>
              <a:t>steady amount of time each day</a:t>
            </a:r>
          </a:p>
          <a:p>
            <a:pPr marL="382588" indent="-382588">
              <a:buFont typeface="Arial" charset="0"/>
              <a:buChar char="•"/>
            </a:pPr>
            <a:r>
              <a:rPr lang="en-US" dirty="0"/>
              <a:t>The readings will help you.</a:t>
            </a:r>
          </a:p>
          <a:p>
            <a:pPr marL="382588" indent="-382588">
              <a:buFont typeface="Arial" charset="0"/>
              <a:buChar char="•"/>
            </a:pPr>
            <a:r>
              <a:rPr lang="en-US" dirty="0"/>
              <a:t>Read the homework before the reading. This helps you know where to focus your reading and flag relevant examples.</a:t>
            </a:r>
          </a:p>
          <a:p>
            <a:pPr marL="382588" indent="-382588">
              <a:buFont typeface="Arial" charset="0"/>
              <a:buChar char="•"/>
            </a:pPr>
            <a:r>
              <a:rPr lang="en-US" dirty="0"/>
              <a:t> Do not fear the math.  Several of the chapters are very math heavy in examples, but I’ve selected homework problems that should not require advanced math ability to complete.  I’ll also provide some clarifications in the assignment </a:t>
            </a:r>
            <a:r>
              <a:rPr lang="en-US" dirty="0" err="1"/>
              <a:t>moodle</a:t>
            </a:r>
            <a:r>
              <a:rPr lang="en-US" dirty="0"/>
              <a:t> page.</a:t>
            </a:r>
          </a:p>
          <a:p>
            <a:pPr marL="382588" indent="-382588">
              <a:buFont typeface="Arial" charset="0"/>
              <a:buChar char="•"/>
            </a:pPr>
            <a:r>
              <a:rPr lang="en-US" dirty="0"/>
              <a:t> I forbid you to use the word stupid about any human in this room</a:t>
            </a:r>
          </a:p>
          <a:p>
            <a:pPr marL="382588" lvl="1" indent="-382588">
              <a:buFont typeface="Arial" charset="0"/>
              <a:buChar char="•"/>
            </a:pPr>
            <a:r>
              <a:rPr lang="en-US" dirty="0"/>
              <a:t>But you’re free to let Python have it</a:t>
            </a:r>
          </a:p>
          <a:p>
            <a:endParaRPr lang="en-US" dirty="0"/>
          </a:p>
        </p:txBody>
      </p:sp>
      <p:sp>
        <p:nvSpPr>
          <p:cNvPr id="4" name="Slide Number Placeholder 3"/>
          <p:cNvSpPr>
            <a:spLocks noGrp="1"/>
          </p:cNvSpPr>
          <p:nvPr>
            <p:ph type="sldNum" sz="quarter" idx="10"/>
          </p:nvPr>
        </p:nvSpPr>
        <p:spPr/>
        <p:txBody>
          <a:bodyPr/>
          <a:lstStyle/>
          <a:p>
            <a:fld id="{3BA0CE33-6A98-4BAC-BC58-0D8B742BC258}" type="slidenum">
              <a:rPr lang="en-US" smtClean="0"/>
              <a:t>20</a:t>
            </a:fld>
            <a:endParaRPr lang="en-US"/>
          </a:p>
        </p:txBody>
      </p:sp>
    </p:spTree>
    <p:extLst>
      <p:ext uri="{BB962C8B-B14F-4D97-AF65-F5344CB8AC3E}">
        <p14:creationId xmlns:p14="http://schemas.microsoft.com/office/powerpoint/2010/main" val="3642733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616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91440" rIns="45720" bIns="9144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21013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2302"/>
            <a:ext cx="7734300" cy="5759898"/>
          </a:xfrm>
        </p:spPr>
        <p:txBody>
          <a:bodyPr vert="eaVert" lIns="45720" tIns="91440" rIns="45720" bIns="9144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718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6174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23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6"/>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35255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1571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507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5/15/2018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8350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32ABBEA6-7C60-4B02-AE87-00D78D8422AF}" type="datetimeFigureOut">
              <a:rPr lang="en-US" smtClean="0"/>
              <a:t>5/15/2018</a:t>
            </a:fld>
            <a:endParaRPr lang="en-US" dirty="0"/>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4577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79" y="5907023"/>
            <a:ext cx="10119360"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C9CAD897-D46E-4AD2-BD9B-49DD3E640873}" type="datetimeFigureOut">
              <a:rPr lang="en-US" smtClean="0"/>
              <a:t>5/15/2018</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619555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7" y="6400800"/>
            <a:ext cx="1219198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5/15/2018</a:t>
            </a:fld>
            <a:endParaRPr lang="en-US" dirty="0"/>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938005"/>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3048000"/>
            <a:ext cx="10058400" cy="1277112"/>
          </a:xfrm>
        </p:spPr>
        <p:txBody>
          <a:bodyPr/>
          <a:lstStyle/>
          <a:p>
            <a:r>
              <a:rPr lang="en-US" dirty="0"/>
              <a:t>IS452: Week 1</a:t>
            </a:r>
          </a:p>
        </p:txBody>
      </p:sp>
      <p:sp>
        <p:nvSpPr>
          <p:cNvPr id="4" name="TextBox 3">
            <a:extLst>
              <a:ext uri="{FF2B5EF4-FFF2-40B4-BE49-F238E27FC236}">
                <a16:creationId xmlns:a16="http://schemas.microsoft.com/office/drawing/2014/main" id="{CA08D708-AB3A-4888-886B-E7A670025948}"/>
              </a:ext>
            </a:extLst>
          </p:cNvPr>
          <p:cNvSpPr txBox="1"/>
          <p:nvPr/>
        </p:nvSpPr>
        <p:spPr>
          <a:xfrm>
            <a:off x="1097280" y="4325112"/>
            <a:ext cx="10058400" cy="646331"/>
          </a:xfrm>
          <a:prstGeom prst="rect">
            <a:avLst/>
          </a:prstGeom>
          <a:noFill/>
        </p:spPr>
        <p:txBody>
          <a:bodyPr wrap="square" rtlCol="0">
            <a:spAutoFit/>
          </a:bodyPr>
          <a:lstStyle/>
          <a:p>
            <a:r>
              <a:rPr lang="en-US" sz="3600" dirty="0"/>
              <a:t>Foundations of Information Processing</a:t>
            </a:r>
          </a:p>
        </p:txBody>
      </p:sp>
    </p:spTree>
    <p:extLst>
      <p:ext uri="{BB962C8B-B14F-4D97-AF65-F5344CB8AC3E}">
        <p14:creationId xmlns:p14="http://schemas.microsoft.com/office/powerpoint/2010/main" val="1767914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Late and extension polices</a:t>
            </a:r>
          </a:p>
        </p:txBody>
      </p:sp>
      <p:sp>
        <p:nvSpPr>
          <p:cNvPr id="3" name="Content Placeholder 2"/>
          <p:cNvSpPr>
            <a:spLocks noGrp="1"/>
          </p:cNvSpPr>
          <p:nvPr>
            <p:ph idx="1"/>
          </p:nvPr>
        </p:nvSpPr>
        <p:spPr>
          <a:xfrm>
            <a:off x="1097279" y="1845734"/>
            <a:ext cx="10058401" cy="4387426"/>
          </a:xfrm>
        </p:spPr>
        <p:txBody>
          <a:bodyPr>
            <a:noAutofit/>
          </a:bodyPr>
          <a:lstStyle/>
          <a:p>
            <a:pPr marL="228600" indent="-228600">
              <a:buFont typeface="Arial" charset="0"/>
              <a:buChar char="•"/>
            </a:pPr>
            <a:r>
              <a:rPr lang="en-US" sz="3600" dirty="0"/>
              <a:t>Homework is due at 11:55pm, </a:t>
            </a:r>
          </a:p>
          <a:p>
            <a:pPr marL="521208" lvl="1" indent="-228600">
              <a:buFont typeface="Arial" charset="0"/>
              <a:buChar char="•"/>
            </a:pPr>
            <a:r>
              <a:rPr lang="en-US" sz="3600" dirty="0"/>
              <a:t>before 8am is fine</a:t>
            </a:r>
          </a:p>
          <a:p>
            <a:pPr marL="228600" indent="-228600">
              <a:buFont typeface="Arial" charset="0"/>
              <a:buChar char="•"/>
            </a:pPr>
            <a:r>
              <a:rPr lang="en-US" sz="3800" dirty="0"/>
              <a:t>may be turned in up to 2 days late</a:t>
            </a:r>
          </a:p>
          <a:p>
            <a:pPr marL="704088" lvl="2" indent="-228600">
              <a:buFont typeface="Arial" charset="0"/>
              <a:buChar char="•"/>
            </a:pPr>
            <a:r>
              <a:rPr lang="en-US" sz="3200" dirty="0"/>
              <a:t>10% penalty for each day late.</a:t>
            </a:r>
          </a:p>
          <a:p>
            <a:pPr marL="228600" indent="-228600">
              <a:buFont typeface="Arial" charset="0"/>
              <a:buChar char="•"/>
            </a:pPr>
            <a:r>
              <a:rPr lang="en-US" sz="3800" dirty="0"/>
              <a:t>3 extensions for an extra 5 days without penalty.  </a:t>
            </a:r>
          </a:p>
          <a:p>
            <a:pPr marL="704088" lvl="2" indent="-228600">
              <a:buFont typeface="Arial" charset="0"/>
              <a:buChar char="•"/>
            </a:pPr>
            <a:r>
              <a:rPr lang="en-US" sz="3200" dirty="0"/>
              <a:t>don’t need to explain why </a:t>
            </a:r>
          </a:p>
          <a:p>
            <a:pPr marL="704088" lvl="2" indent="-228600">
              <a:buFont typeface="Arial" charset="0"/>
              <a:buChar char="•"/>
            </a:pPr>
            <a:r>
              <a:rPr lang="en-US" sz="3200" dirty="0"/>
              <a:t>Just email me that you need one </a:t>
            </a:r>
            <a:r>
              <a:rPr lang="en-US" sz="3200" i="1" dirty="0"/>
              <a:t>before </a:t>
            </a:r>
            <a:r>
              <a:rPr lang="en-US" sz="3200" dirty="0"/>
              <a:t>deadline</a:t>
            </a:r>
          </a:p>
        </p:txBody>
      </p:sp>
    </p:spTree>
    <p:extLst>
      <p:ext uri="{BB962C8B-B14F-4D97-AF65-F5344CB8AC3E}">
        <p14:creationId xmlns:p14="http://schemas.microsoft.com/office/powerpoint/2010/main" val="1638196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800" dirty="0"/>
              <a:t>That’s a lot of homework</a:t>
            </a:r>
          </a:p>
        </p:txBody>
      </p:sp>
      <p:sp>
        <p:nvSpPr>
          <p:cNvPr id="3" name="Content Placeholder 2"/>
          <p:cNvSpPr>
            <a:spLocks noGrp="1"/>
          </p:cNvSpPr>
          <p:nvPr>
            <p:ph idx="1"/>
          </p:nvPr>
        </p:nvSpPr>
        <p:spPr/>
        <p:txBody>
          <a:bodyPr>
            <a:normAutofit/>
          </a:bodyPr>
          <a:lstStyle/>
          <a:p>
            <a:pPr marL="228600" indent="-228600">
              <a:buFont typeface="Arial" charset="0"/>
              <a:buChar char="•"/>
            </a:pPr>
            <a:r>
              <a:rPr lang="en-US" sz="3600" dirty="0"/>
              <a:t>your grade is distributed. </a:t>
            </a:r>
          </a:p>
          <a:p>
            <a:pPr marL="228600" indent="-228600">
              <a:buFont typeface="Arial" charset="0"/>
              <a:buChar char="•"/>
            </a:pPr>
            <a:r>
              <a:rPr lang="en-US" sz="3600" dirty="0"/>
              <a:t>plenty of extra credit</a:t>
            </a:r>
          </a:p>
          <a:p>
            <a:pPr marL="228600" indent="-228600">
              <a:buFont typeface="Arial" charset="0"/>
              <a:buChar char="•"/>
            </a:pPr>
            <a:r>
              <a:rPr lang="en-US" sz="3600" dirty="0"/>
              <a:t>weighting and extra credit allow a buffer </a:t>
            </a:r>
          </a:p>
          <a:p>
            <a:pPr marL="228600" indent="-228600">
              <a:buFont typeface="Arial" charset="0"/>
              <a:buChar char="•"/>
            </a:pPr>
            <a:r>
              <a:rPr lang="en-US" sz="3600" dirty="0"/>
              <a:t>If 100% on the other areas</a:t>
            </a:r>
          </a:p>
          <a:p>
            <a:pPr marL="521208" lvl="1" indent="-228600">
              <a:buFont typeface="Arial" charset="0"/>
              <a:buChar char="•"/>
            </a:pPr>
            <a:r>
              <a:rPr lang="en-US" sz="3200" dirty="0"/>
              <a:t>at least a ~76% average on the weekly homework to keep your A.  </a:t>
            </a:r>
          </a:p>
        </p:txBody>
      </p:sp>
    </p:spTree>
    <p:extLst>
      <p:ext uri="{BB962C8B-B14F-4D97-AF65-F5344CB8AC3E}">
        <p14:creationId xmlns:p14="http://schemas.microsoft.com/office/powerpoint/2010/main" val="118805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Moodle</a:t>
            </a:r>
          </a:p>
        </p:txBody>
      </p:sp>
      <p:sp>
        <p:nvSpPr>
          <p:cNvPr id="3" name="Content Placeholder 2"/>
          <p:cNvSpPr>
            <a:spLocks noGrp="1"/>
          </p:cNvSpPr>
          <p:nvPr>
            <p:ph idx="1"/>
          </p:nvPr>
        </p:nvSpPr>
        <p:spPr/>
        <p:txBody>
          <a:bodyPr>
            <a:normAutofit/>
          </a:bodyPr>
          <a:lstStyle/>
          <a:p>
            <a:pPr marL="457200" indent="-457200">
              <a:lnSpc>
                <a:spcPct val="100000"/>
              </a:lnSpc>
              <a:spcBef>
                <a:spcPts val="0"/>
              </a:spcBef>
              <a:spcAft>
                <a:spcPts val="0"/>
              </a:spcAft>
              <a:buClrTx/>
              <a:buSzTx/>
              <a:buFont typeface="Arial" charset="0"/>
              <a:buChar char="•"/>
              <a:defRPr/>
            </a:pPr>
            <a:r>
              <a:rPr lang="en-US" sz="3200" dirty="0"/>
              <a:t>You’re going to be a </a:t>
            </a:r>
            <a:r>
              <a:rPr lang="en-US" sz="3200" dirty="0" err="1"/>
              <a:t>moodle</a:t>
            </a:r>
            <a:r>
              <a:rPr lang="en-US" sz="3200" dirty="0"/>
              <a:t> pro after this class</a:t>
            </a:r>
          </a:p>
          <a:p>
            <a:pPr marL="457200" indent="-457200">
              <a:lnSpc>
                <a:spcPct val="100000"/>
              </a:lnSpc>
              <a:spcBef>
                <a:spcPts val="0"/>
              </a:spcBef>
              <a:spcAft>
                <a:spcPts val="0"/>
              </a:spcAft>
              <a:buClrTx/>
              <a:buSzTx/>
              <a:buFont typeface="Arial" charset="0"/>
              <a:buChar char="•"/>
              <a:defRPr/>
            </a:pPr>
            <a:r>
              <a:rPr lang="en-US" sz="3200" dirty="0"/>
              <a:t>Let’s do a tour and talk about where to find stuff</a:t>
            </a:r>
          </a:p>
        </p:txBody>
      </p:sp>
    </p:spTree>
    <p:extLst>
      <p:ext uri="{BB962C8B-B14F-4D97-AF65-F5344CB8AC3E}">
        <p14:creationId xmlns:p14="http://schemas.microsoft.com/office/powerpoint/2010/main" val="82671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This class requires time</a:t>
            </a:r>
          </a:p>
        </p:txBody>
      </p:sp>
      <p:sp>
        <p:nvSpPr>
          <p:cNvPr id="3" name="Content Placeholder 2"/>
          <p:cNvSpPr>
            <a:spLocks noGrp="1"/>
          </p:cNvSpPr>
          <p:nvPr>
            <p:ph idx="1"/>
          </p:nvPr>
        </p:nvSpPr>
        <p:spPr/>
        <p:txBody>
          <a:bodyPr>
            <a:normAutofit/>
          </a:bodyPr>
          <a:lstStyle/>
          <a:p>
            <a:pPr marL="228600" indent="-228600">
              <a:buFont typeface="Arial" charset="0"/>
              <a:buChar char="•"/>
            </a:pPr>
            <a:r>
              <a:rPr lang="en-US" sz="4400" dirty="0"/>
              <a:t>452 requires consistent work</a:t>
            </a:r>
          </a:p>
          <a:p>
            <a:pPr marL="228600" indent="-228600">
              <a:buFont typeface="Arial" charset="0"/>
              <a:buChar char="•"/>
            </a:pPr>
            <a:r>
              <a:rPr lang="en-US" sz="4400" dirty="0"/>
              <a:t>Everything is doable! </a:t>
            </a:r>
          </a:p>
          <a:p>
            <a:pPr marL="228600" indent="-228600">
              <a:buFont typeface="Arial" charset="0"/>
              <a:buChar char="•"/>
            </a:pPr>
            <a:r>
              <a:rPr lang="en-US" sz="4400" dirty="0"/>
              <a:t>You </a:t>
            </a:r>
            <a:r>
              <a:rPr lang="en-US" sz="4400" b="1" dirty="0"/>
              <a:t>will</a:t>
            </a:r>
            <a:r>
              <a:rPr lang="en-US" sz="4400" dirty="0"/>
              <a:t> survive</a:t>
            </a:r>
          </a:p>
          <a:p>
            <a:pPr marL="228600" indent="-228600">
              <a:buFont typeface="Arial" charset="0"/>
              <a:buChar char="•"/>
            </a:pPr>
            <a:r>
              <a:rPr lang="en-US" sz="4400" dirty="0"/>
              <a:t>You </a:t>
            </a:r>
            <a:r>
              <a:rPr lang="en-US" sz="4400" b="1" dirty="0"/>
              <a:t>will</a:t>
            </a:r>
            <a:r>
              <a:rPr lang="en-US" sz="4400" dirty="0"/>
              <a:t> do well</a:t>
            </a:r>
          </a:p>
          <a:p>
            <a:pPr marL="228600" indent="-228600">
              <a:buFont typeface="Arial" charset="0"/>
              <a:buChar char="•"/>
            </a:pPr>
            <a:r>
              <a:rPr lang="en-US" sz="4400" dirty="0"/>
              <a:t>You </a:t>
            </a:r>
            <a:r>
              <a:rPr lang="en-US" sz="4400" b="1" dirty="0"/>
              <a:t>will</a:t>
            </a:r>
            <a:r>
              <a:rPr lang="en-US" sz="4400" dirty="0"/>
              <a:t> learn a lot</a:t>
            </a:r>
          </a:p>
        </p:txBody>
      </p:sp>
    </p:spTree>
    <p:extLst>
      <p:ext uri="{BB962C8B-B14F-4D97-AF65-F5344CB8AC3E}">
        <p14:creationId xmlns:p14="http://schemas.microsoft.com/office/powerpoint/2010/main" val="1126043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18A5C-E9CD-4EBB-B3C7-FD9B27A58E91}"/>
              </a:ext>
            </a:extLst>
          </p:cNvPr>
          <p:cNvSpPr>
            <a:spLocks noGrp="1"/>
          </p:cNvSpPr>
          <p:nvPr>
            <p:ph type="title"/>
          </p:nvPr>
        </p:nvSpPr>
        <p:spPr/>
        <p:txBody>
          <a:bodyPr/>
          <a:lstStyle/>
          <a:p>
            <a:r>
              <a:rPr lang="en-US" dirty="0"/>
              <a:t>Fiddly Bits!</a:t>
            </a:r>
          </a:p>
        </p:txBody>
      </p:sp>
      <p:sp>
        <p:nvSpPr>
          <p:cNvPr id="5" name="Text Placeholder 4">
            <a:extLst>
              <a:ext uri="{FF2B5EF4-FFF2-40B4-BE49-F238E27FC236}">
                <a16:creationId xmlns:a16="http://schemas.microsoft.com/office/drawing/2014/main" id="{2228273F-EBFB-4DB6-9CAC-13925291D3A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07844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800" dirty="0"/>
              <a:t>How class normally works</a:t>
            </a:r>
          </a:p>
        </p:txBody>
      </p:sp>
      <p:sp>
        <p:nvSpPr>
          <p:cNvPr id="3" name="Content Placeholder 2"/>
          <p:cNvSpPr>
            <a:spLocks noGrp="1"/>
          </p:cNvSpPr>
          <p:nvPr>
            <p:ph idx="1"/>
          </p:nvPr>
        </p:nvSpPr>
        <p:spPr/>
        <p:txBody>
          <a:bodyPr>
            <a:normAutofit/>
          </a:bodyPr>
          <a:lstStyle/>
          <a:p>
            <a:pPr marL="457200" indent="-457200">
              <a:buFont typeface="Arial" charset="0"/>
              <a:buChar char="•"/>
            </a:pPr>
            <a:r>
              <a:rPr lang="en-US" sz="2800" dirty="0"/>
              <a:t>lectures pre-written notes available via </a:t>
            </a:r>
            <a:r>
              <a:rPr lang="en-US" sz="2800" dirty="0" err="1"/>
              <a:t>github</a:t>
            </a:r>
            <a:r>
              <a:rPr lang="en-US" sz="2800" dirty="0"/>
              <a:t> repo.  </a:t>
            </a:r>
          </a:p>
          <a:p>
            <a:pPr marL="457200" indent="-457200">
              <a:buFont typeface="Arial" charset="0"/>
              <a:buChar char="•"/>
            </a:pPr>
            <a:r>
              <a:rPr lang="en-US" sz="2800" dirty="0"/>
              <a:t>You can, but aren’t required to, read the lecture notes before class.  </a:t>
            </a:r>
          </a:p>
          <a:p>
            <a:pPr marL="914400" indent="-457200">
              <a:buFont typeface="Arial" charset="0"/>
              <a:buChar char="•"/>
            </a:pPr>
            <a:r>
              <a:rPr lang="en-US" sz="2200" dirty="0"/>
              <a:t>I sometimes tweak notes just before class</a:t>
            </a:r>
          </a:p>
          <a:p>
            <a:pPr marL="457200" indent="-457200">
              <a:buFont typeface="Arial" charset="0"/>
              <a:buChar char="•"/>
            </a:pPr>
            <a:r>
              <a:rPr lang="en-US" sz="2800" dirty="0"/>
              <a:t>I live code everything</a:t>
            </a:r>
          </a:p>
          <a:p>
            <a:pPr marL="914400" lvl="1" indent="-457200">
              <a:buFont typeface="Arial" charset="0"/>
              <a:buChar char="•"/>
            </a:pPr>
            <a:r>
              <a:rPr lang="en-US" sz="2400" dirty="0"/>
              <a:t>demonstrating things live based on those lecture notes.</a:t>
            </a:r>
          </a:p>
          <a:p>
            <a:pPr marL="457200" indent="-457200">
              <a:buFont typeface="Arial" charset="0"/>
              <a:buChar char="•"/>
            </a:pPr>
            <a:r>
              <a:rPr lang="en-US" sz="2800" dirty="0"/>
              <a:t>don’t use your time trying to desperately copy everything I type.  </a:t>
            </a:r>
          </a:p>
          <a:p>
            <a:pPr marL="914400" lvl="1" indent="-457200">
              <a:buFont typeface="Arial" charset="0"/>
              <a:buChar char="•"/>
            </a:pPr>
            <a:r>
              <a:rPr lang="en-US" sz="2400" dirty="0"/>
              <a:t>Listen, observe, make the connections.  </a:t>
            </a:r>
          </a:p>
        </p:txBody>
      </p:sp>
    </p:spTree>
    <p:extLst>
      <p:ext uri="{BB962C8B-B14F-4D97-AF65-F5344CB8AC3E}">
        <p14:creationId xmlns:p14="http://schemas.microsoft.com/office/powerpoint/2010/main" val="522774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Backboard ground rules</a:t>
            </a:r>
          </a:p>
        </p:txBody>
      </p:sp>
      <p:sp>
        <p:nvSpPr>
          <p:cNvPr id="3" name="Content Placeholder 2"/>
          <p:cNvSpPr>
            <a:spLocks noGrp="1"/>
          </p:cNvSpPr>
          <p:nvPr>
            <p:ph idx="1"/>
          </p:nvPr>
        </p:nvSpPr>
        <p:spPr/>
        <p:txBody>
          <a:bodyPr>
            <a:normAutofit fontScale="92500" lnSpcReduction="10000"/>
          </a:bodyPr>
          <a:lstStyle/>
          <a:p>
            <a:pPr marL="457200" indent="-457200">
              <a:buFont typeface="Arial" charset="0"/>
              <a:buChar char="•"/>
            </a:pPr>
            <a:r>
              <a:rPr lang="en-US" sz="4000" dirty="0"/>
              <a:t>keep the side chatter in the chat to a minimum, </a:t>
            </a:r>
          </a:p>
          <a:p>
            <a:pPr marL="457200" indent="-457200">
              <a:buFont typeface="Arial" charset="0"/>
              <a:buChar char="•"/>
            </a:pPr>
            <a:r>
              <a:rPr lang="en-US" sz="4000" dirty="0"/>
              <a:t>but feel free to interrupt with questions.</a:t>
            </a:r>
          </a:p>
          <a:p>
            <a:pPr marL="457200" indent="-457200">
              <a:buFont typeface="Arial" charset="0"/>
              <a:buChar char="•"/>
            </a:pPr>
            <a:r>
              <a:rPr lang="en-US" sz="4000" dirty="0"/>
              <a:t>keep a running list of questions about things you hope I'll get to. </a:t>
            </a:r>
          </a:p>
          <a:p>
            <a:pPr marL="749808" lvl="1" indent="-457200">
              <a:buFont typeface="Arial" charset="0"/>
              <a:buChar char="•"/>
            </a:pPr>
            <a:r>
              <a:rPr lang="en-US" sz="3800" dirty="0"/>
              <a:t>Ask those when I open the floor.</a:t>
            </a:r>
          </a:p>
          <a:p>
            <a:pPr marL="457200" indent="-457200">
              <a:buFont typeface="Arial" charset="0"/>
              <a:buChar char="•"/>
            </a:pPr>
            <a:r>
              <a:rPr lang="en-US" sz="4000" dirty="0"/>
              <a:t>When we start digging in more I'll have polls for class questions.</a:t>
            </a:r>
          </a:p>
          <a:p>
            <a:pPr>
              <a:buFont typeface="Arial" charset="0"/>
              <a:buChar char="•"/>
            </a:pPr>
            <a:endParaRPr lang="en-US" sz="2800" dirty="0"/>
          </a:p>
          <a:p>
            <a:pPr>
              <a:buFont typeface="Arial" charset="0"/>
              <a:buChar char="•"/>
            </a:pPr>
            <a:endParaRPr lang="en-US" sz="2800" dirty="0"/>
          </a:p>
          <a:p>
            <a:pPr>
              <a:buFont typeface="Arial" charset="0"/>
              <a:buChar char="•"/>
            </a:pPr>
            <a:endParaRPr lang="en-US" sz="2400" dirty="0"/>
          </a:p>
        </p:txBody>
      </p:sp>
    </p:spTree>
    <p:extLst>
      <p:ext uri="{BB962C8B-B14F-4D97-AF65-F5344CB8AC3E}">
        <p14:creationId xmlns:p14="http://schemas.microsoft.com/office/powerpoint/2010/main" val="931412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Participation and attendance</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4000" dirty="0"/>
              <a:t>participate during class and online in discussion boards. </a:t>
            </a:r>
          </a:p>
          <a:p>
            <a:pPr marL="457200" indent="-457200">
              <a:buFont typeface="Arial" panose="020B0604020202020204" pitchFamily="34" charset="0"/>
              <a:buChar char="•"/>
            </a:pPr>
            <a:r>
              <a:rPr lang="en-US" sz="4000" dirty="0"/>
              <a:t>there will be discussion prompts each week to help start a conversation – if needed.</a:t>
            </a:r>
          </a:p>
          <a:p>
            <a:pPr marL="457200" indent="-457200">
              <a:buFont typeface="Arial" panose="020B0604020202020204" pitchFamily="34" charset="0"/>
              <a:buChar char="•"/>
            </a:pPr>
            <a:r>
              <a:rPr lang="en-US" sz="4000" dirty="0"/>
              <a:t>If you will be missing class, please let me know </a:t>
            </a:r>
            <a:r>
              <a:rPr lang="en-US" sz="4000" i="1" dirty="0"/>
              <a:t>before </a:t>
            </a:r>
            <a:r>
              <a:rPr lang="en-US" sz="4000" dirty="0"/>
              <a:t>class.</a:t>
            </a:r>
          </a:p>
        </p:txBody>
      </p:sp>
    </p:spTree>
    <p:extLst>
      <p:ext uri="{BB962C8B-B14F-4D97-AF65-F5344CB8AC3E}">
        <p14:creationId xmlns:p14="http://schemas.microsoft.com/office/powerpoint/2010/main" val="1107657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Communication and asking questions</a:t>
            </a:r>
          </a:p>
        </p:txBody>
      </p:sp>
      <p:sp>
        <p:nvSpPr>
          <p:cNvPr id="3" name="Content Placeholder 2"/>
          <p:cNvSpPr>
            <a:spLocks noGrp="1"/>
          </p:cNvSpPr>
          <p:nvPr>
            <p:ph idx="1"/>
          </p:nvPr>
        </p:nvSpPr>
        <p:spPr/>
        <p:txBody>
          <a:bodyPr>
            <a:normAutofit/>
          </a:bodyPr>
          <a:lstStyle/>
          <a:p>
            <a:pPr marL="457200" indent="-457200">
              <a:buFont typeface="Arial" charset="0"/>
              <a:buChar char="•"/>
            </a:pPr>
            <a:r>
              <a:rPr lang="en-US" sz="4000" dirty="0"/>
              <a:t> Administrative questions (E-Mail)</a:t>
            </a:r>
          </a:p>
          <a:p>
            <a:pPr marL="914400" lvl="1" indent="-457200">
              <a:buFont typeface="Arial" charset="0"/>
              <a:buChar char="•"/>
            </a:pPr>
            <a:r>
              <a:rPr lang="en-US" sz="3600" dirty="0"/>
              <a:t>Just about you</a:t>
            </a:r>
          </a:p>
          <a:p>
            <a:pPr marL="457200" indent="-457200">
              <a:buFont typeface="Arial" charset="0"/>
              <a:buChar char="•"/>
            </a:pPr>
            <a:r>
              <a:rPr lang="en-US" sz="3600" dirty="0"/>
              <a:t>About the entire class (Discussion Board)</a:t>
            </a:r>
          </a:p>
          <a:p>
            <a:pPr marL="914400" lvl="1" indent="-457200">
              <a:buFont typeface="Arial" charset="0"/>
              <a:buChar char="•"/>
            </a:pPr>
            <a:r>
              <a:rPr lang="en-US" sz="3200" dirty="0"/>
              <a:t>Will open with admin updates and reminders</a:t>
            </a:r>
          </a:p>
          <a:p>
            <a:pPr marL="457200" indent="-457200">
              <a:buFont typeface="Arial" charset="0"/>
              <a:buChar char="•"/>
            </a:pPr>
            <a:r>
              <a:rPr lang="en-US" sz="4000" dirty="0"/>
              <a:t>Content questions (Discussion Board) </a:t>
            </a:r>
            <a:endParaRPr lang="en-US" sz="3600" dirty="0"/>
          </a:p>
          <a:p>
            <a:pPr marL="914400" lvl="1" indent="-457200">
              <a:buFont typeface="Arial" charset="0"/>
              <a:buChar char="•"/>
            </a:pPr>
            <a:r>
              <a:rPr lang="en-US" sz="3600" dirty="0"/>
              <a:t>Don’t post your solutions!</a:t>
            </a:r>
          </a:p>
        </p:txBody>
      </p:sp>
    </p:spTree>
    <p:extLst>
      <p:ext uri="{BB962C8B-B14F-4D97-AF65-F5344CB8AC3E}">
        <p14:creationId xmlns:p14="http://schemas.microsoft.com/office/powerpoint/2010/main" val="1090829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Buddies</a:t>
            </a:r>
            <a:r>
              <a:rPr lang="en-US" dirty="0"/>
              <a:t>!</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4400" dirty="0"/>
              <a:t>You’re working online but it’s good to have a buddy or two to work with. </a:t>
            </a:r>
          </a:p>
          <a:p>
            <a:pPr marL="457200" indent="-457200">
              <a:buFont typeface="Arial" panose="020B0604020202020204" pitchFamily="34" charset="0"/>
              <a:buChar char="•"/>
            </a:pPr>
            <a:r>
              <a:rPr lang="en-US" sz="4400" dirty="0"/>
              <a:t>Find someone in class that you can email or collaborate with!</a:t>
            </a:r>
          </a:p>
        </p:txBody>
      </p:sp>
    </p:spTree>
    <p:extLst>
      <p:ext uri="{BB962C8B-B14F-4D97-AF65-F5344CB8AC3E}">
        <p14:creationId xmlns:p14="http://schemas.microsoft.com/office/powerpoint/2010/main" val="2019450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Who am I?</a:t>
            </a:r>
            <a:endParaRPr lang="en-US" dirty="0"/>
          </a:p>
        </p:txBody>
      </p:sp>
      <p:sp>
        <p:nvSpPr>
          <p:cNvPr id="3" name="Content Placeholder 2"/>
          <p:cNvSpPr>
            <a:spLocks noGrp="1"/>
          </p:cNvSpPr>
          <p:nvPr>
            <p:ph idx="1"/>
          </p:nvPr>
        </p:nvSpPr>
        <p:spPr/>
        <p:txBody>
          <a:bodyPr>
            <a:normAutofit/>
          </a:bodyPr>
          <a:lstStyle/>
          <a:p>
            <a:pPr lvl="1">
              <a:buFont typeface="Arial" charset="0"/>
              <a:buChar char="•"/>
            </a:pPr>
            <a:r>
              <a:rPr lang="en-US" sz="4400" dirty="0"/>
              <a:t>Dr. Nick LaLone, </a:t>
            </a:r>
          </a:p>
          <a:p>
            <a:pPr lvl="1">
              <a:buFont typeface="Arial" charset="0"/>
              <a:buChar char="•"/>
            </a:pPr>
            <a:r>
              <a:rPr lang="en-US" sz="4400" dirty="0"/>
              <a:t>Adjunct</a:t>
            </a:r>
          </a:p>
          <a:p>
            <a:pPr marL="201168" lvl="1" indent="0">
              <a:buNone/>
            </a:pPr>
            <a:r>
              <a:rPr lang="en-US" sz="4000" dirty="0"/>
              <a:t>Credentials:</a:t>
            </a:r>
          </a:p>
          <a:p>
            <a:pPr lvl="2">
              <a:buFont typeface="Arial" charset="0"/>
              <a:buChar char="•"/>
            </a:pPr>
            <a:r>
              <a:rPr lang="en-US" sz="4000" dirty="0"/>
              <a:t>PhD from Penn State - IST</a:t>
            </a:r>
          </a:p>
          <a:p>
            <a:pPr lvl="2">
              <a:buFont typeface="Arial" charset="0"/>
              <a:buChar char="•"/>
            </a:pPr>
            <a:r>
              <a:rPr lang="en-US" sz="4000" dirty="0"/>
              <a:t>Sociology Masters - Texas State</a:t>
            </a:r>
          </a:p>
          <a:p>
            <a:pPr lvl="2">
              <a:buFont typeface="Arial" charset="0"/>
              <a:buChar char="•"/>
            </a:pPr>
            <a:r>
              <a:rPr lang="en-US" sz="4000" dirty="0"/>
              <a:t>Assistant Professor @ Bellevue University</a:t>
            </a:r>
          </a:p>
        </p:txBody>
      </p:sp>
    </p:spTree>
    <p:extLst>
      <p:ext uri="{BB962C8B-B14F-4D97-AF65-F5344CB8AC3E}">
        <p14:creationId xmlns:p14="http://schemas.microsoft.com/office/powerpoint/2010/main" val="900219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Suggestions for success</a:t>
            </a:r>
          </a:p>
        </p:txBody>
      </p:sp>
      <p:sp>
        <p:nvSpPr>
          <p:cNvPr id="3" name="Content Placeholder 2"/>
          <p:cNvSpPr>
            <a:spLocks noGrp="1"/>
          </p:cNvSpPr>
          <p:nvPr>
            <p:ph idx="1"/>
          </p:nvPr>
        </p:nvSpPr>
        <p:spPr>
          <a:xfrm>
            <a:off x="1097280" y="1845735"/>
            <a:ext cx="10058400" cy="4471939"/>
          </a:xfrm>
        </p:spPr>
        <p:txBody>
          <a:bodyPr>
            <a:normAutofit/>
          </a:bodyPr>
          <a:lstStyle/>
          <a:p>
            <a:pPr marL="382588" indent="-382588">
              <a:buFont typeface="Arial" charset="0"/>
              <a:buChar char="•"/>
            </a:pPr>
            <a:r>
              <a:rPr lang="en-US" sz="3600" dirty="0"/>
              <a:t>Start early! </a:t>
            </a:r>
          </a:p>
          <a:p>
            <a:pPr marL="382588" indent="-382588">
              <a:buFont typeface="Arial" charset="0"/>
              <a:buChar char="•"/>
            </a:pPr>
            <a:r>
              <a:rPr lang="en-US" sz="3600" dirty="0"/>
              <a:t>Do a little every day</a:t>
            </a:r>
          </a:p>
          <a:p>
            <a:pPr marL="382588" indent="-382588">
              <a:buFont typeface="Arial" charset="0"/>
              <a:buChar char="•"/>
            </a:pPr>
            <a:r>
              <a:rPr lang="en-US" sz="3600" dirty="0"/>
              <a:t>The readings will help but…</a:t>
            </a:r>
          </a:p>
          <a:p>
            <a:pPr marL="382588" indent="-382588">
              <a:buFont typeface="Arial" charset="0"/>
              <a:buChar char="•"/>
            </a:pPr>
            <a:r>
              <a:rPr lang="en-US" sz="3600" dirty="0"/>
              <a:t>…read homework first</a:t>
            </a:r>
          </a:p>
          <a:p>
            <a:pPr marL="382588" indent="-382588">
              <a:buFont typeface="Arial" charset="0"/>
              <a:buChar char="•"/>
            </a:pPr>
            <a:r>
              <a:rPr lang="en-US" sz="3600" dirty="0"/>
              <a:t>Do not fear </a:t>
            </a:r>
          </a:p>
          <a:p>
            <a:pPr marL="382588" indent="-382588">
              <a:buFont typeface="Arial" charset="0"/>
              <a:buChar char="•"/>
            </a:pPr>
            <a:r>
              <a:rPr lang="en-US" sz="3600" dirty="0"/>
              <a:t>the word stupid is forbidden in reference to yourself</a:t>
            </a:r>
          </a:p>
          <a:p>
            <a:pPr marL="565468" lvl="2" indent="-382588">
              <a:buFont typeface="Arial" charset="0"/>
              <a:buChar char="•"/>
            </a:pPr>
            <a:r>
              <a:rPr lang="en-US" sz="2800" i="1" dirty="0"/>
              <a:t>…but you’re free to let Python have it</a:t>
            </a:r>
          </a:p>
        </p:txBody>
      </p:sp>
    </p:spTree>
    <p:extLst>
      <p:ext uri="{BB962C8B-B14F-4D97-AF65-F5344CB8AC3E}">
        <p14:creationId xmlns:p14="http://schemas.microsoft.com/office/powerpoint/2010/main" val="1491086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E9C3-65F0-47D0-9D51-517A28A55129}"/>
              </a:ext>
            </a:extLst>
          </p:cNvPr>
          <p:cNvSpPr>
            <a:spLocks noGrp="1"/>
          </p:cNvSpPr>
          <p:nvPr>
            <p:ph type="title"/>
          </p:nvPr>
        </p:nvSpPr>
        <p:spPr/>
        <p:txBody>
          <a:bodyPr>
            <a:normAutofit/>
          </a:bodyPr>
          <a:lstStyle/>
          <a:p>
            <a:r>
              <a:rPr lang="en-US" sz="2800" dirty="0"/>
              <a:t>The 2-Hour Rule	</a:t>
            </a:r>
          </a:p>
        </p:txBody>
      </p:sp>
      <p:sp>
        <p:nvSpPr>
          <p:cNvPr id="3" name="Content Placeholder 2">
            <a:extLst>
              <a:ext uri="{FF2B5EF4-FFF2-40B4-BE49-F238E27FC236}">
                <a16:creationId xmlns:a16="http://schemas.microsoft.com/office/drawing/2014/main" id="{B34EB581-7F6F-4950-A4FA-59D52CB27C46}"/>
              </a:ext>
            </a:extLst>
          </p:cNvPr>
          <p:cNvSpPr>
            <a:spLocks noGrp="1"/>
          </p:cNvSpPr>
          <p:nvPr>
            <p:ph idx="1"/>
          </p:nvPr>
        </p:nvSpPr>
        <p:spPr/>
        <p:txBody>
          <a:bodyPr>
            <a:normAutofit/>
          </a:bodyPr>
          <a:lstStyle/>
          <a:p>
            <a:r>
              <a:rPr lang="en-US" sz="4000" dirty="0"/>
              <a:t>If you’ve been working for 2 hours without much success: </a:t>
            </a:r>
          </a:p>
          <a:p>
            <a:endParaRPr lang="en-US" sz="4000" dirty="0"/>
          </a:p>
          <a:p>
            <a:pPr marL="201168" lvl="1" indent="0">
              <a:buNone/>
            </a:pPr>
            <a:r>
              <a:rPr lang="en-US" sz="3800" dirty="0"/>
              <a:t>Get up and walk away.</a:t>
            </a:r>
          </a:p>
        </p:txBody>
      </p:sp>
    </p:spTree>
    <p:extLst>
      <p:ext uri="{BB962C8B-B14F-4D97-AF65-F5344CB8AC3E}">
        <p14:creationId xmlns:p14="http://schemas.microsoft.com/office/powerpoint/2010/main" val="364481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Strategies for Technical Skills,</a:t>
            </a:r>
          </a:p>
        </p:txBody>
      </p:sp>
      <p:sp>
        <p:nvSpPr>
          <p:cNvPr id="3" name="Subtitle 2"/>
          <p:cNvSpPr>
            <a:spLocks noGrp="1"/>
          </p:cNvSpPr>
          <p:nvPr>
            <p:ph type="subTitle" idx="1"/>
          </p:nvPr>
        </p:nvSpPr>
        <p:spPr>
          <a:xfrm>
            <a:off x="1097280" y="4562391"/>
            <a:ext cx="10058399" cy="1314450"/>
          </a:xfrm>
        </p:spPr>
        <p:txBody>
          <a:bodyPr>
            <a:normAutofit/>
          </a:bodyPr>
          <a:lstStyle/>
          <a:p>
            <a:r>
              <a:rPr lang="en-US" sz="3200" dirty="0"/>
              <a:t>Or: learning how to learn programming</a:t>
            </a:r>
          </a:p>
        </p:txBody>
      </p:sp>
    </p:spTree>
    <p:extLst>
      <p:ext uri="{BB962C8B-B14F-4D97-AF65-F5344CB8AC3E}">
        <p14:creationId xmlns:p14="http://schemas.microsoft.com/office/powerpoint/2010/main" val="1361731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Less why; more how</a:t>
            </a:r>
          </a:p>
        </p:txBody>
      </p:sp>
      <p:sp>
        <p:nvSpPr>
          <p:cNvPr id="3" name="Content Placeholder 2"/>
          <p:cNvSpPr>
            <a:spLocks noGrp="1"/>
          </p:cNvSpPr>
          <p:nvPr>
            <p:ph idx="1"/>
          </p:nvPr>
        </p:nvSpPr>
        <p:spPr/>
        <p:txBody>
          <a:bodyPr>
            <a:normAutofit/>
          </a:bodyPr>
          <a:lstStyle/>
          <a:p>
            <a:r>
              <a:rPr lang="en-US" sz="4300" dirty="0"/>
              <a:t>We spend a lot of time talking about:</a:t>
            </a:r>
          </a:p>
          <a:p>
            <a:pPr lvl="1"/>
            <a:r>
              <a:rPr lang="en-US" sz="3900" dirty="0"/>
              <a:t>Reading</a:t>
            </a:r>
          </a:p>
          <a:p>
            <a:pPr lvl="1"/>
            <a:r>
              <a:rPr lang="en-US" sz="3900" dirty="0"/>
              <a:t>Grants</a:t>
            </a:r>
          </a:p>
          <a:p>
            <a:pPr lvl="1"/>
            <a:r>
              <a:rPr lang="en-US" sz="3900" dirty="0"/>
              <a:t>Publications</a:t>
            </a:r>
          </a:p>
          <a:p>
            <a:r>
              <a:rPr lang="en-US" sz="4300" dirty="0"/>
              <a:t>So much support for the essential scholarly work, but little prep for learning tech things.</a:t>
            </a:r>
          </a:p>
          <a:p>
            <a:endParaRPr lang="en-US" dirty="0"/>
          </a:p>
        </p:txBody>
      </p:sp>
    </p:spTree>
    <p:extLst>
      <p:ext uri="{BB962C8B-B14F-4D97-AF65-F5344CB8AC3E}">
        <p14:creationId xmlns:p14="http://schemas.microsoft.com/office/powerpoint/2010/main" val="891237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1" indent="0">
              <a:buNone/>
            </a:pPr>
            <a:r>
              <a:rPr lang="en-US" sz="2800" dirty="0">
                <a:solidFill>
                  <a:schemeClr val="tx1"/>
                </a:solidFill>
              </a:rPr>
              <a:t>When we say that programming is hard</a:t>
            </a:r>
          </a:p>
        </p:txBody>
      </p:sp>
      <p:sp>
        <p:nvSpPr>
          <p:cNvPr id="3" name="Content Placeholder 2"/>
          <p:cNvSpPr>
            <a:spLocks noGrp="1"/>
          </p:cNvSpPr>
          <p:nvPr>
            <p:ph idx="1"/>
          </p:nvPr>
        </p:nvSpPr>
        <p:spPr/>
        <p:txBody>
          <a:bodyPr>
            <a:normAutofit/>
          </a:bodyPr>
          <a:lstStyle/>
          <a:p>
            <a:r>
              <a:rPr lang="en-US" sz="4400" dirty="0"/>
              <a:t>We mean that it requires effort</a:t>
            </a:r>
          </a:p>
          <a:p>
            <a:pPr lvl="1"/>
            <a:r>
              <a:rPr lang="en-US" sz="4000" dirty="0"/>
              <a:t>will have to think hard</a:t>
            </a:r>
          </a:p>
          <a:p>
            <a:pPr lvl="1"/>
            <a:r>
              <a:rPr lang="en-US" sz="4000" dirty="0"/>
              <a:t>but you should experience hardship</a:t>
            </a:r>
          </a:p>
          <a:p>
            <a:pPr marL="0" indent="0">
              <a:buNone/>
            </a:pPr>
            <a:r>
              <a:rPr lang="en-US" sz="4400" dirty="0"/>
              <a:t>Anxiety should be normal when learning 	</a:t>
            </a:r>
          </a:p>
          <a:p>
            <a:pPr lvl="1">
              <a:buFont typeface="Arial" panose="020B0604020202020204" pitchFamily="34" charset="0"/>
              <a:buChar char="•"/>
            </a:pPr>
            <a:r>
              <a:rPr lang="en-US" sz="4200" dirty="0"/>
              <a:t>but never expected</a:t>
            </a:r>
          </a:p>
          <a:p>
            <a:pPr lvl="1"/>
            <a:r>
              <a:rPr lang="en-US" sz="4000" dirty="0"/>
              <a:t>It shouldn’t make an instructor feel good</a:t>
            </a:r>
          </a:p>
        </p:txBody>
      </p:sp>
    </p:spTree>
    <p:extLst>
      <p:ext uri="{BB962C8B-B14F-4D97-AF65-F5344CB8AC3E}">
        <p14:creationId xmlns:p14="http://schemas.microsoft.com/office/powerpoint/2010/main" val="392340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But this seems harder than it should be</a:t>
            </a:r>
          </a:p>
        </p:txBody>
      </p:sp>
      <p:sp>
        <p:nvSpPr>
          <p:cNvPr id="3" name="Content Placeholder 2"/>
          <p:cNvSpPr>
            <a:spLocks noGrp="1"/>
          </p:cNvSpPr>
          <p:nvPr>
            <p:ph idx="1"/>
          </p:nvPr>
        </p:nvSpPr>
        <p:spPr/>
        <p:txBody>
          <a:bodyPr>
            <a:normAutofit fontScale="92500" lnSpcReduction="10000"/>
          </a:bodyPr>
          <a:lstStyle/>
          <a:p>
            <a:r>
              <a:rPr lang="en-US" sz="3600" dirty="0"/>
              <a:t>And you’re right</a:t>
            </a:r>
          </a:p>
          <a:p>
            <a:r>
              <a:rPr lang="en-US" sz="3600" dirty="0"/>
              <a:t>Most of us (including me) aren't from a computer science or STEM background</a:t>
            </a:r>
          </a:p>
          <a:p>
            <a:r>
              <a:rPr lang="en-US" sz="3600" dirty="0"/>
              <a:t>But most materials and instructors expect this, thus there's a lot of disconnect</a:t>
            </a:r>
          </a:p>
          <a:p>
            <a:pPr lvl="1"/>
            <a:r>
              <a:rPr lang="en-US" sz="3200" dirty="0"/>
              <a:t>“You mean you don’t like physics puzzles?”</a:t>
            </a:r>
          </a:p>
          <a:p>
            <a:r>
              <a:rPr lang="en-US" sz="3600" dirty="0"/>
              <a:t>Their expectations for a baseline are not our actual baseline</a:t>
            </a:r>
          </a:p>
          <a:p>
            <a:endParaRPr lang="en-US" dirty="0"/>
          </a:p>
        </p:txBody>
      </p:sp>
    </p:spTree>
    <p:extLst>
      <p:ext uri="{BB962C8B-B14F-4D97-AF65-F5344CB8AC3E}">
        <p14:creationId xmlns:p14="http://schemas.microsoft.com/office/powerpoint/2010/main" val="1292827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Specialization</a:t>
            </a:r>
          </a:p>
        </p:txBody>
      </p:sp>
      <p:sp>
        <p:nvSpPr>
          <p:cNvPr id="3" name="Content Placeholder 2"/>
          <p:cNvSpPr>
            <a:spLocks noGrp="1"/>
          </p:cNvSpPr>
          <p:nvPr>
            <p:ph idx="1"/>
          </p:nvPr>
        </p:nvSpPr>
        <p:spPr/>
        <p:txBody>
          <a:bodyPr>
            <a:normAutofit lnSpcReduction="10000"/>
          </a:bodyPr>
          <a:lstStyle/>
          <a:p>
            <a:r>
              <a:rPr lang="en-US" sz="2800" dirty="0"/>
              <a:t>Each of us has specialized learning skills</a:t>
            </a:r>
          </a:p>
          <a:p>
            <a:r>
              <a:rPr lang="en-US" sz="2800" dirty="0"/>
              <a:t>Going through graduate programs solidifies those skills and perspectives even more</a:t>
            </a:r>
          </a:p>
          <a:p>
            <a:r>
              <a:rPr lang="en-US" sz="2800" dirty="0"/>
              <a:t>Discomfort in not knowing</a:t>
            </a:r>
          </a:p>
          <a:p>
            <a:pPr lvl="1"/>
            <a:r>
              <a:rPr lang="en-US" sz="3600" dirty="0"/>
              <a:t>In Sociology there is no real right answer.  </a:t>
            </a:r>
          </a:p>
          <a:p>
            <a:pPr lvl="1"/>
            <a:r>
              <a:rPr lang="en-US" sz="3600" dirty="0"/>
              <a:t>We come to a conclusion and justify it.</a:t>
            </a:r>
          </a:p>
          <a:p>
            <a:pPr lvl="1"/>
            <a:r>
              <a:rPr lang="en-US" sz="3600" dirty="0"/>
              <a:t>Disagreement appears!</a:t>
            </a:r>
          </a:p>
          <a:p>
            <a:pPr lvl="1"/>
            <a:r>
              <a:rPr lang="en-US" sz="3600" dirty="0"/>
              <a:t>Discussion over Correctness</a:t>
            </a:r>
          </a:p>
        </p:txBody>
      </p:sp>
    </p:spTree>
    <p:extLst>
      <p:ext uri="{BB962C8B-B14F-4D97-AF65-F5344CB8AC3E}">
        <p14:creationId xmlns:p14="http://schemas.microsoft.com/office/powerpoint/2010/main" val="313260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Until we move into foreign domains</a:t>
            </a:r>
          </a:p>
        </p:txBody>
      </p:sp>
      <p:sp>
        <p:nvSpPr>
          <p:cNvPr id="3" name="Content Placeholder 2"/>
          <p:cNvSpPr>
            <a:spLocks noGrp="1"/>
          </p:cNvSpPr>
          <p:nvPr>
            <p:ph idx="1"/>
          </p:nvPr>
        </p:nvSpPr>
        <p:spPr/>
        <p:txBody>
          <a:bodyPr>
            <a:normAutofit/>
          </a:bodyPr>
          <a:lstStyle/>
          <a:p>
            <a:r>
              <a:rPr lang="en-US" sz="3600" b="1" dirty="0"/>
              <a:t>We lacking experience to learn efficiently</a:t>
            </a:r>
          </a:p>
          <a:p>
            <a:pPr lvl="1"/>
            <a:r>
              <a:rPr lang="en-US" sz="3100" b="1" dirty="0"/>
              <a:t>We are used to being efficient</a:t>
            </a:r>
            <a:r>
              <a:rPr lang="en-US" sz="3100" dirty="0"/>
              <a:t>. </a:t>
            </a:r>
          </a:p>
          <a:p>
            <a:pPr lvl="1"/>
            <a:r>
              <a:rPr lang="en-US" sz="3100" dirty="0"/>
              <a:t>Source of frustration</a:t>
            </a:r>
          </a:p>
          <a:p>
            <a:r>
              <a:rPr lang="en-US" sz="3600" dirty="0"/>
              <a:t>The Black Box Appears!</a:t>
            </a:r>
          </a:p>
          <a:p>
            <a:r>
              <a:rPr lang="en-US" sz="3600" dirty="0"/>
              <a:t>A Stranger Appears!</a:t>
            </a:r>
          </a:p>
          <a:p>
            <a:endParaRPr lang="en-US" sz="2100" dirty="0"/>
          </a:p>
        </p:txBody>
      </p:sp>
    </p:spTree>
    <p:extLst>
      <p:ext uri="{BB962C8B-B14F-4D97-AF65-F5344CB8AC3E}">
        <p14:creationId xmlns:p14="http://schemas.microsoft.com/office/powerpoint/2010/main" val="35258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We forget we had to learn how to learn</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3600" dirty="0"/>
              <a:t>Do you remember learning how to read? to write?</a:t>
            </a:r>
          </a:p>
          <a:p>
            <a:pPr marL="457200" indent="-457200">
              <a:buFont typeface="Arial" panose="020B0604020202020204" pitchFamily="34" charset="0"/>
              <a:buChar char="•"/>
            </a:pPr>
            <a:r>
              <a:rPr lang="en-US" sz="3600" dirty="0"/>
              <a:t>How long did it take to become an expert?</a:t>
            </a:r>
          </a:p>
          <a:p>
            <a:pPr marL="457200" indent="-457200">
              <a:buFont typeface="Arial" panose="020B0604020202020204" pitchFamily="34" charset="0"/>
              <a:buChar char="•"/>
            </a:pPr>
            <a:r>
              <a:rPr lang="en-US" sz="3600" dirty="0"/>
              <a:t>The consequences of going native.</a:t>
            </a:r>
          </a:p>
          <a:p>
            <a:pPr marL="0" indent="0">
              <a:buNone/>
            </a:pPr>
            <a:endParaRPr lang="en-US" sz="3600" dirty="0"/>
          </a:p>
          <a:p>
            <a:pPr marL="0" indent="0" algn="ctr">
              <a:buNone/>
            </a:pPr>
            <a:r>
              <a:rPr lang="en-US" sz="3600" dirty="0"/>
              <a:t>We forget what it was like as we move further</a:t>
            </a:r>
            <a:br>
              <a:rPr lang="en-US" sz="3600" dirty="0"/>
            </a:br>
            <a:r>
              <a:rPr lang="en-US" sz="3600" dirty="0"/>
              <a:t>from the space where we started to learn</a:t>
            </a:r>
          </a:p>
        </p:txBody>
      </p:sp>
    </p:spTree>
    <p:extLst>
      <p:ext uri="{BB962C8B-B14F-4D97-AF65-F5344CB8AC3E}">
        <p14:creationId xmlns:p14="http://schemas.microsoft.com/office/powerpoint/2010/main" val="1488048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sz="6000" dirty="0"/>
              <a:t>How do humanities skills fit into writing code?</a:t>
            </a:r>
          </a:p>
        </p:txBody>
      </p:sp>
      <p:sp>
        <p:nvSpPr>
          <p:cNvPr id="2" name="Text Placeholder 1">
            <a:extLst>
              <a:ext uri="{FF2B5EF4-FFF2-40B4-BE49-F238E27FC236}">
                <a16:creationId xmlns:a16="http://schemas.microsoft.com/office/drawing/2014/main" id="{4C20C0D5-83B7-44D1-879C-B710E2D656E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639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is 452?</a:t>
            </a:r>
          </a:p>
        </p:txBody>
      </p:sp>
      <p:sp>
        <p:nvSpPr>
          <p:cNvPr id="3" name="Content Placeholder 2"/>
          <p:cNvSpPr>
            <a:spLocks noGrp="1"/>
          </p:cNvSpPr>
          <p:nvPr>
            <p:ph idx="1"/>
          </p:nvPr>
        </p:nvSpPr>
        <p:spPr>
          <a:xfrm>
            <a:off x="1097280" y="1845734"/>
            <a:ext cx="10058400" cy="4446782"/>
          </a:xfrm>
        </p:spPr>
        <p:txBody>
          <a:bodyPr>
            <a:normAutofit/>
          </a:bodyPr>
          <a:lstStyle/>
          <a:p>
            <a:pPr marL="0" indent="0">
              <a:buNone/>
            </a:pPr>
            <a:r>
              <a:rPr lang="en-US" sz="4400" dirty="0"/>
              <a:t>We’ll cover:</a:t>
            </a:r>
          </a:p>
          <a:p>
            <a:pPr marL="533718" lvl="2" indent="-350838">
              <a:buFont typeface="Arial" charset="0"/>
              <a:buChar char="•"/>
            </a:pPr>
            <a:r>
              <a:rPr lang="en-US" sz="4000" dirty="0"/>
              <a:t>basics of programming in Python</a:t>
            </a:r>
          </a:p>
          <a:p>
            <a:pPr marL="533718" lvl="2" indent="-350838">
              <a:buFont typeface="Arial" charset="0"/>
              <a:buChar char="•"/>
            </a:pPr>
            <a:r>
              <a:rPr lang="en-US" sz="4000" dirty="0"/>
              <a:t>core processing tools</a:t>
            </a:r>
            <a:br>
              <a:rPr lang="en-US" sz="3200" dirty="0"/>
            </a:br>
            <a:endParaRPr lang="en-US" sz="3200" dirty="0"/>
          </a:p>
          <a:p>
            <a:pPr marL="0" lvl="1" indent="0">
              <a:buNone/>
            </a:pPr>
            <a:r>
              <a:rPr lang="en-US" sz="4000" dirty="0"/>
              <a:t>Not all intro programming courses are the same</a:t>
            </a:r>
          </a:p>
          <a:p>
            <a:pPr marL="0" lvl="1" indent="0">
              <a:buNone/>
            </a:pPr>
            <a:r>
              <a:rPr lang="en-US" sz="4000" dirty="0"/>
              <a:t>We expect you have never programmed before</a:t>
            </a:r>
          </a:p>
          <a:p>
            <a:pPr marL="0" lvl="1" indent="0">
              <a:buNone/>
            </a:pPr>
            <a:r>
              <a:rPr lang="en-US" sz="4000" dirty="0"/>
              <a:t>Or thought about your computer in “that way”</a:t>
            </a:r>
          </a:p>
        </p:txBody>
      </p:sp>
    </p:spTree>
    <p:extLst>
      <p:ext uri="{BB962C8B-B14F-4D97-AF65-F5344CB8AC3E}">
        <p14:creationId xmlns:p14="http://schemas.microsoft.com/office/powerpoint/2010/main" val="150087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t>Programs as research papers</a:t>
            </a:r>
          </a:p>
        </p:txBody>
      </p:sp>
      <p:sp>
        <p:nvSpPr>
          <p:cNvPr id="4" name="Content Placeholder 3"/>
          <p:cNvSpPr>
            <a:spLocks noGrp="1"/>
          </p:cNvSpPr>
          <p:nvPr>
            <p:ph idx="1"/>
          </p:nvPr>
        </p:nvSpPr>
        <p:spPr/>
        <p:txBody>
          <a:bodyPr>
            <a:normAutofit lnSpcReduction="10000"/>
          </a:bodyPr>
          <a:lstStyle/>
          <a:p>
            <a:r>
              <a:rPr lang="en-US" sz="3900" dirty="0"/>
              <a:t>What are you writing?</a:t>
            </a:r>
          </a:p>
          <a:p>
            <a:r>
              <a:rPr lang="en-US" sz="3900" dirty="0"/>
              <a:t>Short, to the point</a:t>
            </a:r>
          </a:p>
          <a:p>
            <a:pPr lvl="1"/>
            <a:r>
              <a:rPr lang="en-US" sz="3500" dirty="0"/>
              <a:t>Single task</a:t>
            </a:r>
          </a:p>
          <a:p>
            <a:pPr lvl="1"/>
            <a:r>
              <a:rPr lang="en-US" sz="3500" dirty="0"/>
              <a:t>Make this into that</a:t>
            </a:r>
          </a:p>
          <a:p>
            <a:r>
              <a:rPr lang="en-US" sz="3900" dirty="0"/>
              <a:t>Long, lots of dependencies</a:t>
            </a:r>
          </a:p>
          <a:p>
            <a:pPr lvl="1"/>
            <a:r>
              <a:rPr lang="en-US" sz="3500" dirty="0"/>
              <a:t>Making a nuanced point</a:t>
            </a:r>
          </a:p>
          <a:p>
            <a:pPr lvl="1"/>
            <a:r>
              <a:rPr lang="en-US" sz="3500" dirty="0"/>
              <a:t>handles lots of options, problems, threads, etc.</a:t>
            </a:r>
          </a:p>
          <a:p>
            <a:endParaRPr lang="en-US" dirty="0"/>
          </a:p>
        </p:txBody>
      </p:sp>
    </p:spTree>
    <p:extLst>
      <p:ext uri="{BB962C8B-B14F-4D97-AF65-F5344CB8AC3E}">
        <p14:creationId xmlns:p14="http://schemas.microsoft.com/office/powerpoint/2010/main" val="1270269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Iteration</a:t>
            </a:r>
          </a:p>
        </p:txBody>
      </p:sp>
      <p:sp>
        <p:nvSpPr>
          <p:cNvPr id="3" name="Content Placeholder 2"/>
          <p:cNvSpPr>
            <a:spLocks noGrp="1"/>
          </p:cNvSpPr>
          <p:nvPr>
            <p:ph sz="half" idx="1"/>
          </p:nvPr>
        </p:nvSpPr>
        <p:spPr>
          <a:xfrm>
            <a:off x="1097280" y="1845736"/>
            <a:ext cx="10058400" cy="4023359"/>
          </a:xfrm>
        </p:spPr>
        <p:txBody>
          <a:bodyPr>
            <a:normAutofit/>
          </a:bodyPr>
          <a:lstStyle/>
          <a:p>
            <a:r>
              <a:rPr lang="en-US" sz="4800" dirty="0"/>
              <a:t>Writing a paper requires:</a:t>
            </a:r>
          </a:p>
          <a:p>
            <a:pPr lvl="1"/>
            <a:r>
              <a:rPr lang="en-US" sz="4400" dirty="0"/>
              <a:t>a thesis statement</a:t>
            </a:r>
          </a:p>
          <a:p>
            <a:pPr lvl="1"/>
            <a:r>
              <a:rPr lang="en-US" sz="4400" dirty="0"/>
              <a:t>doing some research</a:t>
            </a:r>
          </a:p>
          <a:p>
            <a:pPr lvl="1"/>
            <a:r>
              <a:rPr lang="en-US" sz="4400" dirty="0"/>
              <a:t>finding supportive evidence</a:t>
            </a:r>
          </a:p>
          <a:p>
            <a:pPr lvl="1"/>
            <a:r>
              <a:rPr lang="en-US" sz="4400" dirty="0"/>
              <a:t>making your point</a:t>
            </a:r>
          </a:p>
        </p:txBody>
      </p:sp>
    </p:spTree>
    <p:extLst>
      <p:ext uri="{BB962C8B-B14F-4D97-AF65-F5344CB8AC3E}">
        <p14:creationId xmlns:p14="http://schemas.microsoft.com/office/powerpoint/2010/main" val="3325252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Iteration</a:t>
            </a:r>
          </a:p>
        </p:txBody>
      </p:sp>
      <p:sp>
        <p:nvSpPr>
          <p:cNvPr id="4" name="Content Placeholder 3"/>
          <p:cNvSpPr>
            <a:spLocks noGrp="1"/>
          </p:cNvSpPr>
          <p:nvPr>
            <p:ph sz="half" idx="1"/>
          </p:nvPr>
        </p:nvSpPr>
        <p:spPr>
          <a:xfrm>
            <a:off x="1097280" y="1981200"/>
            <a:ext cx="10058400" cy="3730752"/>
          </a:xfrm>
        </p:spPr>
        <p:txBody>
          <a:bodyPr>
            <a:normAutofit/>
          </a:bodyPr>
          <a:lstStyle/>
          <a:p>
            <a:r>
              <a:rPr lang="en-US" sz="4800" dirty="0"/>
              <a:t>Writing a program requires</a:t>
            </a:r>
          </a:p>
          <a:p>
            <a:pPr lvl="1"/>
            <a:r>
              <a:rPr lang="en-US" sz="4400" dirty="0"/>
              <a:t>defining a problem to solve</a:t>
            </a:r>
          </a:p>
          <a:p>
            <a:pPr lvl="1"/>
            <a:r>
              <a:rPr lang="en-US" sz="4400" dirty="0"/>
              <a:t>doing some research</a:t>
            </a:r>
          </a:p>
          <a:p>
            <a:pPr lvl="1"/>
            <a:r>
              <a:rPr lang="en-US" sz="4400" dirty="0"/>
              <a:t>finding supportive frameworks and tools</a:t>
            </a:r>
          </a:p>
          <a:p>
            <a:pPr lvl="1"/>
            <a:r>
              <a:rPr lang="en-US" sz="4400" dirty="0"/>
              <a:t>making your deliverable</a:t>
            </a:r>
          </a:p>
          <a:p>
            <a:pPr lvl="1"/>
            <a:endParaRPr lang="en-US" sz="4400" dirty="0"/>
          </a:p>
        </p:txBody>
      </p:sp>
    </p:spTree>
    <p:extLst>
      <p:ext uri="{BB962C8B-B14F-4D97-AF65-F5344CB8AC3E}">
        <p14:creationId xmlns:p14="http://schemas.microsoft.com/office/powerpoint/2010/main" val="1288770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dirty="0"/>
              <a:t>Neither is written from start to finish</a:t>
            </a:r>
          </a:p>
        </p:txBody>
      </p:sp>
      <p:sp>
        <p:nvSpPr>
          <p:cNvPr id="6" name="Content Placeholder 5"/>
          <p:cNvSpPr>
            <a:spLocks noGrp="1"/>
          </p:cNvSpPr>
          <p:nvPr>
            <p:ph idx="1"/>
          </p:nvPr>
        </p:nvSpPr>
        <p:spPr/>
        <p:txBody>
          <a:bodyPr>
            <a:normAutofit/>
          </a:bodyPr>
          <a:lstStyle/>
          <a:p>
            <a:r>
              <a:rPr lang="en-US" sz="4400" dirty="0"/>
              <a:t>We outline, develop, reevaluate, and trash</a:t>
            </a:r>
          </a:p>
          <a:p>
            <a:r>
              <a:rPr lang="en-US" sz="4400" dirty="0"/>
              <a:t>Sometimes we need to kill it with fire</a:t>
            </a:r>
          </a:p>
          <a:p>
            <a:r>
              <a:rPr lang="en-US" sz="4400" dirty="0"/>
              <a:t>Think of errors as writing group partners</a:t>
            </a:r>
          </a:p>
          <a:p>
            <a:pPr lvl="1"/>
            <a:r>
              <a:rPr lang="en-US" sz="4000" dirty="0"/>
              <a:t>Sure, sometimes you’ll end up with a jerk</a:t>
            </a:r>
          </a:p>
          <a:p>
            <a:pPr lvl="1"/>
            <a:r>
              <a:rPr lang="en-US" sz="4000" dirty="0"/>
              <a:t>But the critical feedback is why you’re there</a:t>
            </a:r>
          </a:p>
        </p:txBody>
      </p:sp>
    </p:spTree>
    <p:extLst>
      <p:ext uri="{BB962C8B-B14F-4D97-AF65-F5344CB8AC3E}">
        <p14:creationId xmlns:p14="http://schemas.microsoft.com/office/powerpoint/2010/main" val="1028557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Critical feedback is your friend</a:t>
            </a:r>
          </a:p>
        </p:txBody>
      </p:sp>
      <p:sp>
        <p:nvSpPr>
          <p:cNvPr id="3" name="Content Placeholder 2"/>
          <p:cNvSpPr>
            <a:spLocks noGrp="1"/>
          </p:cNvSpPr>
          <p:nvPr>
            <p:ph idx="1"/>
          </p:nvPr>
        </p:nvSpPr>
        <p:spPr/>
        <p:txBody>
          <a:bodyPr>
            <a:normAutofit lnSpcReduction="10000"/>
          </a:bodyPr>
          <a:lstStyle/>
          <a:p>
            <a:r>
              <a:rPr lang="en-US" sz="2800" dirty="0"/>
              <a:t>Success comes through failures</a:t>
            </a:r>
          </a:p>
          <a:p>
            <a:pPr lvl="1"/>
            <a:r>
              <a:rPr lang="en-US" sz="2400" dirty="0"/>
              <a:t>Take time to reflect on them so you learn and improve</a:t>
            </a:r>
          </a:p>
          <a:p>
            <a:pPr lvl="1"/>
            <a:r>
              <a:rPr lang="en-US" sz="2400" dirty="0"/>
              <a:t>Failure doesn’t have to be a four letter word</a:t>
            </a:r>
          </a:p>
          <a:p>
            <a:r>
              <a:rPr lang="en-US" sz="2800" dirty="0"/>
              <a:t>Embrace revisions</a:t>
            </a:r>
          </a:p>
          <a:p>
            <a:pPr lvl="1"/>
            <a:r>
              <a:rPr lang="en-US" sz="2400" dirty="0"/>
              <a:t>It's still hard to take criticism, but we accept that it is necessary, grit our teeth, and slog through</a:t>
            </a:r>
          </a:p>
          <a:p>
            <a:r>
              <a:rPr lang="en-US" sz="2800" dirty="0"/>
              <a:t>Error messages are no different</a:t>
            </a:r>
          </a:p>
          <a:p>
            <a:pPr lvl="1"/>
            <a:r>
              <a:rPr lang="en-US" sz="2400" dirty="0"/>
              <a:t>They are not the universe casting judgement on your soul and finding you wanting</a:t>
            </a:r>
          </a:p>
          <a:p>
            <a:pPr lvl="1"/>
            <a:r>
              <a:rPr lang="en-US" sz="2400" dirty="0"/>
              <a:t>They're a slightly impersonal method of the computer being confused</a:t>
            </a:r>
          </a:p>
          <a:p>
            <a:pPr marL="0" indent="0">
              <a:buNone/>
            </a:pPr>
            <a:endParaRPr lang="en-US" sz="2100" dirty="0"/>
          </a:p>
        </p:txBody>
      </p:sp>
    </p:spTree>
    <p:extLst>
      <p:ext uri="{BB962C8B-B14F-4D97-AF65-F5344CB8AC3E}">
        <p14:creationId xmlns:p14="http://schemas.microsoft.com/office/powerpoint/2010/main" val="1878011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Debugging as spell checking</a:t>
            </a:r>
          </a:p>
        </p:txBody>
      </p:sp>
      <p:sp>
        <p:nvSpPr>
          <p:cNvPr id="5" name="Content Placeholder 4"/>
          <p:cNvSpPr>
            <a:spLocks noGrp="1"/>
          </p:cNvSpPr>
          <p:nvPr>
            <p:ph sz="half" idx="1"/>
          </p:nvPr>
        </p:nvSpPr>
        <p:spPr>
          <a:xfrm>
            <a:off x="1097280" y="1862670"/>
            <a:ext cx="8793480" cy="4023360"/>
          </a:xfrm>
        </p:spPr>
        <p:txBody>
          <a:bodyPr>
            <a:normAutofit/>
          </a:bodyPr>
          <a:lstStyle/>
          <a:p>
            <a:r>
              <a:rPr lang="en-US" sz="4000" dirty="0"/>
              <a:t>Proofreading</a:t>
            </a:r>
          </a:p>
          <a:p>
            <a:pPr lvl="1"/>
            <a:r>
              <a:rPr lang="en-US" sz="3600" dirty="0"/>
              <a:t>Error is reported--go find it</a:t>
            </a:r>
          </a:p>
          <a:p>
            <a:pPr lvl="1"/>
            <a:r>
              <a:rPr lang="en-US" sz="3600" dirty="0"/>
              <a:t>Look at your spelling</a:t>
            </a:r>
          </a:p>
          <a:p>
            <a:pPr lvl="1"/>
            <a:r>
              <a:rPr lang="en-US" sz="3600" dirty="0"/>
              <a:t>Check your punctuation balance</a:t>
            </a:r>
          </a:p>
          <a:p>
            <a:pPr lvl="1"/>
            <a:r>
              <a:rPr lang="en-US" sz="3600" dirty="0"/>
              <a:t>Check your containers and whitespace</a:t>
            </a:r>
          </a:p>
          <a:p>
            <a:pPr lvl="1"/>
            <a:r>
              <a:rPr lang="en-US" sz="3600" dirty="0"/>
              <a:t>Make sure you said what you meant to say</a:t>
            </a:r>
          </a:p>
        </p:txBody>
      </p:sp>
    </p:spTree>
    <p:extLst>
      <p:ext uri="{BB962C8B-B14F-4D97-AF65-F5344CB8AC3E}">
        <p14:creationId xmlns:p14="http://schemas.microsoft.com/office/powerpoint/2010/main" val="18283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Debugging as spell checking</a:t>
            </a:r>
          </a:p>
        </p:txBody>
      </p:sp>
      <p:sp>
        <p:nvSpPr>
          <p:cNvPr id="4" name="Content Placeholder 3"/>
          <p:cNvSpPr>
            <a:spLocks noGrp="1"/>
          </p:cNvSpPr>
          <p:nvPr>
            <p:ph sz="half" idx="1"/>
          </p:nvPr>
        </p:nvSpPr>
        <p:spPr>
          <a:xfrm>
            <a:off x="1097280" y="1845736"/>
            <a:ext cx="8793480" cy="4023359"/>
          </a:xfrm>
        </p:spPr>
        <p:txBody>
          <a:bodyPr>
            <a:normAutofit/>
          </a:bodyPr>
          <a:lstStyle/>
          <a:p>
            <a:r>
              <a:rPr lang="en-US" sz="4000" dirty="0"/>
              <a:t>Debugging</a:t>
            </a:r>
          </a:p>
          <a:p>
            <a:pPr lvl="1"/>
            <a:r>
              <a:rPr lang="en-US" sz="3600" dirty="0"/>
              <a:t>Error is reported--go find it</a:t>
            </a:r>
          </a:p>
          <a:p>
            <a:pPr lvl="1"/>
            <a:r>
              <a:rPr lang="en-US" sz="3600" dirty="0"/>
              <a:t>Look at your spelling</a:t>
            </a:r>
          </a:p>
          <a:p>
            <a:pPr lvl="1"/>
            <a:r>
              <a:rPr lang="en-US" sz="3600" dirty="0"/>
              <a:t>Check your punctuation balance</a:t>
            </a:r>
          </a:p>
          <a:p>
            <a:pPr lvl="1"/>
            <a:r>
              <a:rPr lang="en-US" sz="3600" dirty="0"/>
              <a:t>Check your containers and whitespace</a:t>
            </a:r>
          </a:p>
          <a:p>
            <a:pPr lvl="1"/>
            <a:r>
              <a:rPr lang="en-US" sz="3600" dirty="0"/>
              <a:t>Make sure you said what you meant to say</a:t>
            </a:r>
          </a:p>
        </p:txBody>
      </p:sp>
    </p:spTree>
    <p:extLst>
      <p:ext uri="{BB962C8B-B14F-4D97-AF65-F5344CB8AC3E}">
        <p14:creationId xmlns:p14="http://schemas.microsoft.com/office/powerpoint/2010/main" val="85001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dirty="0"/>
              <a:t>Be okay not knowing the road you’ll travel</a:t>
            </a:r>
          </a:p>
        </p:txBody>
      </p:sp>
      <p:sp>
        <p:nvSpPr>
          <p:cNvPr id="6" name="Content Placeholder 5"/>
          <p:cNvSpPr>
            <a:spLocks noGrp="1"/>
          </p:cNvSpPr>
          <p:nvPr>
            <p:ph idx="1"/>
          </p:nvPr>
        </p:nvSpPr>
        <p:spPr/>
        <p:txBody>
          <a:bodyPr>
            <a:normAutofit fontScale="92500" lnSpcReduction="20000"/>
          </a:bodyPr>
          <a:lstStyle/>
          <a:p>
            <a:r>
              <a:rPr lang="en-US" sz="3200" dirty="0"/>
              <a:t>You </a:t>
            </a:r>
            <a:r>
              <a:rPr lang="en-US" sz="3200" b="1" dirty="0"/>
              <a:t>will</a:t>
            </a:r>
            <a:r>
              <a:rPr lang="en-US" sz="3200" dirty="0"/>
              <a:t> find the road</a:t>
            </a:r>
          </a:p>
          <a:p>
            <a:r>
              <a:rPr lang="en-US" sz="3200" dirty="0"/>
              <a:t>You </a:t>
            </a:r>
            <a:r>
              <a:rPr lang="en-US" sz="3200" b="1" dirty="0"/>
              <a:t>will </a:t>
            </a:r>
            <a:r>
              <a:rPr lang="en-US" sz="3200" dirty="0"/>
              <a:t>make it to the other side</a:t>
            </a:r>
          </a:p>
          <a:p>
            <a:r>
              <a:rPr lang="en-US" sz="3200" dirty="0"/>
              <a:t>Impossible to know exactly how to get there without stepping a foot out the door</a:t>
            </a:r>
          </a:p>
          <a:p>
            <a:r>
              <a:rPr lang="en-US" sz="3200" dirty="0"/>
              <a:t>So you want to write a poem</a:t>
            </a:r>
            <a:r>
              <a:rPr lang="mr-IN" sz="3200" dirty="0"/>
              <a:t>…</a:t>
            </a:r>
            <a:endParaRPr lang="en-US" sz="3200" dirty="0"/>
          </a:p>
          <a:p>
            <a:pPr lvl="1"/>
            <a:r>
              <a:rPr lang="en-US" sz="2800" dirty="0"/>
              <a:t>Do you know how it’ll end when you start it?</a:t>
            </a:r>
          </a:p>
          <a:p>
            <a:pPr lvl="1"/>
            <a:r>
              <a:rPr lang="en-US" sz="2800" dirty="0"/>
              <a:t>Should you?</a:t>
            </a:r>
          </a:p>
          <a:p>
            <a:r>
              <a:rPr lang="en-US" sz="3200" dirty="0"/>
              <a:t>This idea of prescriptive solutions is both dishonest and not correct</a:t>
            </a:r>
          </a:p>
        </p:txBody>
      </p:sp>
    </p:spTree>
    <p:extLst>
      <p:ext uri="{BB962C8B-B14F-4D97-AF65-F5344CB8AC3E}">
        <p14:creationId xmlns:p14="http://schemas.microsoft.com/office/powerpoint/2010/main" val="1985704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Necessary uncertainty</a:t>
            </a:r>
          </a:p>
        </p:txBody>
      </p:sp>
      <p:sp>
        <p:nvSpPr>
          <p:cNvPr id="5" name="Content Placeholder 4"/>
          <p:cNvSpPr>
            <a:spLocks noGrp="1"/>
          </p:cNvSpPr>
          <p:nvPr>
            <p:ph sz="half" idx="1"/>
          </p:nvPr>
        </p:nvSpPr>
        <p:spPr>
          <a:xfrm>
            <a:off x="1097280" y="1845736"/>
            <a:ext cx="10058400" cy="4023359"/>
          </a:xfrm>
        </p:spPr>
        <p:txBody>
          <a:bodyPr>
            <a:normAutofit/>
          </a:bodyPr>
          <a:lstStyle/>
          <a:p>
            <a:r>
              <a:rPr lang="en-US" sz="5400" dirty="0"/>
              <a:t>Simple battle plan:</a:t>
            </a:r>
          </a:p>
          <a:p>
            <a:pPr marL="548878" lvl="1" indent="-342900">
              <a:buFont typeface="+mj-lt"/>
              <a:buAutoNum type="arabicPeriod"/>
            </a:pPr>
            <a:r>
              <a:rPr lang="en-US" sz="5400" dirty="0"/>
              <a:t>Receive input</a:t>
            </a:r>
          </a:p>
          <a:p>
            <a:pPr marL="548878" lvl="1" indent="-342900">
              <a:buFont typeface="+mj-lt"/>
              <a:buAutoNum type="arabicPeriod"/>
            </a:pPr>
            <a:r>
              <a:rPr lang="en-US" sz="5400" dirty="0"/>
              <a:t>Do magic</a:t>
            </a:r>
          </a:p>
          <a:p>
            <a:pPr marL="548878" lvl="1" indent="-342900">
              <a:buFont typeface="+mj-lt"/>
              <a:buAutoNum type="arabicPeriod"/>
            </a:pPr>
            <a:r>
              <a:rPr lang="en-US" sz="5400" dirty="0"/>
              <a:t>Profit</a:t>
            </a:r>
          </a:p>
        </p:txBody>
      </p:sp>
    </p:spTree>
    <p:extLst>
      <p:ext uri="{BB962C8B-B14F-4D97-AF65-F5344CB8AC3E}">
        <p14:creationId xmlns:p14="http://schemas.microsoft.com/office/powerpoint/2010/main" val="3213067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Necessary uncertainty</a:t>
            </a:r>
          </a:p>
        </p:txBody>
      </p:sp>
      <p:sp>
        <p:nvSpPr>
          <p:cNvPr id="6" name="Content Placeholder 5"/>
          <p:cNvSpPr>
            <a:spLocks noGrp="1"/>
          </p:cNvSpPr>
          <p:nvPr>
            <p:ph sz="half" idx="2"/>
          </p:nvPr>
        </p:nvSpPr>
        <p:spPr>
          <a:xfrm>
            <a:off x="1097280" y="1845734"/>
            <a:ext cx="10058400" cy="3538728"/>
          </a:xfrm>
        </p:spPr>
        <p:txBody>
          <a:bodyPr>
            <a:normAutofit/>
          </a:bodyPr>
          <a:lstStyle/>
          <a:p>
            <a:r>
              <a:rPr lang="en-US" sz="4800" dirty="0"/>
              <a:t>Data battle plan</a:t>
            </a:r>
          </a:p>
          <a:p>
            <a:pPr marL="548878" lvl="1" indent="-342900">
              <a:buFont typeface="+mj-lt"/>
              <a:buAutoNum type="arabicPeriod"/>
            </a:pPr>
            <a:r>
              <a:rPr lang="en-US" sz="4400" dirty="0"/>
              <a:t>Read in the data somehow</a:t>
            </a:r>
          </a:p>
          <a:p>
            <a:pPr marL="548878" lvl="1" indent="-342900">
              <a:buFont typeface="+mj-lt"/>
              <a:buAutoNum type="arabicPeriod"/>
            </a:pPr>
            <a:r>
              <a:rPr lang="en-US" sz="4400" dirty="0"/>
              <a:t>Investigate what it needs</a:t>
            </a:r>
          </a:p>
          <a:p>
            <a:pPr marL="548878" lvl="1" indent="-342900">
              <a:buFont typeface="+mj-lt"/>
              <a:buAutoNum type="arabicPeriod"/>
            </a:pPr>
            <a:r>
              <a:rPr lang="en-US" sz="4400" dirty="0"/>
              <a:t>Somehow do what it needs</a:t>
            </a:r>
          </a:p>
          <a:p>
            <a:pPr marL="548878" lvl="1" indent="-342900">
              <a:buFont typeface="+mj-lt"/>
              <a:buAutoNum type="arabicPeriod"/>
            </a:pPr>
            <a:r>
              <a:rPr lang="en-US" sz="4400" dirty="0"/>
              <a:t>Produce glorious outputs somehow</a:t>
            </a:r>
          </a:p>
        </p:txBody>
      </p:sp>
    </p:spTree>
    <p:extLst>
      <p:ext uri="{BB962C8B-B14F-4D97-AF65-F5344CB8AC3E}">
        <p14:creationId xmlns:p14="http://schemas.microsoft.com/office/powerpoint/2010/main" val="1844699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31F7-1FAD-45D8-88B7-2ADC1684631A}"/>
              </a:ext>
            </a:extLst>
          </p:cNvPr>
          <p:cNvSpPr>
            <a:spLocks noGrp="1"/>
          </p:cNvSpPr>
          <p:nvPr>
            <p:ph type="title"/>
          </p:nvPr>
        </p:nvSpPr>
        <p:spPr/>
        <p:txBody>
          <a:bodyPr>
            <a:normAutofit/>
          </a:bodyPr>
          <a:lstStyle/>
          <a:p>
            <a:r>
              <a:rPr lang="en-US" sz="2800" dirty="0"/>
              <a:t>What is 452?</a:t>
            </a:r>
          </a:p>
        </p:txBody>
      </p:sp>
      <p:sp>
        <p:nvSpPr>
          <p:cNvPr id="3" name="Content Placeholder 2">
            <a:extLst>
              <a:ext uri="{FF2B5EF4-FFF2-40B4-BE49-F238E27FC236}">
                <a16:creationId xmlns:a16="http://schemas.microsoft.com/office/drawing/2014/main" id="{9078E4EF-D85B-4CFB-945D-283E45932210}"/>
              </a:ext>
            </a:extLst>
          </p:cNvPr>
          <p:cNvSpPr>
            <a:spLocks noGrp="1"/>
          </p:cNvSpPr>
          <p:nvPr>
            <p:ph idx="1"/>
          </p:nvPr>
        </p:nvSpPr>
        <p:spPr/>
        <p:txBody>
          <a:bodyPr>
            <a:noAutofit/>
          </a:bodyPr>
          <a:lstStyle/>
          <a:p>
            <a:pPr marL="228600" indent="-228600">
              <a:buFont typeface="Arial" charset="0"/>
              <a:buChar char="•"/>
            </a:pPr>
            <a:r>
              <a:rPr lang="en-US" sz="4400" dirty="0"/>
              <a:t>This course is for </a:t>
            </a:r>
            <a:r>
              <a:rPr lang="en-US" sz="4400" i="1" dirty="0"/>
              <a:t>beginners</a:t>
            </a:r>
            <a:endParaRPr lang="en-US" sz="4400" dirty="0"/>
          </a:p>
          <a:p>
            <a:pPr marL="228600" indent="-228600">
              <a:buFont typeface="Arial" charset="0"/>
              <a:buChar char="•"/>
            </a:pPr>
            <a:r>
              <a:rPr lang="en-US" sz="4400" dirty="0"/>
              <a:t>Focus on data processing</a:t>
            </a:r>
          </a:p>
          <a:p>
            <a:pPr marL="521208" lvl="1" indent="-228600">
              <a:buFont typeface="Arial" charset="0"/>
              <a:buChar char="•"/>
            </a:pPr>
            <a:r>
              <a:rPr lang="en-US" sz="4200" dirty="0"/>
              <a:t>Not </a:t>
            </a:r>
            <a:r>
              <a:rPr lang="en-US" sz="4200" i="1" dirty="0"/>
              <a:t>just </a:t>
            </a:r>
            <a:r>
              <a:rPr lang="en-US" sz="4200" dirty="0"/>
              <a:t>python</a:t>
            </a:r>
            <a:endParaRPr lang="en-US" sz="4200" i="1" dirty="0"/>
          </a:p>
          <a:p>
            <a:pPr marL="228600" indent="-228600">
              <a:buFont typeface="Arial" charset="0"/>
              <a:buChar char="•"/>
            </a:pPr>
            <a:r>
              <a:rPr lang="en-US" sz="4400" dirty="0"/>
              <a:t>What isn’t covered?</a:t>
            </a:r>
          </a:p>
          <a:p>
            <a:pPr marL="0" indent="0">
              <a:buNone/>
            </a:pPr>
            <a:endParaRPr lang="en-US" sz="3600" dirty="0"/>
          </a:p>
        </p:txBody>
      </p:sp>
    </p:spTree>
    <p:extLst>
      <p:ext uri="{BB962C8B-B14F-4D97-AF65-F5344CB8AC3E}">
        <p14:creationId xmlns:p14="http://schemas.microsoft.com/office/powerpoint/2010/main" val="1722520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dirty="0"/>
              <a:t>Archival research</a:t>
            </a:r>
          </a:p>
        </p:txBody>
      </p:sp>
      <p:sp>
        <p:nvSpPr>
          <p:cNvPr id="6" name="Content Placeholder 5"/>
          <p:cNvSpPr>
            <a:spLocks noGrp="1"/>
          </p:cNvSpPr>
          <p:nvPr>
            <p:ph idx="1"/>
          </p:nvPr>
        </p:nvSpPr>
        <p:spPr/>
        <p:txBody>
          <a:bodyPr>
            <a:normAutofit lnSpcReduction="10000"/>
          </a:bodyPr>
          <a:lstStyle/>
          <a:p>
            <a:r>
              <a:rPr lang="en-US" sz="3900" dirty="0"/>
              <a:t>Who here has done research in the archives?</a:t>
            </a:r>
          </a:p>
          <a:p>
            <a:pPr lvl="1"/>
            <a:r>
              <a:rPr lang="en-US" sz="3500" dirty="0"/>
              <a:t>one specific shiny thing</a:t>
            </a:r>
          </a:p>
          <a:p>
            <a:pPr lvl="1"/>
            <a:r>
              <a:rPr lang="en-US" sz="3500" dirty="0"/>
              <a:t>Most of the time you know it is in there somewhere</a:t>
            </a:r>
            <a:br>
              <a:rPr lang="en-US" sz="3500" dirty="0"/>
            </a:br>
            <a:endParaRPr lang="en-US" sz="3500" dirty="0"/>
          </a:p>
          <a:p>
            <a:r>
              <a:rPr lang="en-US" sz="3900" dirty="0"/>
              <a:t>So you visit to sort out where it is and collect it into a useful format</a:t>
            </a:r>
          </a:p>
          <a:p>
            <a:pPr lvl="1"/>
            <a:r>
              <a:rPr lang="en-US" sz="3500" dirty="0"/>
              <a:t>‘browsing’ also happens in writing code</a:t>
            </a:r>
          </a:p>
          <a:p>
            <a:endParaRPr lang="en-US" dirty="0"/>
          </a:p>
        </p:txBody>
      </p:sp>
    </p:spTree>
    <p:extLst>
      <p:ext uri="{BB962C8B-B14F-4D97-AF65-F5344CB8AC3E}">
        <p14:creationId xmlns:p14="http://schemas.microsoft.com/office/powerpoint/2010/main" val="638378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Enough of this</a:t>
            </a:r>
          </a:p>
        </p:txBody>
      </p:sp>
      <p:sp>
        <p:nvSpPr>
          <p:cNvPr id="3" name="Content Placeholder 2"/>
          <p:cNvSpPr>
            <a:spLocks noGrp="1"/>
          </p:cNvSpPr>
          <p:nvPr>
            <p:ph idx="1"/>
          </p:nvPr>
        </p:nvSpPr>
        <p:spPr/>
        <p:txBody>
          <a:bodyPr>
            <a:normAutofit/>
          </a:bodyPr>
          <a:lstStyle/>
          <a:p>
            <a:pPr marL="0" indent="0">
              <a:buNone/>
            </a:pPr>
            <a:r>
              <a:rPr lang="en-US" sz="5400" dirty="0"/>
              <a:t>Questions?</a:t>
            </a:r>
          </a:p>
          <a:p>
            <a:pPr marL="0" indent="0">
              <a:buNone/>
            </a:pPr>
            <a:r>
              <a:rPr lang="en-US" sz="5400" dirty="0"/>
              <a:t>A Tour of </a:t>
            </a:r>
            <a:r>
              <a:rPr lang="en-US" sz="5400" dirty="0" err="1"/>
              <a:t>PyCharm</a:t>
            </a:r>
            <a:r>
              <a:rPr lang="en-US" sz="5400" dirty="0"/>
              <a:t>?</a:t>
            </a:r>
          </a:p>
          <a:p>
            <a:pPr marL="0" indent="0">
              <a:buNone/>
            </a:pPr>
            <a:r>
              <a:rPr lang="en-US" sz="5400" dirty="0"/>
              <a:t>What is Python? Can we do that?</a:t>
            </a:r>
          </a:p>
        </p:txBody>
      </p:sp>
    </p:spTree>
    <p:extLst>
      <p:ext uri="{BB962C8B-B14F-4D97-AF65-F5344CB8AC3E}">
        <p14:creationId xmlns:p14="http://schemas.microsoft.com/office/powerpoint/2010/main" val="1142219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Installation</a:t>
            </a:r>
          </a:p>
        </p:txBody>
      </p:sp>
      <p:sp>
        <p:nvSpPr>
          <p:cNvPr id="3" name="Content Placeholder 2"/>
          <p:cNvSpPr>
            <a:spLocks noGrp="1"/>
          </p:cNvSpPr>
          <p:nvPr>
            <p:ph idx="1"/>
          </p:nvPr>
        </p:nvSpPr>
        <p:spPr/>
        <p:txBody>
          <a:bodyPr>
            <a:normAutofit/>
          </a:bodyPr>
          <a:lstStyle/>
          <a:p>
            <a:pPr marL="457200" indent="-457200">
              <a:buFont typeface="Arial" charset="0"/>
              <a:buChar char="•"/>
            </a:pPr>
            <a:r>
              <a:rPr lang="en-US" sz="2800" dirty="0"/>
              <a:t>The link is in the </a:t>
            </a:r>
            <a:r>
              <a:rPr lang="en-US" sz="2800" dirty="0" err="1"/>
              <a:t>moodle</a:t>
            </a:r>
            <a:r>
              <a:rPr lang="en-US" sz="2800" dirty="0"/>
              <a:t>.</a:t>
            </a:r>
          </a:p>
          <a:p>
            <a:pPr marL="457200" indent="-457200">
              <a:buFont typeface="Arial" charset="0"/>
              <a:buChar char="•"/>
            </a:pPr>
            <a:r>
              <a:rPr lang="en-US" sz="2800" dirty="0"/>
              <a:t>Carefully and completely follow the directions.</a:t>
            </a:r>
          </a:p>
          <a:p>
            <a:pPr marL="457200" indent="-457200">
              <a:buFont typeface="Arial" charset="0"/>
              <a:buChar char="•"/>
            </a:pPr>
            <a:r>
              <a:rPr lang="en-US" sz="2800" dirty="0"/>
              <a:t>Nothing in there is optional, nothing in there is because I think that writing directions is fun</a:t>
            </a:r>
          </a:p>
          <a:p>
            <a:pPr marL="0" indent="0">
              <a:buNone/>
            </a:pPr>
            <a:r>
              <a:rPr lang="en-US" sz="2800" dirty="0"/>
              <a:t>We’ll be using:</a:t>
            </a:r>
          </a:p>
          <a:p>
            <a:pPr lvl="1">
              <a:buFont typeface="Arial" charset="0"/>
              <a:buChar char="•"/>
            </a:pPr>
            <a:r>
              <a:rPr lang="en-US" sz="2400" dirty="0"/>
              <a:t>Anaconda</a:t>
            </a:r>
          </a:p>
          <a:p>
            <a:pPr lvl="2">
              <a:buFont typeface="Arial" charset="0"/>
              <a:buChar char="•"/>
            </a:pPr>
            <a:r>
              <a:rPr lang="en-US" sz="1800" dirty="0"/>
              <a:t>which will install python for you</a:t>
            </a:r>
          </a:p>
          <a:p>
            <a:pPr lvl="1">
              <a:buFont typeface="Arial" charset="0"/>
              <a:buChar char="•"/>
            </a:pPr>
            <a:r>
              <a:rPr lang="en-US" sz="2400" dirty="0" err="1"/>
              <a:t>PyCharm</a:t>
            </a:r>
            <a:r>
              <a:rPr lang="en-US" sz="2400" dirty="0"/>
              <a:t> Education Edition</a:t>
            </a:r>
          </a:p>
          <a:p>
            <a:pPr lvl="2">
              <a:buFont typeface="Arial" charset="0"/>
              <a:buChar char="•"/>
            </a:pPr>
            <a:r>
              <a:rPr lang="en-US" sz="1800" dirty="0"/>
              <a:t>which will be the environment where you will write and run python</a:t>
            </a:r>
          </a:p>
        </p:txBody>
      </p:sp>
    </p:spTree>
    <p:extLst>
      <p:ext uri="{BB962C8B-B14F-4D97-AF65-F5344CB8AC3E}">
        <p14:creationId xmlns:p14="http://schemas.microsoft.com/office/powerpoint/2010/main" val="17938825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3295650" y="1981201"/>
            <a:ext cx="5886450" cy="1936208"/>
          </a:xfrm>
        </p:spPr>
        <p:txBody>
          <a:bodyPr>
            <a:noAutofit/>
          </a:bodyPr>
          <a:lstStyle/>
          <a:p>
            <a:r>
              <a:rPr lang="en-US" sz="3600" dirty="0"/>
              <a:t>OK, that was the hard sell on approaches toward getting stuff done, let's shift to more tangible details</a:t>
            </a:r>
          </a:p>
        </p:txBody>
      </p:sp>
    </p:spTree>
    <p:extLst>
      <p:ext uri="{BB962C8B-B14F-4D97-AF65-F5344CB8AC3E}">
        <p14:creationId xmlns:p14="http://schemas.microsoft.com/office/powerpoint/2010/main" val="4042079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notes</a:t>
            </a:r>
          </a:p>
        </p:txBody>
      </p:sp>
      <p:sp>
        <p:nvSpPr>
          <p:cNvPr id="3" name="Content Placeholder 2"/>
          <p:cNvSpPr>
            <a:spLocks noGrp="1"/>
          </p:cNvSpPr>
          <p:nvPr>
            <p:ph idx="1"/>
          </p:nvPr>
        </p:nvSpPr>
        <p:spPr/>
        <p:txBody>
          <a:bodyPr/>
          <a:lstStyle/>
          <a:p>
            <a:r>
              <a:rPr lang="en-US" sz="2100" dirty="0"/>
              <a:t>What you're learning about isn't linear, so think outside the linear piece of paper</a:t>
            </a:r>
          </a:p>
          <a:p>
            <a:r>
              <a:rPr lang="en-US" sz="2100" dirty="0"/>
              <a:t>There are certainly linear aspects, but there's nothing linear about "first we learn about hair colors, then vegetable names, then about cars, then geography."  in languages</a:t>
            </a:r>
          </a:p>
          <a:p>
            <a:r>
              <a:rPr lang="en-US" sz="2100" dirty="0"/>
              <a:t>When you take notes, focus on capturing the concepts and patterns</a:t>
            </a:r>
          </a:p>
          <a:p>
            <a:pPr lvl="1"/>
            <a:r>
              <a:rPr lang="en-US" dirty="0"/>
              <a:t>It's easier to fill in or look up a missing piece of syntax than it is a missing concept.</a:t>
            </a:r>
          </a:p>
          <a:p>
            <a:endParaRPr lang="en-US" sz="2100" dirty="0"/>
          </a:p>
        </p:txBody>
      </p:sp>
    </p:spTree>
    <p:extLst>
      <p:ext uri="{BB962C8B-B14F-4D97-AF65-F5344CB8AC3E}">
        <p14:creationId xmlns:p14="http://schemas.microsoft.com/office/powerpoint/2010/main" val="17954292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notes</a:t>
            </a:r>
          </a:p>
        </p:txBody>
      </p:sp>
      <p:sp>
        <p:nvSpPr>
          <p:cNvPr id="3" name="Content Placeholder 2"/>
          <p:cNvSpPr>
            <a:spLocks noGrp="1"/>
          </p:cNvSpPr>
          <p:nvPr>
            <p:ph idx="1"/>
          </p:nvPr>
        </p:nvSpPr>
        <p:spPr/>
        <p:txBody>
          <a:bodyPr/>
          <a:lstStyle/>
          <a:p>
            <a:r>
              <a:rPr lang="en-US" dirty="0"/>
              <a:t>Be comfortable not knowing the full score as you’re moving forward</a:t>
            </a:r>
          </a:p>
          <a:p>
            <a:pPr lvl="1"/>
            <a:r>
              <a:rPr lang="en-US" dirty="0"/>
              <a:t>I know it can be hard, but really just turn that page and move forward</a:t>
            </a:r>
          </a:p>
          <a:p>
            <a:r>
              <a:rPr lang="en-US" dirty="0"/>
              <a:t>You’ll want to revisit things and add clarification as we build up our knowledge</a:t>
            </a:r>
          </a:p>
          <a:p>
            <a:r>
              <a:rPr lang="en-US" dirty="0"/>
              <a:t>Consider using a mind mapping program or drawing your notes in clusters</a:t>
            </a:r>
          </a:p>
        </p:txBody>
      </p:sp>
    </p:spTree>
    <p:extLst>
      <p:ext uri="{BB962C8B-B14F-4D97-AF65-F5344CB8AC3E}">
        <p14:creationId xmlns:p14="http://schemas.microsoft.com/office/powerpoint/2010/main" val="14871513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notes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957" y="2167682"/>
            <a:ext cx="6621236" cy="3084049"/>
          </a:xfrm>
          <a:prstGeom prst="rect">
            <a:avLst/>
          </a:prstGeom>
        </p:spPr>
      </p:pic>
    </p:spTree>
    <p:extLst>
      <p:ext uri="{BB962C8B-B14F-4D97-AF65-F5344CB8AC3E}">
        <p14:creationId xmlns:p14="http://schemas.microsoft.com/office/powerpoint/2010/main" val="21380388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notes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085975"/>
            <a:ext cx="6858000" cy="3363374"/>
          </a:xfrm>
          <a:prstGeom prst="rect">
            <a:avLst/>
          </a:prstGeom>
        </p:spPr>
      </p:pic>
    </p:spTree>
    <p:extLst>
      <p:ext uri="{BB962C8B-B14F-4D97-AF65-F5344CB8AC3E}">
        <p14:creationId xmlns:p14="http://schemas.microsoft.com/office/powerpoint/2010/main" val="175204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Why does this class exist?</a:t>
            </a:r>
          </a:p>
        </p:txBody>
      </p:sp>
      <p:sp>
        <p:nvSpPr>
          <p:cNvPr id="3" name="Content Placeholder 2"/>
          <p:cNvSpPr>
            <a:spLocks noGrp="1"/>
          </p:cNvSpPr>
          <p:nvPr>
            <p:ph idx="1"/>
          </p:nvPr>
        </p:nvSpPr>
        <p:spPr/>
        <p:txBody>
          <a:bodyPr>
            <a:normAutofit/>
          </a:bodyPr>
          <a:lstStyle/>
          <a:p>
            <a:pPr lvl="1">
              <a:buFont typeface="Arial" charset="0"/>
              <a:buChar char="•"/>
            </a:pPr>
            <a:r>
              <a:rPr lang="en-US" sz="4400" dirty="0"/>
              <a:t>So you can: </a:t>
            </a:r>
          </a:p>
          <a:p>
            <a:pPr lvl="2">
              <a:buFont typeface="Arial" charset="0"/>
              <a:buChar char="•"/>
            </a:pPr>
            <a:r>
              <a:rPr lang="en-US" sz="4000" b="1" dirty="0"/>
              <a:t>Recognize</a:t>
            </a:r>
            <a:r>
              <a:rPr lang="en-US" sz="4000" dirty="0"/>
              <a:t> a programming problem </a:t>
            </a:r>
          </a:p>
          <a:p>
            <a:pPr lvl="2">
              <a:buFont typeface="Arial" charset="0"/>
              <a:buChar char="•"/>
            </a:pPr>
            <a:r>
              <a:rPr lang="en-US" sz="4000" b="1" dirty="0"/>
              <a:t>Assess</a:t>
            </a:r>
            <a:r>
              <a:rPr lang="en-US" sz="4000" dirty="0"/>
              <a:t> how to tackle it</a:t>
            </a:r>
          </a:p>
          <a:p>
            <a:pPr lvl="2">
              <a:buFont typeface="Arial" charset="0"/>
              <a:buChar char="•"/>
            </a:pPr>
            <a:r>
              <a:rPr lang="en-US" sz="4000" dirty="0"/>
              <a:t>And be able to </a:t>
            </a:r>
            <a:r>
              <a:rPr lang="en-US" sz="4000" b="1" dirty="0"/>
              <a:t>do it yourself </a:t>
            </a:r>
          </a:p>
          <a:p>
            <a:pPr lvl="2">
              <a:buFont typeface="Arial" charset="0"/>
              <a:buChar char="•"/>
            </a:pPr>
            <a:r>
              <a:rPr lang="en-US" sz="4000" dirty="0"/>
              <a:t>and </a:t>
            </a:r>
            <a:r>
              <a:rPr lang="en-US" sz="4000" b="1" dirty="0"/>
              <a:t>know when it’s time to say no</a:t>
            </a:r>
          </a:p>
        </p:txBody>
      </p:sp>
    </p:spTree>
    <p:extLst>
      <p:ext uri="{BB962C8B-B14F-4D97-AF65-F5344CB8AC3E}">
        <p14:creationId xmlns:p14="http://schemas.microsoft.com/office/powerpoint/2010/main" val="3019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27D08-9B9C-4AE5-86A6-718B07B33F78}"/>
              </a:ext>
            </a:extLst>
          </p:cNvPr>
          <p:cNvSpPr>
            <a:spLocks noGrp="1"/>
          </p:cNvSpPr>
          <p:nvPr>
            <p:ph type="title"/>
          </p:nvPr>
        </p:nvSpPr>
        <p:spPr/>
        <p:txBody>
          <a:bodyPr/>
          <a:lstStyle/>
          <a:p>
            <a:r>
              <a:rPr lang="en-US" dirty="0"/>
              <a:t>What do I need to know?</a:t>
            </a:r>
          </a:p>
        </p:txBody>
      </p:sp>
      <p:sp>
        <p:nvSpPr>
          <p:cNvPr id="5" name="Text Placeholder 4">
            <a:extLst>
              <a:ext uri="{FF2B5EF4-FFF2-40B4-BE49-F238E27FC236}">
                <a16:creationId xmlns:a16="http://schemas.microsoft.com/office/drawing/2014/main" id="{EAF311A2-95D1-4BCE-BAA4-05EA9F692B0C}"/>
              </a:ext>
            </a:extLst>
          </p:cNvPr>
          <p:cNvSpPr>
            <a:spLocks noGrp="1"/>
          </p:cNvSpPr>
          <p:nvPr>
            <p:ph type="body" idx="1"/>
          </p:nvPr>
        </p:nvSpPr>
        <p:spPr/>
        <p:txBody>
          <a:bodyPr/>
          <a:lstStyle/>
          <a:p>
            <a:r>
              <a:rPr lang="en-US" dirty="0"/>
              <a:t>What will I be doing?</a:t>
            </a:r>
          </a:p>
        </p:txBody>
      </p:sp>
    </p:spTree>
    <p:extLst>
      <p:ext uri="{BB962C8B-B14F-4D97-AF65-F5344CB8AC3E}">
        <p14:creationId xmlns:p14="http://schemas.microsoft.com/office/powerpoint/2010/main" val="10120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Expectations Before Starting</a:t>
            </a:r>
          </a:p>
        </p:txBody>
      </p:sp>
      <p:sp>
        <p:nvSpPr>
          <p:cNvPr id="3" name="Content Placeholder 2"/>
          <p:cNvSpPr>
            <a:spLocks noGrp="1"/>
          </p:cNvSpPr>
          <p:nvPr>
            <p:ph idx="1"/>
          </p:nvPr>
        </p:nvSpPr>
        <p:spPr>
          <a:xfrm>
            <a:off x="1097280" y="1845734"/>
            <a:ext cx="8793481" cy="4470845"/>
          </a:xfrm>
        </p:spPr>
        <p:txBody>
          <a:bodyPr>
            <a:noAutofit/>
          </a:bodyPr>
          <a:lstStyle/>
          <a:p>
            <a:pPr marL="457200" lvl="1" indent="-457200"/>
            <a:r>
              <a:rPr lang="en-US" sz="4000" dirty="0"/>
              <a:t>install programs</a:t>
            </a:r>
          </a:p>
          <a:p>
            <a:pPr marL="457200" lvl="1" indent="-457200"/>
            <a:r>
              <a:rPr lang="en-US" sz="4000" dirty="0"/>
              <a:t>unzip and zip files</a:t>
            </a:r>
          </a:p>
          <a:p>
            <a:pPr marL="457200" lvl="1" indent="-457200"/>
            <a:r>
              <a:rPr lang="en-US" sz="4000" dirty="0"/>
              <a:t>take screenshots</a:t>
            </a:r>
          </a:p>
          <a:p>
            <a:pPr marL="457200" lvl="1" indent="-457200"/>
            <a:r>
              <a:rPr lang="en-US" sz="4000" dirty="0"/>
              <a:t>send emails with attachments</a:t>
            </a:r>
          </a:p>
          <a:p>
            <a:pPr marL="457200" lvl="1" indent="-457200"/>
            <a:r>
              <a:rPr lang="en-US" sz="4000" dirty="0"/>
              <a:t>navigate your file system</a:t>
            </a:r>
          </a:p>
          <a:p>
            <a:pPr marL="457200" lvl="1" indent="-457200"/>
            <a:r>
              <a:rPr lang="en-US" sz="4000" dirty="0"/>
              <a:t>how to use Blackboard Ultra</a:t>
            </a:r>
          </a:p>
          <a:p>
            <a:pPr marL="0" indent="0">
              <a:buNone/>
            </a:pPr>
            <a:endParaRPr lang="en-US" sz="3200" dirty="0"/>
          </a:p>
        </p:txBody>
      </p:sp>
    </p:spTree>
    <p:extLst>
      <p:ext uri="{BB962C8B-B14F-4D97-AF65-F5344CB8AC3E}">
        <p14:creationId xmlns:p14="http://schemas.microsoft.com/office/powerpoint/2010/main" val="83787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do I need to do?</a:t>
            </a:r>
          </a:p>
        </p:txBody>
      </p:sp>
      <p:sp>
        <p:nvSpPr>
          <p:cNvPr id="3" name="Content Placeholder 2"/>
          <p:cNvSpPr>
            <a:spLocks noGrp="1"/>
          </p:cNvSpPr>
          <p:nvPr>
            <p:ph idx="1"/>
          </p:nvPr>
        </p:nvSpPr>
        <p:spPr>
          <a:xfrm>
            <a:off x="1097279" y="1845734"/>
            <a:ext cx="10058401" cy="4372186"/>
          </a:xfrm>
        </p:spPr>
        <p:txBody>
          <a:bodyPr>
            <a:noAutofit/>
          </a:bodyPr>
          <a:lstStyle/>
          <a:p>
            <a:pPr marL="0" lvl="1" indent="0">
              <a:buNone/>
            </a:pPr>
            <a:r>
              <a:rPr lang="en-US" sz="4000" dirty="0"/>
              <a:t>Weekly</a:t>
            </a:r>
          </a:p>
          <a:p>
            <a:pPr marL="914400" lvl="1" indent="-457200">
              <a:buFont typeface="Arial" charset="0"/>
              <a:buChar char="•"/>
            </a:pPr>
            <a:r>
              <a:rPr lang="en-US" sz="4000" dirty="0"/>
              <a:t>Quizzes</a:t>
            </a:r>
          </a:p>
          <a:p>
            <a:pPr marL="914400" lvl="1" indent="-457200">
              <a:buFont typeface="Arial" charset="0"/>
              <a:buChar char="•"/>
            </a:pPr>
            <a:r>
              <a:rPr lang="en-US" sz="4000" dirty="0"/>
              <a:t>Weekly homework</a:t>
            </a:r>
          </a:p>
          <a:p>
            <a:pPr marL="0" lvl="1" indent="0">
              <a:buNone/>
            </a:pPr>
            <a:r>
              <a:rPr lang="en-US" sz="4000" dirty="0"/>
              <a:t>Irregularly</a:t>
            </a:r>
          </a:p>
          <a:p>
            <a:pPr marL="914400" lvl="1" indent="-457200">
              <a:buFont typeface="Arial" charset="0"/>
              <a:buChar char="•"/>
            </a:pPr>
            <a:r>
              <a:rPr lang="en-US" sz="4000" dirty="0"/>
              <a:t>Research essays (2 of 3)</a:t>
            </a:r>
          </a:p>
          <a:p>
            <a:pPr marL="914400" lvl="1" indent="-457200">
              <a:buFont typeface="Arial" charset="0"/>
              <a:buChar char="•"/>
            </a:pPr>
            <a:r>
              <a:rPr lang="en-US" sz="4000" dirty="0"/>
              <a:t>Midterm project </a:t>
            </a:r>
          </a:p>
          <a:p>
            <a:pPr marL="914400" lvl="1" indent="-457200">
              <a:buFont typeface="Arial" charset="0"/>
              <a:buChar char="•"/>
            </a:pPr>
            <a:r>
              <a:rPr lang="en-US" sz="4000" dirty="0"/>
              <a:t>Final project</a:t>
            </a:r>
          </a:p>
        </p:txBody>
      </p:sp>
    </p:spTree>
    <p:extLst>
      <p:ext uri="{BB962C8B-B14F-4D97-AF65-F5344CB8AC3E}">
        <p14:creationId xmlns:p14="http://schemas.microsoft.com/office/powerpoint/2010/main" val="37790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More info on the assignments</a:t>
            </a:r>
          </a:p>
        </p:txBody>
      </p:sp>
      <p:sp>
        <p:nvSpPr>
          <p:cNvPr id="3" name="Content Placeholder 2"/>
          <p:cNvSpPr>
            <a:spLocks noGrp="1"/>
          </p:cNvSpPr>
          <p:nvPr>
            <p:ph idx="1"/>
          </p:nvPr>
        </p:nvSpPr>
        <p:spPr>
          <a:xfrm>
            <a:off x="2346960" y="1845734"/>
            <a:ext cx="7543801" cy="4494908"/>
          </a:xfrm>
        </p:spPr>
        <p:txBody>
          <a:bodyPr>
            <a:normAutofit fontScale="92500" lnSpcReduction="20000"/>
          </a:bodyPr>
          <a:lstStyle/>
          <a:p>
            <a:pPr>
              <a:buFont typeface="Arial" charset="0"/>
              <a:buChar char="•"/>
            </a:pPr>
            <a:r>
              <a:rPr lang="en-US" dirty="0"/>
              <a:t> Weekly quizzes</a:t>
            </a:r>
          </a:p>
          <a:p>
            <a:pPr lvl="1">
              <a:buFont typeface="Arial" charset="0"/>
              <a:buChar char="•"/>
            </a:pPr>
            <a:r>
              <a:rPr lang="en-US" dirty="0"/>
              <a:t>These are multiple choice questions based on the readings, and are designed for you to identify areas you need to review. You can take them up to three times (as needed).</a:t>
            </a:r>
          </a:p>
          <a:p>
            <a:pPr>
              <a:buFont typeface="Arial" charset="0"/>
              <a:buChar char="•"/>
            </a:pPr>
            <a:r>
              <a:rPr lang="en-US" dirty="0"/>
              <a:t> Weekly </a:t>
            </a:r>
            <a:r>
              <a:rPr lang="en-US" dirty="0" err="1"/>
              <a:t>homeworks</a:t>
            </a:r>
            <a:endParaRPr lang="en-US" dirty="0"/>
          </a:p>
          <a:p>
            <a:pPr lvl="1">
              <a:buFont typeface="Arial" charset="0"/>
              <a:buChar char="•"/>
            </a:pPr>
            <a:r>
              <a:rPr lang="en-US" dirty="0"/>
              <a:t>These will consist of problems found in the textbook and then later custom problems I’ve written and are described in </a:t>
            </a:r>
            <a:r>
              <a:rPr lang="en-US" dirty="0" err="1"/>
              <a:t>moodle</a:t>
            </a:r>
            <a:r>
              <a:rPr lang="en-US" dirty="0"/>
              <a:t>.</a:t>
            </a:r>
          </a:p>
          <a:p>
            <a:pPr>
              <a:buFont typeface="Arial" charset="0"/>
              <a:buChar char="•"/>
            </a:pPr>
            <a:r>
              <a:rPr lang="en-US" dirty="0"/>
              <a:t> Midterm project:</a:t>
            </a:r>
          </a:p>
          <a:p>
            <a:pPr lvl="1">
              <a:buFont typeface="Arial" charset="0"/>
              <a:buChar char="•"/>
            </a:pPr>
            <a:r>
              <a:rPr lang="en-US" dirty="0"/>
              <a:t>A larger programming project (Dracula) you should be working on through the course of the first section of class and two short essays on programming topics.</a:t>
            </a:r>
          </a:p>
          <a:p>
            <a:pPr>
              <a:buFont typeface="Arial" charset="0"/>
              <a:buChar char="•"/>
            </a:pPr>
            <a:r>
              <a:rPr lang="en-US" dirty="0"/>
              <a:t> Two (pick two of three) research essays</a:t>
            </a:r>
          </a:p>
          <a:p>
            <a:pPr lvl="1">
              <a:buFont typeface="Arial" charset="0"/>
              <a:buChar char="•"/>
            </a:pPr>
            <a:r>
              <a:rPr lang="en-US" dirty="0"/>
              <a:t>Three essay topics will be offered, so you can pick two to do or do all three for extra credit. These can be completed at any time before the due date, so something easy to work ahead on.</a:t>
            </a:r>
          </a:p>
          <a:p>
            <a:pPr>
              <a:buFont typeface="Arial" charset="0"/>
              <a:buChar char="•"/>
            </a:pPr>
            <a:r>
              <a:rPr lang="en-US" dirty="0"/>
              <a:t>Final project</a:t>
            </a:r>
          </a:p>
          <a:p>
            <a:pPr lvl="1">
              <a:buFont typeface="Arial" charset="0"/>
              <a:buChar char="•"/>
            </a:pPr>
            <a:r>
              <a:rPr lang="en-US" dirty="0"/>
              <a:t>Proposals will be submitted just after midterms, which gives you 8 weeks to spread the work out.</a:t>
            </a:r>
          </a:p>
        </p:txBody>
      </p:sp>
    </p:spTree>
    <p:extLst>
      <p:ext uri="{BB962C8B-B14F-4D97-AF65-F5344CB8AC3E}">
        <p14:creationId xmlns:p14="http://schemas.microsoft.com/office/powerpoint/2010/main" val="170827998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22037</TotalTime>
  <Words>2398</Words>
  <Application>Microsoft Office PowerPoint</Application>
  <PresentationFormat>Widescreen</PresentationFormat>
  <Paragraphs>322</Paragraphs>
  <Slides>47</Slides>
  <Notes>11</Notes>
  <HiddenSlides>11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Mangal</vt:lpstr>
      <vt:lpstr>Retrospect</vt:lpstr>
      <vt:lpstr>IS452: Week 1</vt:lpstr>
      <vt:lpstr>Who am I?</vt:lpstr>
      <vt:lpstr>What is 452?</vt:lpstr>
      <vt:lpstr>What is 452?</vt:lpstr>
      <vt:lpstr>Why does this class exist?</vt:lpstr>
      <vt:lpstr>What do I need to know?</vt:lpstr>
      <vt:lpstr>Expectations Before Starting</vt:lpstr>
      <vt:lpstr>What do I need to do?</vt:lpstr>
      <vt:lpstr>More info on the assignments</vt:lpstr>
      <vt:lpstr>Late and extension polices</vt:lpstr>
      <vt:lpstr>That’s a lot of homework</vt:lpstr>
      <vt:lpstr>Moodle</vt:lpstr>
      <vt:lpstr>This class requires time</vt:lpstr>
      <vt:lpstr>Fiddly Bits!</vt:lpstr>
      <vt:lpstr>How class normally works</vt:lpstr>
      <vt:lpstr>Backboard ground rules</vt:lpstr>
      <vt:lpstr>Participation and attendance</vt:lpstr>
      <vt:lpstr>Communication and asking questions</vt:lpstr>
      <vt:lpstr>Buddies!</vt:lpstr>
      <vt:lpstr>Suggestions for success</vt:lpstr>
      <vt:lpstr>The 2-Hour Rule </vt:lpstr>
      <vt:lpstr>Learning Strategies for Technical Skills,</vt:lpstr>
      <vt:lpstr>Less why; more how</vt:lpstr>
      <vt:lpstr>When we say that programming is hard</vt:lpstr>
      <vt:lpstr>But this seems harder than it should be</vt:lpstr>
      <vt:lpstr>Specialization</vt:lpstr>
      <vt:lpstr>Until we move into foreign domains</vt:lpstr>
      <vt:lpstr>We forget we had to learn how to learn</vt:lpstr>
      <vt:lpstr>How do humanities skills fit into writing code?</vt:lpstr>
      <vt:lpstr>Programs as research papers</vt:lpstr>
      <vt:lpstr>Iteration</vt:lpstr>
      <vt:lpstr>Iteration</vt:lpstr>
      <vt:lpstr>Neither is written from start to finish</vt:lpstr>
      <vt:lpstr>Critical feedback is your friend</vt:lpstr>
      <vt:lpstr>Debugging as spell checking</vt:lpstr>
      <vt:lpstr>Debugging as spell checking</vt:lpstr>
      <vt:lpstr>Be okay not knowing the road you’ll travel</vt:lpstr>
      <vt:lpstr>Necessary uncertainty</vt:lpstr>
      <vt:lpstr>Necessary uncertainty</vt:lpstr>
      <vt:lpstr>Archival research</vt:lpstr>
      <vt:lpstr>Enough of this</vt:lpstr>
      <vt:lpstr>Installation</vt:lpstr>
      <vt:lpstr>OK, that was the hard sell on approaches toward getting stuff done, let's shift to more tangible details</vt:lpstr>
      <vt:lpstr>Taking notes</vt:lpstr>
      <vt:lpstr>Taking notes</vt:lpstr>
      <vt:lpstr>Taking notes</vt:lpstr>
      <vt:lpstr>Taking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IS452:  Week 1</dc:title>
  <dc:creator>Microsoft Office User</dc:creator>
  <cp:lastModifiedBy>Nicolas LaLone</cp:lastModifiedBy>
  <cp:revision>118</cp:revision>
  <dcterms:created xsi:type="dcterms:W3CDTF">2017-07-24T19:59:32Z</dcterms:created>
  <dcterms:modified xsi:type="dcterms:W3CDTF">2018-05-15T23:11:46Z</dcterms:modified>
</cp:coreProperties>
</file>