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79DFCB-5D01-4EBD-8ED4-0EBB829AD015}">
  <a:tblStyle styleId="{A179DFCB-5D01-4EBD-8ED4-0EBB829AD0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5.xml"/><Relationship Id="rId22" Type="http://schemas.openxmlformats.org/officeDocument/2006/relationships/font" Target="fonts/Oswald-bold.fntdata"/><Relationship Id="rId10" Type="http://schemas.openxmlformats.org/officeDocument/2006/relationships/slide" Target="slides/slide4.xml"/><Relationship Id="rId21" Type="http://schemas.openxmlformats.org/officeDocument/2006/relationships/font" Target="fonts/Oswald-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a69c5397c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a69c5397c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69c5397c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69c5397c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a69c5397c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a69c5397c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69c5397c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a69c5397c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69c5397c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69c5397c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69c5397c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69c5397c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69c5397c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69c5397c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a69c5397c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a69c5397c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69c5397c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69c5397c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69c5397c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69c5397c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69c5397c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69c5397c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69c5397c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69c5397c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5_28M3UY5pI" TargetMode="Externa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brullov.itch.io/oak-woods" TargetMode="External"/><Relationship Id="rId4" Type="http://schemas.openxmlformats.org/officeDocument/2006/relationships/hyperlink" Target="https://szadiart.itch.io/pixel-platformer-world" TargetMode="External"/><Relationship Id="rId5" Type="http://schemas.openxmlformats.org/officeDocument/2006/relationships/hyperlink" Target="https://szadiart.itch.io/platformer-fantasy-set1" TargetMode="External"/><Relationship Id="rId6" Type="http://schemas.openxmlformats.org/officeDocument/2006/relationships/hyperlink" Target="https://exceptrea.itch.io/2d-platformer-tileset-laboratory" TargetMode="External"/><Relationship Id="rId7" Type="http://schemas.openxmlformats.org/officeDocument/2006/relationships/hyperlink" Target="https://elthen.itch.io/2d-pixel-art-portal-sprites" TargetMode="External"/><Relationship Id="rId8" Type="http://schemas.openxmlformats.org/officeDocument/2006/relationships/hyperlink" Target="https://kicked-in-teeth.itch.io/button-ui"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freemusicarchive.org/music/holiznacc0/lazy-summer-lofi-1/blue-skiesmp3/" TargetMode="External"/><Relationship Id="rId4" Type="http://schemas.openxmlformats.org/officeDocument/2006/relationships/hyperlink" Target="https://freemusicarchive.org/music/holiznacc0/spring-at-last-lofi-tape/spring-at-last/" TargetMode="External"/><Relationship Id="rId5" Type="http://schemas.openxmlformats.org/officeDocument/2006/relationships/hyperlink" Target="https://freemusicarchive.org/music/Cagey_House/Bottles_and_Bulletins/Shadow_Time_1063/" TargetMode="External"/><Relationship Id="rId6" Type="http://schemas.openxmlformats.org/officeDocument/2006/relationships/hyperlink" Target="https://freemusicarchive.org/music/Steve_Combs/Principal_Photography/Steve_Combs_-_Principal_Photography_-_01_Hero/" TargetMode="External"/><Relationship Id="rId7" Type="http://schemas.openxmlformats.org/officeDocument/2006/relationships/hyperlink" Target="https://freemusicarchive.org/music/Schemawound/Heart_Removal_kit/07-Schemawound-Self-Surgery_Manua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ixabay.com/sound-effects/true-ghost-break-180-bpm-102898/" TargetMode="External"/><Relationship Id="rId4" Type="http://schemas.openxmlformats.org/officeDocument/2006/relationships/hyperlink" Target="https://pixabay.com/sound-effects/piano-crash-sound-37898/" TargetMode="External"/><Relationship Id="rId5" Type="http://schemas.openxmlformats.org/officeDocument/2006/relationships/hyperlink" Target="https://pixabay.com/sound-effects/large-crash-with-cataiff-14490/" TargetMode="External"/><Relationship Id="rId6" Type="http://schemas.openxmlformats.org/officeDocument/2006/relationships/hyperlink" Target="https://pixabay.com/sound-effects/notification-sound-7062/" TargetMode="External"/><Relationship Id="rId7" Type="http://schemas.openxmlformats.org/officeDocument/2006/relationships/hyperlink" Target="https://pixabay.com/sound-effects/wooden-thud-mono-6244/" TargetMode="External"/><Relationship Id="rId8" Type="http://schemas.openxmlformats.org/officeDocument/2006/relationships/hyperlink" Target="https://pixabay.com/sound-effects/soft-piano-100-bpm-12152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PixelPlatformer</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5"/>
                </a:solidFill>
              </a:rPr>
              <a:t>Brandon Catalano, Riley Gibson, Madison Goodwin, Elric Flores</a:t>
            </a:r>
            <a:endParaRPr>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Runthrough</a:t>
            </a:r>
            <a:endParaRPr/>
          </a:p>
        </p:txBody>
      </p:sp>
      <p:pic>
        <p:nvPicPr>
          <p:cNvPr id="120" name="Google Shape;120;p22" title="codeBot fullPlayThru">
            <a:hlinkClick r:id="rId3"/>
          </p:cNvPr>
          <p:cNvPicPr preferRelativeResize="0"/>
          <p:nvPr/>
        </p:nvPicPr>
        <p:blipFill>
          <a:blip r:embed="rId4">
            <a:alphaModFix/>
          </a:blip>
          <a:stretch>
            <a:fillRect/>
          </a:stretch>
        </p:blipFill>
        <p:spPr>
          <a:xfrm>
            <a:off x="1699150" y="1017725"/>
            <a:ext cx="5745700" cy="393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Source Resources Used(Assets)</a:t>
            </a:r>
            <a:endParaRPr/>
          </a:p>
        </p:txBody>
      </p:sp>
      <p:graphicFrame>
        <p:nvGraphicFramePr>
          <p:cNvPr id="126" name="Google Shape;126;p23"/>
          <p:cNvGraphicFramePr/>
          <p:nvPr/>
        </p:nvGraphicFramePr>
        <p:xfrm>
          <a:off x="311700" y="1017725"/>
          <a:ext cx="3000000" cy="3000000"/>
        </p:xfrm>
        <a:graphic>
          <a:graphicData uri="http://schemas.openxmlformats.org/drawingml/2006/table">
            <a:tbl>
              <a:tblPr>
                <a:noFill/>
                <a:tableStyleId>{A179DFCB-5D01-4EBD-8ED4-0EBB829AD015}</a:tableStyleId>
              </a:tblPr>
              <a:tblGrid>
                <a:gridCol w="4260300"/>
                <a:gridCol w="4260300"/>
              </a:tblGrid>
              <a:tr h="185350">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Title</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Source</a:t>
                      </a:r>
                      <a:endParaRPr>
                        <a:solidFill>
                          <a:schemeClr val="dk1"/>
                        </a:solidFill>
                        <a:latin typeface="Average"/>
                        <a:ea typeface="Average"/>
                        <a:cs typeface="Average"/>
                        <a:sym typeface="Average"/>
                      </a:endParaRPr>
                    </a:p>
                  </a:txBody>
                  <a:tcPr marT="91425" marB="91425" marR="91425" marL="91425"/>
                </a:tc>
              </a:tr>
              <a:tr h="185350">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Oak Woods — Environment Asset</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3"/>
                        </a:rPr>
                        <a:t>https://brullov.itch.io/oak-woods</a:t>
                      </a:r>
                      <a:endParaRPr>
                        <a:solidFill>
                          <a:schemeClr val="dk1"/>
                        </a:solidFill>
                        <a:latin typeface="Average"/>
                        <a:ea typeface="Average"/>
                        <a:cs typeface="Average"/>
                        <a:sym typeface="Average"/>
                      </a:endParaRPr>
                    </a:p>
                  </a:txBody>
                  <a:tcPr marT="91425" marB="91425" marR="91425" marL="91425"/>
                </a:tc>
              </a:tr>
              <a:tr h="185350">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Pixel Platformer World</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4"/>
                        </a:rPr>
                        <a:t>https://szadiart.itch.io/pixel-platformer-world</a:t>
                      </a:r>
                      <a:endParaRPr>
                        <a:solidFill>
                          <a:schemeClr val="dk1"/>
                        </a:solidFill>
                        <a:latin typeface="Average"/>
                        <a:ea typeface="Average"/>
                        <a:cs typeface="Average"/>
                        <a:sym typeface="Average"/>
                      </a:endParaRPr>
                    </a:p>
                  </a:txBody>
                  <a:tcPr marT="91425" marB="91425" marR="91425" marL="91425"/>
                </a:tc>
              </a:tr>
              <a:tr h="185350">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Platformer Fantasy Set 1</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5"/>
                        </a:rPr>
                        <a:t>https://szadiart.itch.io/platformer-fantasy-set1</a:t>
                      </a:r>
                      <a:endParaRPr>
                        <a:solidFill>
                          <a:schemeClr val="dk1"/>
                        </a:solidFill>
                        <a:latin typeface="Average"/>
                        <a:ea typeface="Average"/>
                        <a:cs typeface="Average"/>
                        <a:sym typeface="Average"/>
                      </a:endParaRPr>
                    </a:p>
                  </a:txBody>
                  <a:tcPr marT="91425" marB="91425" marR="91425" marL="91425"/>
                </a:tc>
              </a:tr>
              <a:tr h="285150">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2D Platformer Tileset - Laboratory</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6"/>
                        </a:rPr>
                        <a:t>https://exceptrea.itch.io/2d-platformer-tileset-laboratory</a:t>
                      </a:r>
                      <a:endParaRPr>
                        <a:solidFill>
                          <a:schemeClr val="dk1"/>
                        </a:solidFill>
                        <a:latin typeface="Average"/>
                        <a:ea typeface="Average"/>
                        <a:cs typeface="Average"/>
                        <a:sym typeface="Average"/>
                      </a:endParaRPr>
                    </a:p>
                  </a:txBody>
                  <a:tcPr marT="91425" marB="91425" marR="91425" marL="91425"/>
                </a:tc>
              </a:tr>
              <a:tr h="216025">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2D Pixel Art Portal Sprites</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7"/>
                        </a:rPr>
                        <a:t>https://elthen.itch.io/2d-pixel-art-portal-sprites</a:t>
                      </a:r>
                      <a:endParaRPr>
                        <a:solidFill>
                          <a:schemeClr val="dk1"/>
                        </a:solidFill>
                        <a:latin typeface="Average"/>
                        <a:ea typeface="Average"/>
                        <a:cs typeface="Average"/>
                        <a:sym typeface="Average"/>
                      </a:endParaRPr>
                    </a:p>
                  </a:txBody>
                  <a:tcPr marT="91425" marB="91425" marR="91425" marL="91425"/>
                </a:tc>
              </a:tr>
              <a:tr h="165850">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UI Buttons</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8"/>
                        </a:rPr>
                        <a:t>https://kicked-in-teeth.itch.io/button-ui</a:t>
                      </a:r>
                      <a:endParaRPr>
                        <a:solidFill>
                          <a:schemeClr val="dk1"/>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Source Resources Used(Music)</a:t>
            </a:r>
            <a:endParaRPr/>
          </a:p>
          <a:p>
            <a:pPr indent="0" lvl="0" marL="0" rtl="0" algn="l">
              <a:spcBef>
                <a:spcPts val="0"/>
              </a:spcBef>
              <a:spcAft>
                <a:spcPts val="0"/>
              </a:spcAft>
              <a:buNone/>
            </a:pPr>
            <a:r>
              <a:t/>
            </a:r>
            <a:endParaRPr/>
          </a:p>
        </p:txBody>
      </p:sp>
      <p:graphicFrame>
        <p:nvGraphicFramePr>
          <p:cNvPr id="132" name="Google Shape;132;p24"/>
          <p:cNvGraphicFramePr/>
          <p:nvPr/>
        </p:nvGraphicFramePr>
        <p:xfrm>
          <a:off x="311700" y="1017725"/>
          <a:ext cx="3000000" cy="3000000"/>
        </p:xfrm>
        <a:graphic>
          <a:graphicData uri="http://schemas.openxmlformats.org/drawingml/2006/table">
            <a:tbl>
              <a:tblPr>
                <a:noFill/>
                <a:tableStyleId>{A179DFCB-5D01-4EBD-8ED4-0EBB829AD015}</a:tableStyleId>
              </a:tblPr>
              <a:tblGrid>
                <a:gridCol w="4260300"/>
                <a:gridCol w="4260300"/>
              </a:tblGrid>
              <a:tr h="213850">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Title</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Source</a:t>
                      </a:r>
                      <a:endParaRPr>
                        <a:solidFill>
                          <a:schemeClr val="dk1"/>
                        </a:solidFill>
                        <a:latin typeface="Average"/>
                        <a:ea typeface="Average"/>
                        <a:cs typeface="Average"/>
                        <a:sym typeface="Average"/>
                      </a:endParaRPr>
                    </a:p>
                  </a:txBody>
                  <a:tcPr marT="91425" marB="91425" marR="91425" marL="91425"/>
                </a:tc>
              </a:tr>
              <a:tr h="329000">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HoliznaCC0 - Blue Skies</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3"/>
                        </a:rPr>
                        <a:t>https://freemusicarchive.org/music/holiznacc0/lazy-summer-lofi-1/blue-skiesmp3/</a:t>
                      </a:r>
                      <a:endParaRPr>
                        <a:solidFill>
                          <a:schemeClr val="dk1"/>
                        </a:solidFill>
                        <a:latin typeface="Average"/>
                        <a:ea typeface="Average"/>
                        <a:cs typeface="Average"/>
                        <a:sym typeface="Average"/>
                      </a:endParaRPr>
                    </a:p>
                  </a:txBody>
                  <a:tcPr marT="91425" marB="91425" marR="91425" marL="91425"/>
                </a:tc>
              </a:tr>
              <a:tr h="329000">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HoliznaCC0 - Spring At Last</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4"/>
                        </a:rPr>
                        <a:t>https://freemusicarchive.org/music/holiznacc0/spring-at-last-lofi-tape/spring-at-last/</a:t>
                      </a:r>
                      <a:endParaRPr>
                        <a:solidFill>
                          <a:schemeClr val="dk1"/>
                        </a:solidFill>
                        <a:latin typeface="Average"/>
                        <a:ea typeface="Average"/>
                        <a:cs typeface="Average"/>
                        <a:sym typeface="Average"/>
                      </a:endParaRPr>
                    </a:p>
                  </a:txBody>
                  <a:tcPr marT="91425" marB="91425" marR="91425" marL="91425"/>
                </a:tc>
              </a:tr>
              <a:tr h="329000">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Cagey House - Shadow Time</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5"/>
                        </a:rPr>
                        <a:t>https://freemusicarchive.org/music/Cagey_House/Bottles_and_Bulletins/Shadow_Time_1063/</a:t>
                      </a:r>
                      <a:endParaRPr>
                        <a:solidFill>
                          <a:schemeClr val="dk1"/>
                        </a:solidFill>
                        <a:latin typeface="Average"/>
                        <a:ea typeface="Average"/>
                        <a:cs typeface="Average"/>
                        <a:sym typeface="Average"/>
                      </a:endParaRPr>
                    </a:p>
                  </a:txBody>
                  <a:tcPr marT="91425" marB="91425" marR="91425" marL="91425"/>
                </a:tc>
              </a:tr>
              <a:tr h="444150">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Steve Combs - Hero</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6"/>
                        </a:rPr>
                        <a:t>https://freemusicarchive.org/music/Steve_Combs/Principal_Photography/Steve_Combs_-_Principal_Photography_-_01_Hero/</a:t>
                      </a:r>
                      <a:endParaRPr>
                        <a:solidFill>
                          <a:schemeClr val="dk1"/>
                        </a:solidFill>
                        <a:latin typeface="Average"/>
                        <a:ea typeface="Average"/>
                        <a:cs typeface="Average"/>
                        <a:sym typeface="Average"/>
                      </a:endParaRPr>
                    </a:p>
                  </a:txBody>
                  <a:tcPr marT="91425" marB="91425" marR="91425" marL="91425"/>
                </a:tc>
              </a:tr>
              <a:tr h="444150">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Schemawound - Self-Surgery Manual</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7"/>
                        </a:rPr>
                        <a:t>https://freemusicarchive.org/music/Schemawound/Heart_Removal_kit/07-Schemawound-Self-Surgery_Manual/</a:t>
                      </a:r>
                      <a:endParaRPr>
                        <a:solidFill>
                          <a:schemeClr val="dk1"/>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Source Resources Used(Sounds)</a:t>
            </a:r>
            <a:endParaRPr/>
          </a:p>
          <a:p>
            <a:pPr indent="0" lvl="0" marL="0" rtl="0" algn="l">
              <a:spcBef>
                <a:spcPts val="0"/>
              </a:spcBef>
              <a:spcAft>
                <a:spcPts val="0"/>
              </a:spcAft>
              <a:buNone/>
            </a:pPr>
            <a:r>
              <a:t/>
            </a:r>
            <a:endParaRPr/>
          </a:p>
        </p:txBody>
      </p:sp>
      <p:graphicFrame>
        <p:nvGraphicFramePr>
          <p:cNvPr id="138" name="Google Shape;138;p25"/>
          <p:cNvGraphicFramePr/>
          <p:nvPr/>
        </p:nvGraphicFramePr>
        <p:xfrm>
          <a:off x="311700" y="1017725"/>
          <a:ext cx="3000000" cy="3000000"/>
        </p:xfrm>
        <a:graphic>
          <a:graphicData uri="http://schemas.openxmlformats.org/drawingml/2006/table">
            <a:tbl>
              <a:tblPr>
                <a:noFill/>
                <a:tableStyleId>{A179DFCB-5D01-4EBD-8ED4-0EBB829AD015}</a:tableStyleId>
              </a:tblPr>
              <a:tblGrid>
                <a:gridCol w="4260300"/>
                <a:gridCol w="4260300"/>
              </a:tblGrid>
              <a:tr h="276500">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Title</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Source</a:t>
                      </a:r>
                      <a:endParaRPr>
                        <a:solidFill>
                          <a:schemeClr val="dk1"/>
                        </a:solidFill>
                        <a:latin typeface="Average"/>
                        <a:ea typeface="Average"/>
                        <a:cs typeface="Average"/>
                        <a:sym typeface="Average"/>
                      </a:endParaRPr>
                    </a:p>
                  </a:txBody>
                  <a:tcPr marT="91425" marB="91425" marR="91425" marL="91425"/>
                </a:tc>
              </a:tr>
              <a:tr h="425375">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True Ghost Break (180 BPM)</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3"/>
                        </a:rPr>
                        <a:t>https://pixabay.com/sound-effects/true-ghost-break-180-bpm-102898/</a:t>
                      </a:r>
                      <a:endParaRPr>
                        <a:solidFill>
                          <a:schemeClr val="dk1"/>
                        </a:solidFill>
                        <a:latin typeface="Average"/>
                        <a:ea typeface="Average"/>
                        <a:cs typeface="Average"/>
                        <a:sym typeface="Average"/>
                      </a:endParaRPr>
                    </a:p>
                  </a:txBody>
                  <a:tcPr marT="91425" marB="91425" marR="91425" marL="91425"/>
                </a:tc>
              </a:tr>
              <a:tr h="425375">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Piano crash sound</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4"/>
                        </a:rPr>
                        <a:t>https://pixabay.com/sound-effects/piano-crash-sound-37898/</a:t>
                      </a:r>
                      <a:endParaRPr>
                        <a:solidFill>
                          <a:schemeClr val="dk1"/>
                        </a:solidFill>
                        <a:latin typeface="Average"/>
                        <a:ea typeface="Average"/>
                        <a:cs typeface="Average"/>
                        <a:sym typeface="Average"/>
                      </a:endParaRPr>
                    </a:p>
                  </a:txBody>
                  <a:tcPr marT="91425" marB="91425" marR="91425" marL="91425"/>
                </a:tc>
              </a:tr>
              <a:tr h="425375">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Large crash with cat</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5"/>
                        </a:rPr>
                        <a:t>https://pixabay.com/sound-effects/large-crash-with-cataiff-14490/</a:t>
                      </a:r>
                      <a:endParaRPr>
                        <a:solidFill>
                          <a:schemeClr val="dk1"/>
                        </a:solidFill>
                        <a:latin typeface="Average"/>
                        <a:ea typeface="Average"/>
                        <a:cs typeface="Average"/>
                        <a:sym typeface="Average"/>
                      </a:endParaRPr>
                    </a:p>
                  </a:txBody>
                  <a:tcPr marT="91425" marB="91425" marR="91425" marL="91425"/>
                </a:tc>
              </a:tr>
              <a:tr h="425375">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Notification Sound</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6"/>
                        </a:rPr>
                        <a:t>https://pixabay.com/sound-effects/notification-sound-7062/</a:t>
                      </a:r>
                      <a:endParaRPr>
                        <a:solidFill>
                          <a:schemeClr val="dk1"/>
                        </a:solidFill>
                        <a:latin typeface="Average"/>
                        <a:ea typeface="Average"/>
                        <a:cs typeface="Average"/>
                        <a:sym typeface="Average"/>
                      </a:endParaRPr>
                    </a:p>
                  </a:txBody>
                  <a:tcPr marT="91425" marB="91425" marR="91425" marL="91425"/>
                </a:tc>
              </a:tr>
              <a:tr h="425375">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Wooden Thud (Mono)</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7"/>
                        </a:rPr>
                        <a:t>https://pixabay.com/sound-effects/wooden-thud-mono-6244/</a:t>
                      </a:r>
                      <a:endParaRPr>
                        <a:solidFill>
                          <a:schemeClr val="dk1"/>
                        </a:solidFill>
                        <a:latin typeface="Average"/>
                        <a:ea typeface="Average"/>
                        <a:cs typeface="Average"/>
                        <a:sym typeface="Average"/>
                      </a:endParaRPr>
                    </a:p>
                  </a:txBody>
                  <a:tcPr marT="91425" marB="91425" marR="91425" marL="91425"/>
                </a:tc>
              </a:tr>
              <a:tr h="425375">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Soft Piano (100 BPM)</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8"/>
                        </a:rPr>
                        <a:t>https://pixabay.com/sound-effects/soft-piano-100-bpm-121529/</a:t>
                      </a:r>
                      <a:endParaRPr>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project</a:t>
            </a:r>
            <a:r>
              <a:rPr lang="en"/>
              <a:t> centers around the creation of a 2D platformer internally titled </a:t>
            </a:r>
            <a:r>
              <a:rPr lang="en">
                <a:solidFill>
                  <a:schemeClr val="accent5"/>
                </a:solidFill>
              </a:rPr>
              <a:t>PixelPlatformer</a:t>
            </a:r>
            <a:r>
              <a:rPr lang="en"/>
              <a:t>. The features of the PixelPlatformer game are developed on the Godot Engine development environment in tandem with GDScript, Godot’s in-house programming language. Additionally, the game’s core focus is on educating users on basic programming logic.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Problem/Application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planned to make an application with the goal of teaching users how to code by providing a foundation in logic. This is done through movement commands that are input into a command terminal. </a:t>
            </a:r>
            <a:endParaRPr/>
          </a:p>
          <a:p>
            <a:pPr indent="0" lvl="0" marL="0" rtl="0" algn="l">
              <a:spcBef>
                <a:spcPts val="1200"/>
              </a:spcBef>
              <a:spcAft>
                <a:spcPts val="0"/>
              </a:spcAft>
              <a:buNone/>
            </a:pPr>
            <a:r>
              <a:rPr lang="en"/>
              <a:t>The game includes </a:t>
            </a:r>
            <a:r>
              <a:rPr lang="en">
                <a:solidFill>
                  <a:schemeClr val="accent5"/>
                </a:solidFill>
              </a:rPr>
              <a:t>tile mapping</a:t>
            </a:r>
            <a:r>
              <a:rPr lang="en"/>
              <a:t> and the character’s animations are made with a </a:t>
            </a:r>
            <a:r>
              <a:rPr lang="en">
                <a:solidFill>
                  <a:schemeClr val="accent5"/>
                </a:solidFill>
              </a:rPr>
              <a:t>sprite sheet.</a:t>
            </a:r>
            <a:r>
              <a:rPr lang="en"/>
              <a:t> The character the user will control is a small robot.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3" name="Google Shape;73;p15"/>
          <p:cNvPicPr preferRelativeResize="0"/>
          <p:nvPr/>
        </p:nvPicPr>
        <p:blipFill>
          <a:blip r:embed="rId3">
            <a:alphaModFix/>
          </a:blip>
          <a:stretch>
            <a:fillRect/>
          </a:stretch>
        </p:blipFill>
        <p:spPr>
          <a:xfrm flipH="1">
            <a:off x="6576448" y="2880700"/>
            <a:ext cx="2255850" cy="215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Style and Story</a:t>
            </a:r>
            <a:endParaRPr/>
          </a:p>
        </p:txBody>
      </p:sp>
      <p:sp>
        <p:nvSpPr>
          <p:cNvPr id="79" name="Google Shape;79;p16"/>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t</a:t>
            </a:r>
            <a:r>
              <a:rPr lang="en"/>
              <a:t>he name implies, the overall style of the game is pixelated and has a storyline beyond the specific levels of which there are </a:t>
            </a:r>
            <a:r>
              <a:rPr lang="en">
                <a:solidFill>
                  <a:schemeClr val="accent5"/>
                </a:solidFill>
              </a:rPr>
              <a:t>4</a:t>
            </a:r>
            <a:r>
              <a:rPr lang="en"/>
              <a:t>. The storyline is loosely based off of the robot’s character escaping his life(e.g. </a:t>
            </a:r>
            <a:r>
              <a:rPr lang="en">
                <a:solidFill>
                  <a:schemeClr val="accent5"/>
                </a:solidFill>
              </a:rPr>
              <a:t>industrial</a:t>
            </a:r>
            <a:r>
              <a:rPr lang="en"/>
              <a:t> background). As the levels progress, the background becomes organic(e.g. </a:t>
            </a:r>
            <a:r>
              <a:rPr lang="en">
                <a:solidFill>
                  <a:schemeClr val="accent5"/>
                </a:solidFill>
              </a:rPr>
              <a:t>forest </a:t>
            </a:r>
            <a:r>
              <a:rPr lang="en"/>
              <a:t>and</a:t>
            </a:r>
            <a:r>
              <a:rPr lang="en">
                <a:solidFill>
                  <a:schemeClr val="accent5"/>
                </a:solidFill>
              </a:rPr>
              <a:t> cave </a:t>
            </a:r>
            <a:r>
              <a:rPr lang="en"/>
              <a:t>backgrounds), hinting at a successful escape. Ultimately though, the </a:t>
            </a:r>
            <a:r>
              <a:rPr lang="en"/>
              <a:t>character ends up right back where it started, suggesting that his adventure was all but a dream.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5190300" y="2711425"/>
            <a:ext cx="3732199" cy="223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Gameplay</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Gameplay starts with the robot being chased. The user can do simple movements with the robot using </a:t>
            </a:r>
            <a:r>
              <a:rPr lang="en">
                <a:solidFill>
                  <a:schemeClr val="accent5"/>
                </a:solidFill>
              </a:rPr>
              <a:t>WASD and Spacebar</a:t>
            </a:r>
            <a:r>
              <a:rPr lang="en"/>
              <a:t>. The robot will soon then trip and fall down a hole into a cavernous area. This new area means the pursuers have lost the robot and are no longer chasing him directly. The fall will hurt the robot character and the user will lose the WASD and Spacebar controls. The screen will fade to black and reappear with a </a:t>
            </a:r>
            <a:r>
              <a:rPr lang="en">
                <a:solidFill>
                  <a:schemeClr val="accent5"/>
                </a:solidFill>
              </a:rPr>
              <a:t>command prompt UI</a:t>
            </a:r>
            <a:r>
              <a:rPr lang="en"/>
              <a:t>, requiring the user to enter lines of code in order to control the robot.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Movement Mechanics</a:t>
            </a:r>
            <a:endParaRPr/>
          </a:p>
          <a:p>
            <a:pPr indent="0" lvl="0" marL="0" rtl="0" algn="l">
              <a:spcBef>
                <a:spcPts val="0"/>
              </a:spcBef>
              <a:spcAft>
                <a:spcPts val="0"/>
              </a:spcAft>
              <a:buNone/>
            </a:pPr>
            <a:r>
              <a:t/>
            </a:r>
            <a:endParaRPr/>
          </a:p>
        </p:txBody>
      </p:sp>
      <p:graphicFrame>
        <p:nvGraphicFramePr>
          <p:cNvPr id="92" name="Google Shape;92;p18"/>
          <p:cNvGraphicFramePr/>
          <p:nvPr/>
        </p:nvGraphicFramePr>
        <p:xfrm>
          <a:off x="311700" y="1017675"/>
          <a:ext cx="3000000" cy="3000000"/>
        </p:xfrm>
        <a:graphic>
          <a:graphicData uri="http://schemas.openxmlformats.org/drawingml/2006/table">
            <a:tbl>
              <a:tblPr>
                <a:noFill/>
                <a:tableStyleId>{A179DFCB-5D01-4EBD-8ED4-0EBB829AD015}</a:tableStyleId>
              </a:tblPr>
              <a:tblGrid>
                <a:gridCol w="4260300"/>
                <a:gridCol w="4260300"/>
              </a:tblGrid>
              <a:tr h="265275">
                <a:tc>
                  <a:txBody>
                    <a:bodyPr/>
                    <a:lstStyle/>
                    <a:p>
                      <a:pPr indent="0" lvl="0" marL="0" rtl="0" algn="l">
                        <a:spcBef>
                          <a:spcPts val="0"/>
                        </a:spcBef>
                        <a:spcAft>
                          <a:spcPts val="0"/>
                        </a:spcAft>
                        <a:buNone/>
                      </a:pPr>
                      <a:r>
                        <a:rPr lang="en">
                          <a:solidFill>
                            <a:schemeClr val="accent5"/>
                          </a:solidFill>
                          <a:latin typeface="Average"/>
                          <a:ea typeface="Average"/>
                          <a:cs typeface="Average"/>
                          <a:sym typeface="Average"/>
                        </a:rPr>
                        <a:t>Command</a:t>
                      </a:r>
                      <a:endParaRPr>
                        <a:solidFill>
                          <a:schemeClr val="accent5"/>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5"/>
                          </a:solidFill>
                          <a:latin typeface="Average"/>
                          <a:ea typeface="Average"/>
                          <a:cs typeface="Average"/>
                          <a:sym typeface="Average"/>
                        </a:rPr>
                        <a:t>Action</a:t>
                      </a:r>
                      <a:endParaRPr>
                        <a:solidFill>
                          <a:schemeClr val="accent5"/>
                        </a:solidFill>
                        <a:latin typeface="Average"/>
                        <a:ea typeface="Average"/>
                        <a:cs typeface="Average"/>
                        <a:sym typeface="Average"/>
                      </a:endParaRPr>
                    </a:p>
                  </a:txBody>
                  <a:tcPr marT="91425" marB="91425" marR="91425" marL="91425"/>
                </a:tc>
              </a:tr>
              <a:tr h="313050">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move_Right()</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Moves the robot to the right until stop is specified by stop command.</a:t>
                      </a:r>
                      <a:endParaRPr>
                        <a:solidFill>
                          <a:schemeClr val="dk1"/>
                        </a:solidFill>
                        <a:latin typeface="Average"/>
                        <a:ea typeface="Average"/>
                        <a:cs typeface="Average"/>
                        <a:sym typeface="Average"/>
                      </a:endParaRPr>
                    </a:p>
                  </a:txBody>
                  <a:tcPr marT="91425" marB="91425" marR="91425" marL="91425"/>
                </a:tc>
              </a:tr>
              <a:tr h="313050">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move_Left()</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Moves the robot to the left until stop is specified by stop command.</a:t>
                      </a:r>
                      <a:endParaRPr>
                        <a:solidFill>
                          <a:schemeClr val="dk1"/>
                        </a:solidFill>
                        <a:latin typeface="Average"/>
                        <a:ea typeface="Average"/>
                        <a:cs typeface="Average"/>
                        <a:sym typeface="Average"/>
                      </a:endParaRPr>
                    </a:p>
                  </a:txBody>
                  <a:tcPr marT="91425" marB="91425" marR="91425" marL="91425"/>
                </a:tc>
              </a:tr>
              <a:tr h="422625">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jump()</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Makes the robot jump once. Movement is inherited from the moveRight() and moveLeft() command allowing for platforming.</a:t>
                      </a:r>
                      <a:endParaRPr>
                        <a:solidFill>
                          <a:schemeClr val="dk1"/>
                        </a:solidFill>
                        <a:latin typeface="Average"/>
                        <a:ea typeface="Average"/>
                        <a:cs typeface="Average"/>
                        <a:sym typeface="Average"/>
                      </a:endParaRPr>
                    </a:p>
                  </a:txBody>
                  <a:tcPr marT="91425" marB="91425" marR="91425" marL="91425"/>
                </a:tc>
              </a:tr>
              <a:tr h="532200">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stop()</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Stops the robot from moving left or right using the moveLeft() and moveRight() commands respectively. Does not stop the jump() command as jumps naturally terminate via the forces of gravity.</a:t>
                      </a:r>
                      <a:endParaRPr>
                        <a:solidFill>
                          <a:schemeClr val="dk1"/>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project primarily uses the </a:t>
            </a:r>
            <a:r>
              <a:rPr lang="en">
                <a:solidFill>
                  <a:schemeClr val="accent5"/>
                </a:solidFill>
              </a:rPr>
              <a:t>.mp3</a:t>
            </a:r>
            <a:r>
              <a:rPr lang="en"/>
              <a:t> file format to store its audio. The game features a looping song to function as a background track, with a unique song featured in each level. Each of the differing areas have a background track that corresponds with the environment. Additionally, most motions made by the player controlled character, such as jumping or moving left, also has sound effects. When jumping, a thruster sound is made.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Language</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application is developed on the </a:t>
            </a:r>
            <a:r>
              <a:rPr lang="en">
                <a:solidFill>
                  <a:schemeClr val="accent5"/>
                </a:solidFill>
              </a:rPr>
              <a:t>Godot Engine</a:t>
            </a:r>
            <a:r>
              <a:rPr lang="en"/>
              <a:t> development environment in tandem with </a:t>
            </a:r>
            <a:r>
              <a:rPr lang="en">
                <a:solidFill>
                  <a:schemeClr val="accent5"/>
                </a:solidFill>
              </a:rPr>
              <a:t>GDScript</a:t>
            </a:r>
            <a:r>
              <a:rPr lang="en"/>
              <a:t>, Godot’s in-house programming language. We chose this environment for our project to explore its ease of use in terms of gaming development. None of the project contributors have worked with Godot Engine before, so it was a new experience for us.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Screenies</a:t>
            </a:r>
            <a:endParaRPr/>
          </a:p>
        </p:txBody>
      </p:sp>
      <p:pic>
        <p:nvPicPr>
          <p:cNvPr id="110" name="Google Shape;110;p21"/>
          <p:cNvPicPr preferRelativeResize="0"/>
          <p:nvPr/>
        </p:nvPicPr>
        <p:blipFill>
          <a:blip r:embed="rId3">
            <a:alphaModFix/>
          </a:blip>
          <a:stretch>
            <a:fillRect/>
          </a:stretch>
        </p:blipFill>
        <p:spPr>
          <a:xfrm>
            <a:off x="5503550" y="445020"/>
            <a:ext cx="3219199" cy="1795500"/>
          </a:xfrm>
          <a:prstGeom prst="rect">
            <a:avLst/>
          </a:prstGeom>
          <a:noFill/>
          <a:ln>
            <a:noFill/>
          </a:ln>
        </p:spPr>
      </p:pic>
      <p:pic>
        <p:nvPicPr>
          <p:cNvPr id="111" name="Google Shape;111;p21"/>
          <p:cNvPicPr preferRelativeResize="0"/>
          <p:nvPr/>
        </p:nvPicPr>
        <p:blipFill rotWithShape="1">
          <a:blip r:embed="rId4">
            <a:alphaModFix/>
          </a:blip>
          <a:srcRect b="30606" l="36692" r="37565" t="35562"/>
          <a:stretch/>
        </p:blipFill>
        <p:spPr>
          <a:xfrm>
            <a:off x="6250775" y="2382325"/>
            <a:ext cx="2255826" cy="1546375"/>
          </a:xfrm>
          <a:prstGeom prst="rect">
            <a:avLst/>
          </a:prstGeom>
          <a:noFill/>
          <a:ln>
            <a:noFill/>
          </a:ln>
        </p:spPr>
      </p:pic>
      <p:pic>
        <p:nvPicPr>
          <p:cNvPr id="112" name="Google Shape;112;p21"/>
          <p:cNvPicPr preferRelativeResize="0"/>
          <p:nvPr/>
        </p:nvPicPr>
        <p:blipFill rotWithShape="1">
          <a:blip r:embed="rId5">
            <a:alphaModFix/>
          </a:blip>
          <a:srcRect b="3436" l="14947" r="12420" t="19858"/>
          <a:stretch/>
        </p:blipFill>
        <p:spPr>
          <a:xfrm>
            <a:off x="1999600" y="712325"/>
            <a:ext cx="3347251" cy="2573476"/>
          </a:xfrm>
          <a:prstGeom prst="rect">
            <a:avLst/>
          </a:prstGeom>
          <a:noFill/>
          <a:ln>
            <a:noFill/>
          </a:ln>
        </p:spPr>
      </p:pic>
      <p:pic>
        <p:nvPicPr>
          <p:cNvPr id="113" name="Google Shape;113;p21"/>
          <p:cNvPicPr preferRelativeResize="0"/>
          <p:nvPr/>
        </p:nvPicPr>
        <p:blipFill rotWithShape="1">
          <a:blip r:embed="rId6">
            <a:alphaModFix/>
          </a:blip>
          <a:srcRect b="19117" l="4064" r="18065" t="20000"/>
          <a:stretch/>
        </p:blipFill>
        <p:spPr>
          <a:xfrm>
            <a:off x="264850" y="3103000"/>
            <a:ext cx="4057176" cy="1877399"/>
          </a:xfrm>
          <a:prstGeom prst="rect">
            <a:avLst/>
          </a:prstGeom>
          <a:noFill/>
          <a:ln>
            <a:noFill/>
          </a:ln>
        </p:spPr>
      </p:pic>
      <p:pic>
        <p:nvPicPr>
          <p:cNvPr id="114" name="Google Shape;114;p21"/>
          <p:cNvPicPr preferRelativeResize="0"/>
          <p:nvPr/>
        </p:nvPicPr>
        <p:blipFill rotWithShape="1">
          <a:blip r:embed="rId7">
            <a:alphaModFix/>
          </a:blip>
          <a:srcRect b="16818" l="0" r="44453" t="24291"/>
          <a:stretch/>
        </p:blipFill>
        <p:spPr>
          <a:xfrm>
            <a:off x="5185275" y="3466512"/>
            <a:ext cx="941400" cy="995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