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72" r:id="rId4"/>
    <p:sldId id="265" r:id="rId5"/>
    <p:sldId id="259" r:id="rId6"/>
    <p:sldId id="271" r:id="rId7"/>
    <p:sldId id="269" r:id="rId8"/>
    <p:sldId id="270" r:id="rId9"/>
    <p:sldId id="264" r:id="rId10"/>
    <p:sldId id="262" r:id="rId11"/>
    <p:sldId id="260" r:id="rId12"/>
    <p:sldId id="266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147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64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5DC62B4-622B-6234-8695-E15610C1ED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473A92-9F69-3A33-63CD-17597CD5B7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53392-608C-44ED-9022-868D67C64258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DFF8C7-EC35-0BC8-42B2-FAF9AE5234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D19AD-5CCD-77D9-4614-37085E940D6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CEE1E-5ABD-4491-9343-F9A117960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260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ECEAE-45E9-4AF1-B2AE-AB6A534A8ACE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E222B-3A27-456E-B203-0FACACAB6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64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E222B-3A27-456E-B203-0FACACAB66F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53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Recall = Ratio of (True Neutral) / (True Neutral + False Non-Neutral)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Precision = Ratio of (True Neutral) / (True Neutral + False Neutral)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E222B-3A27-456E-B203-0FACACAB66F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58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7A5FD-E91C-63B9-7035-5975426AD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972A2F-F7EA-8648-035B-8284ED5E0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B82CA-2A54-CC98-F7E8-A6B4B1935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C96B0-0EDE-48A8-AB2F-AA4CB73A905E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83BEA-A3BA-A38C-36BE-0EE0D50D3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E5102-D0A7-D9B7-7493-371516A7F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0FA8-2004-4E62-855B-173A4C2C03D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pple logo and symbol, meaning, history, PNG">
            <a:extLst>
              <a:ext uri="{FF2B5EF4-FFF2-40B4-BE49-F238E27FC236}">
                <a16:creationId xmlns:a16="http://schemas.microsoft.com/office/drawing/2014/main" id="{7B4A45F5-C620-AD92-AE57-77C89C8D3A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3838" y="210915"/>
            <a:ext cx="895269" cy="737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209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26CD1-7EB8-8630-03C5-4482ED70F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893C7B-8D84-29A0-1F97-48244384B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5039F-2411-0EE1-C0CD-E29AA5B6D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C96B0-0EDE-48A8-AB2F-AA4CB73A905E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8ABF8-A72E-0305-3C45-31B1D78CA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38D68-8BD4-39F0-F599-2735521DA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0FA8-2004-4E62-855B-173A4C2C0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09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49EB3-3864-4858-B901-9D191F3292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F43971-398D-9D0A-9FD0-E98CF717F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EB26A-AF13-A742-FD9B-5D0AFC182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C96B0-0EDE-48A8-AB2F-AA4CB73A905E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D72FA-655D-177E-DE1F-3F61AF847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EBE6E-5823-1CC8-A7BD-B1EFE2896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0FA8-2004-4E62-855B-173A4C2C0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62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773C9-C497-F6ED-FD57-2CFEA4E8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3302" y="365125"/>
            <a:ext cx="9540498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ACE50-3704-5B59-8EEE-16A61B53E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3302" y="1825625"/>
            <a:ext cx="954049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DC67F-AC23-8E56-B51B-B9E24EB3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C96B0-0EDE-48A8-AB2F-AA4CB73A905E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50603-771B-BE72-C2C1-2CD653446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BE553-2747-F949-E47D-953BA1DEE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0FA8-2004-4E62-855B-173A4C2C03D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4F9982-76FA-EBF3-6ED0-436E7DFACF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472339" cy="6900862"/>
          </a:xfrm>
          <a:prstGeom prst="rect">
            <a:avLst/>
          </a:prstGeom>
        </p:spPr>
      </p:pic>
      <p:pic>
        <p:nvPicPr>
          <p:cNvPr id="9" name="Picture 8" descr="Apple logo and symbol, meaning, history, PNG">
            <a:extLst>
              <a:ext uri="{FF2B5EF4-FFF2-40B4-BE49-F238E27FC236}">
                <a16:creationId xmlns:a16="http://schemas.microsoft.com/office/drawing/2014/main" id="{41B218C2-6576-5C35-3AE2-D5FE3C741D7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3838" y="210915"/>
            <a:ext cx="895269" cy="737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706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E1D9C-9998-6FFA-916D-F16F07349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B452B-C387-0F0B-21BD-A104C958C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D94C8-D84E-A2D4-CE18-20B30E84D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C96B0-0EDE-48A8-AB2F-AA4CB73A905E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53AE7-27D2-75AC-347B-08E4C49FA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062D0-83C9-38DA-93DF-B07523F30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0FA8-2004-4E62-855B-173A4C2C0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72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00545-CF96-47CB-D3F3-49AEA7C60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16FD7-5630-066E-7247-3AF1A2834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21FAE-1F50-187C-D4CD-AA0261CC1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31B08-682C-D43F-8823-D4B8BDF8E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C96B0-0EDE-48A8-AB2F-AA4CB73A905E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0228F-6072-D7A6-D56F-50C53DE40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E3CC0-7B53-A8A1-2598-AD92511F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0FA8-2004-4E62-855B-173A4C2C0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06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F7CAC-3F48-22A6-4153-CC484B36F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7DCD-3BA8-C966-911D-160DE1B3F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F8C73-0722-EBA3-B53F-4B95CF6AB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14A1F-22D8-5E0D-20EB-E08A98E7F9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C3ABB1-E292-A0BD-AEF8-19C644E1EE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5B3600-9902-92C2-F6BA-D9787DDB6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C96B0-0EDE-48A8-AB2F-AA4CB73A905E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816782-ABE4-E287-A722-A6B03ABE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29782E-727E-A7FF-EE00-31620F133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0FA8-2004-4E62-855B-173A4C2C0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28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46820-C1A9-5E92-B8D0-31401B8D2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6473F-B3CF-4542-DDC1-2E4649348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C96B0-0EDE-48A8-AB2F-AA4CB73A905E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FBD62E-FF23-B7D3-710C-4AD2198A9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89A11-CA01-A7EE-242E-0E31A245B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0FA8-2004-4E62-855B-173A4C2C0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06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51C789-3CAD-BEA3-E725-7A17FC3CB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C96B0-0EDE-48A8-AB2F-AA4CB73A905E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AE0D52-06B5-3E90-C66C-FCAEDB3E4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EE77A-6EEB-7B89-1C03-EA189DAFF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0FA8-2004-4E62-855B-173A4C2C0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68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19434-34BB-7E09-3533-1C935BAD7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8084E-7A08-328C-378E-E09C48DFE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6039B2-74CC-C2A4-3B2A-0491C8631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BC4C3-D47F-1FF9-8952-1344ACA5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C96B0-0EDE-48A8-AB2F-AA4CB73A905E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9EABC-457D-9888-517D-5A141567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69C1B-E1D2-C0A7-4C42-EAF1E314C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0FA8-2004-4E62-855B-173A4C2C0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82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BA31A-EADA-D1AA-D81A-C63B8AA98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2CC283-7DC5-D4F5-68A2-D170339EE0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F6885-79D2-6564-A484-85F89508A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2C992-FAF4-2F38-6B0E-4E31A730C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C96B0-0EDE-48A8-AB2F-AA4CB73A905E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D5013-A564-6F2E-69F3-5BE5EB983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28256-62F7-DA92-409A-2B9166AB5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0FA8-2004-4E62-855B-173A4C2C0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49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18F230-FE52-8849-1BB1-C031080B6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B5ABD-9CE3-36EF-9835-4ADA48437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29A91-A5EF-EB84-A64D-D8D2E1B169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C96B0-0EDE-48A8-AB2F-AA4CB73A905E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483D9-DC08-BD14-642C-F2556C8E45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C88EC-359B-4184-32CE-0D33BED39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40FA8-2004-4E62-855B-173A4C2C0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36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://linkedin.com/in/brandon-menendez/" TargetMode="External"/><Relationship Id="rId7" Type="http://schemas.openxmlformats.org/officeDocument/2006/relationships/hyperlink" Target="mailto:nazar.mohl@gmail.com" TargetMode="External"/><Relationship Id="rId2" Type="http://schemas.openxmlformats.org/officeDocument/2006/relationships/hyperlink" Target="mailto:bmenendez94@gmail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inkedin.com/in/nazar-mohl/" TargetMode="External"/><Relationship Id="rId5" Type="http://schemas.openxmlformats.org/officeDocument/2006/relationships/hyperlink" Target="https://github.com/NazarMohl" TargetMode="External"/><Relationship Id="rId4" Type="http://schemas.openxmlformats.org/officeDocument/2006/relationships/hyperlink" Target="http://github.com/brandmen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3E40E-394D-A8E4-BAC5-64199099A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0" y="753070"/>
            <a:ext cx="7475342" cy="191393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Sentiments towards Apple</a:t>
            </a:r>
            <a:br>
              <a:rPr lang="en-US" dirty="0"/>
            </a:br>
            <a:r>
              <a:rPr lang="en-US" sz="4000" dirty="0"/>
              <a:t>@ SXSW Conference 2011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65EC87-19DF-4390-E16D-633BDB381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43200" y="3138902"/>
            <a:ext cx="6888480" cy="883920"/>
          </a:xfrm>
        </p:spPr>
        <p:txBody>
          <a:bodyPr/>
          <a:lstStyle/>
          <a:p>
            <a:r>
              <a:rPr lang="en-US" dirty="0"/>
              <a:t>Identification of Twitter Users With </a:t>
            </a:r>
            <a:br>
              <a:rPr lang="en-US" dirty="0"/>
            </a:br>
            <a:r>
              <a:rPr lang="en-US" dirty="0"/>
              <a:t>Neutral vs Non-Neutral Opinions towards Apple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1A427C-832F-6823-B3FF-59D4CBE8AABF}"/>
              </a:ext>
            </a:extLst>
          </p:cNvPr>
          <p:cNvSpPr txBox="1"/>
          <p:nvPr/>
        </p:nvSpPr>
        <p:spPr>
          <a:xfrm>
            <a:off x="6371224" y="4904601"/>
            <a:ext cx="3847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/>
              <a:t>By: Brandon Menendez</a:t>
            </a:r>
          </a:p>
          <a:p>
            <a:pPr algn="r"/>
            <a:r>
              <a:rPr lang="en-US" sz="2400" b="1" dirty="0"/>
              <a:t>Nazar Mohl</a:t>
            </a:r>
          </a:p>
          <a:p>
            <a:pPr algn="r"/>
            <a:r>
              <a:rPr lang="en-US" sz="2400" b="1" dirty="0"/>
              <a:t>June 24, 2022</a:t>
            </a:r>
          </a:p>
        </p:txBody>
      </p:sp>
      <p:pic>
        <p:nvPicPr>
          <p:cNvPr id="1028" name="Picture 4" descr="SXSW 2011 Interactive Summary (Including Photos and Tons of Links) • We  Blog The World">
            <a:extLst>
              <a:ext uri="{FF2B5EF4-FFF2-40B4-BE49-F238E27FC236}">
                <a16:creationId xmlns:a16="http://schemas.microsoft.com/office/drawing/2014/main" id="{73636CD1-2A60-D7C8-9515-56CF4D811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60" y="1395444"/>
            <a:ext cx="2574799" cy="384298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pple logo and symbol, meaning, history, PNG">
            <a:extLst>
              <a:ext uri="{FF2B5EF4-FFF2-40B4-BE49-F238E27FC236}">
                <a16:creationId xmlns:a16="http://schemas.microsoft.com/office/drawing/2014/main" id="{08A3C91A-C181-8187-7838-271535264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3838" y="210915"/>
            <a:ext cx="895269" cy="737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963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114F8-94EB-FBD5-6494-F4A50733C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Process / 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D1DCC-F3EC-3687-6950-CF721A960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Models Applied:</a:t>
            </a:r>
          </a:p>
          <a:p>
            <a:r>
              <a:rPr lang="en-US" dirty="0"/>
              <a:t>Decision Tree</a:t>
            </a:r>
          </a:p>
          <a:p>
            <a:r>
              <a:rPr lang="en-US" dirty="0"/>
              <a:t>Multinomial Naive Bayes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Evaluation metrics</a:t>
            </a:r>
          </a:p>
          <a:p>
            <a:r>
              <a:rPr lang="en-US" dirty="0"/>
              <a:t>Recall – Provides Insight into False Positives</a:t>
            </a:r>
          </a:p>
          <a:p>
            <a:r>
              <a:rPr lang="en-US" dirty="0"/>
              <a:t>Precision – Provides Insight into False Negatives</a:t>
            </a:r>
          </a:p>
        </p:txBody>
      </p:sp>
    </p:spTree>
    <p:extLst>
      <p:ext uri="{BB962C8B-B14F-4D97-AF65-F5344CB8AC3E}">
        <p14:creationId xmlns:p14="http://schemas.microsoft.com/office/powerpoint/2010/main" val="934584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59CA8-9D74-96D6-90D2-B72696BF8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892BB-25B1-8609-65D8-D9E390B68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Better model: Multinomial Naive Bayes</a:t>
            </a:r>
          </a:p>
          <a:p>
            <a:endParaRPr lang="en-US" dirty="0"/>
          </a:p>
          <a:p>
            <a:r>
              <a:rPr lang="en-US" dirty="0"/>
              <a:t>Recall: 69%</a:t>
            </a:r>
          </a:p>
          <a:p>
            <a:pPr lvl="1"/>
            <a:r>
              <a:rPr lang="en-US" dirty="0"/>
              <a:t>69% of target customers can be correctly identified </a:t>
            </a:r>
          </a:p>
          <a:p>
            <a:endParaRPr lang="en-US" dirty="0"/>
          </a:p>
          <a:p>
            <a:r>
              <a:rPr lang="en-US" dirty="0"/>
              <a:t>Precision: 63%</a:t>
            </a:r>
          </a:p>
          <a:p>
            <a:pPr lvl="1"/>
            <a:r>
              <a:rPr lang="en-US" dirty="0"/>
              <a:t>63% of budget is correctly applied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042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B94CC-DB5C-E593-DB0B-EF32490D4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E550E-E0B8-E3AD-BCF1-507E2B1AD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Recommendation:</a:t>
            </a:r>
          </a:p>
          <a:p>
            <a:pPr lvl="1"/>
            <a:r>
              <a:rPr lang="en-US" dirty="0"/>
              <a:t>Use this model to inform targeted ad campaigns using twitter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Next Steps: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/>
              <a:t>Examine retweets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/>
              <a:t>Emoji analysis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/>
              <a:t>Sentiments on individual products/services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142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617C4-14A0-177D-D66A-F124E1D54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74" y="1391992"/>
            <a:ext cx="9144000" cy="1133157"/>
          </a:xfrm>
        </p:spPr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250D8C0-2FD2-4942-1105-D6ACC1398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74" y="2682947"/>
            <a:ext cx="9144000" cy="634682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55D153-C0F4-CF52-8C58-E6C470C1C219}"/>
              </a:ext>
            </a:extLst>
          </p:cNvPr>
          <p:cNvSpPr txBox="1"/>
          <p:nvPr/>
        </p:nvSpPr>
        <p:spPr>
          <a:xfrm>
            <a:off x="6426591" y="3863928"/>
            <a:ext cx="44500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Brandon Menendez:</a:t>
            </a:r>
          </a:p>
          <a:p>
            <a:r>
              <a:rPr lang="en-US" dirty="0">
                <a:hlinkClick r:id="rId2"/>
              </a:rPr>
              <a:t>bmenendez94@gmail.com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http://linkedin.com/in/brandon-menendez/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http://github.com/brandmend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b="1" dirty="0"/>
              <a:t>Nazar Mohl:</a:t>
            </a:r>
          </a:p>
          <a:p>
            <a:r>
              <a:rPr lang="en-US" dirty="0">
                <a:hlinkClick r:id="rId5"/>
              </a:rPr>
              <a:t>https://github.com/NazarMohl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https://www.linkedin.com/in/nazar-mohl/</a:t>
            </a:r>
            <a:r>
              <a:rPr lang="en-US" dirty="0"/>
              <a:t> </a:t>
            </a:r>
          </a:p>
          <a:p>
            <a:r>
              <a:rPr lang="en-US" dirty="0">
                <a:hlinkClick r:id="rId7"/>
              </a:rPr>
              <a:t>nazar.mohl@gmail.com</a:t>
            </a: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D83E17-832B-88A8-6A61-634579CC8A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" y="0"/>
            <a:ext cx="1472339" cy="690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086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FFD3D-EC0C-9793-B24D-4912AC7D8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66C76-A978-0EBF-417F-B1E7E99EC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  <a:p>
            <a:r>
              <a:rPr lang="en-US" dirty="0"/>
              <a:t>Key Finding</a:t>
            </a:r>
          </a:p>
          <a:p>
            <a:r>
              <a:rPr lang="en-US" dirty="0"/>
              <a:t>Data Preprocessing and Analysis</a:t>
            </a:r>
          </a:p>
          <a:p>
            <a:r>
              <a:rPr lang="en-US" dirty="0"/>
              <a:t>Model Results</a:t>
            </a:r>
          </a:p>
          <a:p>
            <a:r>
              <a:rPr lang="en-US" dirty="0"/>
              <a:t>Recommendations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268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B7CD-DA96-31B3-8CDA-4BAA7D483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B993A-0ACA-8AEA-276F-0B0307341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Stakeholder: </a:t>
            </a:r>
          </a:p>
          <a:p>
            <a:pPr marL="0" indent="0">
              <a:buNone/>
            </a:pPr>
            <a:r>
              <a:rPr lang="en-US" dirty="0"/>
              <a:t>Apple Social Media Advertising Team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Business Need: </a:t>
            </a:r>
          </a:p>
          <a:p>
            <a:r>
              <a:rPr lang="en-US" dirty="0"/>
              <a:t>Model that analyzes the sentiment of tweets.</a:t>
            </a:r>
          </a:p>
          <a:p>
            <a:r>
              <a:rPr lang="en-US" b="1" dirty="0"/>
              <a:t>Identify</a:t>
            </a:r>
            <a:r>
              <a:rPr lang="en-US" dirty="0"/>
              <a:t> users for targeted ads (Only neutral tweets). </a:t>
            </a:r>
          </a:p>
          <a:p>
            <a:r>
              <a:rPr lang="en-US" dirty="0"/>
              <a:t>Not interested in negative or positive tweets.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935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12373-A03D-0735-EFC6-F3BCF332C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39D79-1113-917B-36F9-1484AAC64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Importance of Twitter in reaching customers</a:t>
            </a:r>
          </a:p>
          <a:p>
            <a:pPr lvl="1"/>
            <a:r>
              <a:rPr lang="en-US" dirty="0"/>
              <a:t>80.9 Million Users in US</a:t>
            </a:r>
          </a:p>
          <a:p>
            <a:pPr lvl="1"/>
            <a:r>
              <a:rPr lang="en-US" dirty="0"/>
              <a:t>34% of Americans who use Twitter earn $75k+</a:t>
            </a:r>
          </a:p>
          <a:p>
            <a:pPr lvl="1"/>
            <a:r>
              <a:rPr lang="en-US" dirty="0"/>
              <a:t>$0.50 to $2.00 per click</a:t>
            </a:r>
          </a:p>
          <a:p>
            <a:endParaRPr lang="en-US" dirty="0"/>
          </a:p>
          <a:p>
            <a:r>
              <a:rPr lang="en-US" dirty="0"/>
              <a:t>Created model to identify “low hanging fruit” </a:t>
            </a:r>
          </a:p>
          <a:p>
            <a:endParaRPr lang="en-US" dirty="0"/>
          </a:p>
          <a:p>
            <a:r>
              <a:rPr lang="en-US" dirty="0"/>
              <a:t>Able to correctly identify 69% of target customers</a:t>
            </a:r>
          </a:p>
        </p:txBody>
      </p:sp>
    </p:spTree>
    <p:extLst>
      <p:ext uri="{BB962C8B-B14F-4D97-AF65-F5344CB8AC3E}">
        <p14:creationId xmlns:p14="http://schemas.microsoft.com/office/powerpoint/2010/main" val="2873657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86823-EDE8-B974-ABC1-91EB49FE1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F7DCC-BB67-AF7E-98EC-DEC23758E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3302" y="2060153"/>
            <a:ext cx="9644240" cy="4116809"/>
          </a:xfrm>
        </p:spPr>
        <p:txBody>
          <a:bodyPr/>
          <a:lstStyle/>
          <a:p>
            <a:r>
              <a:rPr lang="en-US" b="1" dirty="0"/>
              <a:t>SXSW</a:t>
            </a:r>
            <a:r>
              <a:rPr lang="en-US" dirty="0"/>
              <a:t> Conference 2011 Data from </a:t>
            </a:r>
            <a:r>
              <a:rPr lang="en-US" b="1" dirty="0"/>
              <a:t>CrowdFlower</a:t>
            </a:r>
            <a:r>
              <a:rPr lang="en-US" dirty="0"/>
              <a:t> via </a:t>
            </a:r>
            <a:r>
              <a:rPr lang="en-US" b="1" dirty="0"/>
              <a:t>data.world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Over </a:t>
            </a:r>
            <a:r>
              <a:rPr lang="en-US" b="1" dirty="0"/>
              <a:t>9,000</a:t>
            </a:r>
            <a:r>
              <a:rPr lang="en-US" dirty="0"/>
              <a:t> Tweets – used around </a:t>
            </a:r>
            <a:r>
              <a:rPr lang="en-US" b="1" dirty="0"/>
              <a:t>5,200</a:t>
            </a:r>
            <a:r>
              <a:rPr lang="en-US" dirty="0"/>
              <a:t> (</a:t>
            </a:r>
            <a:r>
              <a:rPr lang="en-US" b="1" dirty="0"/>
              <a:t>Apple only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u="sng" dirty="0"/>
              <a:t>Previously generated </a:t>
            </a:r>
            <a:r>
              <a:rPr lang="en-US" dirty="0"/>
              <a:t>sentiments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165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E5B19-E9F2-8674-CAE6-B5F781B0F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Assessment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B66F2B0-834A-9B13-CB96-89BF4DB88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Ratings Assessment: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/>
              <a:t>Positive?</a:t>
            </a:r>
          </a:p>
          <a:p>
            <a:pPr lvl="1"/>
            <a:r>
              <a:rPr lang="en-US" dirty="0"/>
              <a:t>RT @mention Don't worry you guys, </a:t>
            </a:r>
            <a:r>
              <a:rPr lang="en-US" dirty="0">
                <a:solidFill>
                  <a:schemeClr val="accent1"/>
                </a:solidFill>
              </a:rPr>
              <a:t>found an iPhone charger</a:t>
            </a:r>
            <a:r>
              <a:rPr lang="en-US" dirty="0"/>
              <a:t>. WHAT'S THE DEAL WITH HIPSTERS AND BEARDS, RIGHT?!?! #sxsw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/>
              <a:t>Apple?</a:t>
            </a:r>
          </a:p>
          <a:p>
            <a:pPr lvl="1"/>
            <a:r>
              <a:rPr lang="en-US" dirty="0"/>
              <a:t>Back in the </a:t>
            </a:r>
            <a:r>
              <a:rPr lang="en-US" dirty="0">
                <a:solidFill>
                  <a:schemeClr val="accent1"/>
                </a:solidFill>
              </a:rPr>
              <a:t>big apple</a:t>
            </a:r>
            <a:r>
              <a:rPr lang="en-US" dirty="0"/>
              <a:t>! Need to wean off my new foursquare addiction thanks to #sxsw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/>
              <a:t>Negative?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Bad news </a:t>
            </a:r>
            <a:r>
              <a:rPr lang="en-US" dirty="0"/>
              <a:t>update: the pop-up Apple Store is </a:t>
            </a:r>
            <a:r>
              <a:rPr lang="en-US" dirty="0">
                <a:solidFill>
                  <a:schemeClr val="accent1"/>
                </a:solidFill>
              </a:rPr>
              <a:t>out of iPads</a:t>
            </a:r>
            <a:r>
              <a:rPr lang="en-US" dirty="0"/>
              <a:t>! Not sure if they will have more by tomorrow. #SXSW</a:t>
            </a:r>
          </a:p>
        </p:txBody>
      </p:sp>
    </p:spTree>
    <p:extLst>
      <p:ext uri="{BB962C8B-B14F-4D97-AF65-F5344CB8AC3E}">
        <p14:creationId xmlns:p14="http://schemas.microsoft.com/office/powerpoint/2010/main" val="499326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E5B19-E9F2-8674-CAE6-B5F781B0F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- Cleaning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B66F2B0-834A-9B13-CB96-89BF4DB88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3302" y="1825625"/>
            <a:ext cx="9540498" cy="201926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Removed:</a:t>
            </a:r>
          </a:p>
          <a:p>
            <a:r>
              <a:rPr lang="en-US" dirty="0"/>
              <a:t>Null records, noisy characters, irrelevant/common words</a:t>
            </a:r>
          </a:p>
          <a:p>
            <a:r>
              <a:rPr lang="en-US" dirty="0"/>
              <a:t>@mentions, links (Kept hashtags)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ACAC2-281D-A06E-54C7-EC9F36B6107A}"/>
              </a:ext>
            </a:extLst>
          </p:cNvPr>
          <p:cNvSpPr txBox="1"/>
          <p:nvPr/>
        </p:nvSpPr>
        <p:spPr>
          <a:xfrm>
            <a:off x="2724539" y="3964959"/>
            <a:ext cx="87894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b="1" dirty="0"/>
              <a:t>Examples:</a:t>
            </a:r>
          </a:p>
          <a:p>
            <a:r>
              <a:rPr lang="en-US" sz="2000" dirty="0">
                <a:solidFill>
                  <a:srgbClr val="FF0000"/>
                </a:solidFill>
              </a:rPr>
              <a:t>‰÷¼ </a:t>
            </a:r>
            <a:r>
              <a:rPr lang="en-US" sz="2000" dirty="0"/>
              <a:t>We love 2 entertain </a:t>
            </a:r>
            <a:r>
              <a:rPr lang="en-US" sz="2000" dirty="0" err="1"/>
              <a:t>you</a:t>
            </a:r>
            <a:r>
              <a:rPr lang="en-US" sz="2000" dirty="0" err="1">
                <a:solidFill>
                  <a:srgbClr val="FF0000"/>
                </a:solidFill>
              </a:rPr>
              <a:t>‰Û_</a:t>
            </a:r>
            <a:r>
              <a:rPr lang="en-US" sz="2000" dirty="0" err="1"/>
              <a:t>Please</a:t>
            </a:r>
            <a:r>
              <a:rPr lang="en-US" sz="2000" dirty="0"/>
              <a:t> </a:t>
            </a:r>
            <a:r>
              <a:rPr lang="en-US" sz="2000" dirty="0" err="1"/>
              <a:t>don</a:t>
            </a:r>
            <a:r>
              <a:rPr lang="en-US" sz="2000" dirty="0" err="1">
                <a:solidFill>
                  <a:srgbClr val="FF0000"/>
                </a:solidFill>
              </a:rPr>
              <a:t>‰Ûª</a:t>
            </a:r>
            <a:r>
              <a:rPr lang="en-US" sz="2000" dirty="0" err="1"/>
              <a:t>t</a:t>
            </a:r>
            <a:r>
              <a:rPr lang="en-US" sz="2000" dirty="0"/>
              <a:t> be grateful! </a:t>
            </a:r>
            <a:r>
              <a:rPr lang="en-US" sz="2000" dirty="0">
                <a:solidFill>
                  <a:srgbClr val="FF0000"/>
                </a:solidFill>
              </a:rPr>
              <a:t>‰÷_ {link} ‰ã_ </a:t>
            </a:r>
            <a:r>
              <a:rPr lang="en-US" sz="2000" dirty="0"/>
              <a:t>#edchat #musedchat #</a:t>
            </a:r>
            <a:r>
              <a:rPr lang="en-US" sz="2000" dirty="0">
                <a:solidFill>
                  <a:srgbClr val="FF0000"/>
                </a:solidFill>
              </a:rPr>
              <a:t>sxsw</a:t>
            </a:r>
            <a:r>
              <a:rPr lang="en-US" sz="2000" dirty="0"/>
              <a:t> #</a:t>
            </a:r>
            <a:r>
              <a:rPr lang="en-US" sz="2000" dirty="0">
                <a:solidFill>
                  <a:srgbClr val="FF0000"/>
                </a:solidFill>
              </a:rPr>
              <a:t>sxswi</a:t>
            </a:r>
            <a:r>
              <a:rPr lang="en-US" sz="2000" dirty="0"/>
              <a:t> #classical #newTwitter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@teachntech00</a:t>
            </a:r>
            <a:r>
              <a:rPr lang="en-US" sz="2000" dirty="0"/>
              <a:t> New iPad Apps For #SpeechTherapy And Communication Are Showcased At The #</a:t>
            </a:r>
            <a:r>
              <a:rPr lang="en-US" sz="2000" dirty="0">
                <a:solidFill>
                  <a:srgbClr val="FF0000"/>
                </a:solidFill>
              </a:rPr>
              <a:t>SXSW</a:t>
            </a:r>
            <a:r>
              <a:rPr lang="en-US" sz="2000" dirty="0"/>
              <a:t> Conference </a:t>
            </a:r>
            <a:r>
              <a:rPr lang="en-US" sz="2000" dirty="0">
                <a:solidFill>
                  <a:srgbClr val="FF0000"/>
                </a:solidFill>
              </a:rPr>
              <a:t>http://ht.ly/49n4M</a:t>
            </a:r>
            <a:r>
              <a:rPr lang="en-US" sz="2000" dirty="0"/>
              <a:t> #iear #edchat #asd</a:t>
            </a:r>
          </a:p>
        </p:txBody>
      </p:sp>
    </p:spTree>
    <p:extLst>
      <p:ext uri="{BB962C8B-B14F-4D97-AF65-F5344CB8AC3E}">
        <p14:creationId xmlns:p14="http://schemas.microsoft.com/office/powerpoint/2010/main" val="405781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E5B19-E9F2-8674-CAE6-B5F781B0F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– New Features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92ED7ED-EFA2-E46A-7CC3-4DDC310E0B0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813302" y="1671387"/>
            <a:ext cx="9540498" cy="1234815"/>
          </a:xfrm>
        </p:spPr>
        <p:txBody>
          <a:bodyPr>
            <a:normAutofit fontScale="92500" lnSpcReduction="20000"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b="1" dirty="0"/>
              <a:t>Created 2 ratings categories: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dirty="0"/>
              <a:t>Neutral rating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dirty="0"/>
              <a:t>Aggregate of Positive or Negative rating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ACAC2-281D-A06E-54C7-EC9F36B6107A}"/>
              </a:ext>
            </a:extLst>
          </p:cNvPr>
          <p:cNvSpPr txBox="1"/>
          <p:nvPr/>
        </p:nvSpPr>
        <p:spPr>
          <a:xfrm>
            <a:off x="2724539" y="3209730"/>
            <a:ext cx="87894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b="1" dirty="0"/>
              <a:t>Examples:</a:t>
            </a:r>
          </a:p>
          <a:p>
            <a:r>
              <a:rPr lang="en-US" dirty="0"/>
              <a:t>The best!  RT </a:t>
            </a:r>
            <a:r>
              <a:rPr lang="en-US" dirty="0">
                <a:solidFill>
                  <a:srgbClr val="FF0000"/>
                </a:solidFill>
              </a:rPr>
              <a:t>@mention </a:t>
            </a:r>
            <a:r>
              <a:rPr lang="en-US" dirty="0"/>
              <a:t>Ha! First in line for #ipad2 at #sxsw </a:t>
            </a:r>
            <a:r>
              <a:rPr lang="en-US" dirty="0">
                <a:solidFill>
                  <a:srgbClr val="FF0000"/>
                </a:solidFill>
              </a:rPr>
              <a:t>&amp;</a:t>
            </a:r>
            <a:r>
              <a:rPr lang="en-US" dirty="0" err="1">
                <a:solidFill>
                  <a:srgbClr val="FF0000"/>
                </a:solidFill>
              </a:rPr>
              <a:t>quot;</a:t>
            </a:r>
            <a:r>
              <a:rPr lang="en-US" dirty="0" err="1"/>
              <a:t>pop-up</a:t>
            </a:r>
            <a:r>
              <a:rPr lang="en-US" dirty="0" err="1">
                <a:solidFill>
                  <a:srgbClr val="FF0000"/>
                </a:solidFill>
              </a:rPr>
              <a:t>&amp;quot</a:t>
            </a:r>
            <a:r>
              <a:rPr lang="en-US" dirty="0">
                <a:solidFill>
                  <a:srgbClr val="FF0000"/>
                </a:solidFill>
              </a:rPr>
              <a:t>; </a:t>
            </a:r>
            <a:r>
              <a:rPr lang="en-US" dirty="0"/>
              <a:t>Apple store was an event planner #eventprofs #pcma #engage365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@sxsw </a:t>
            </a:r>
            <a:r>
              <a:rPr lang="en-US" dirty="0"/>
              <a:t>I hope this year's festival isn't as </a:t>
            </a:r>
            <a:r>
              <a:rPr lang="en-US" dirty="0" err="1"/>
              <a:t>crashy</a:t>
            </a:r>
            <a:r>
              <a:rPr lang="en-US" dirty="0"/>
              <a:t> as this year's iPhone app. #</a:t>
            </a:r>
            <a:r>
              <a:rPr lang="en-US" dirty="0">
                <a:solidFill>
                  <a:srgbClr val="FF0000"/>
                </a:solidFill>
              </a:rPr>
              <a:t>sxsw</a:t>
            </a:r>
          </a:p>
          <a:p>
            <a:endParaRPr lang="en-US" dirty="0"/>
          </a:p>
          <a:p>
            <a:r>
              <a:rPr lang="en-US" dirty="0"/>
              <a:t>Does your #SmallBiz need reviews to play on Google Places...We got an App for that</a:t>
            </a:r>
            <a:r>
              <a:rPr lang="en-US" dirty="0">
                <a:solidFill>
                  <a:srgbClr val="FF0000"/>
                </a:solidFill>
              </a:rPr>
              <a:t>..{link} </a:t>
            </a:r>
            <a:r>
              <a:rPr lang="en-US" dirty="0"/>
              <a:t>#seo #</a:t>
            </a:r>
            <a:r>
              <a:rPr lang="en-US" dirty="0">
                <a:solidFill>
                  <a:srgbClr val="FF0000"/>
                </a:solidFill>
              </a:rPr>
              <a:t>sxsw</a:t>
            </a: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DD0CFC7-0024-DB70-4C19-3B8C6DA413FA}"/>
              </a:ext>
            </a:extLst>
          </p:cNvPr>
          <p:cNvSpPr/>
          <p:nvPr/>
        </p:nvSpPr>
        <p:spPr>
          <a:xfrm>
            <a:off x="2258010" y="3573624"/>
            <a:ext cx="345233" cy="317241"/>
          </a:xfrm>
          <a:prstGeom prst="plus">
            <a:avLst>
              <a:gd name="adj" fmla="val 426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2946FC-B007-EB38-BAE6-EF073643D317}"/>
              </a:ext>
            </a:extLst>
          </p:cNvPr>
          <p:cNvSpPr/>
          <p:nvPr/>
        </p:nvSpPr>
        <p:spPr>
          <a:xfrm>
            <a:off x="2258010" y="4488023"/>
            <a:ext cx="345233" cy="74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quals 10">
            <a:extLst>
              <a:ext uri="{FF2B5EF4-FFF2-40B4-BE49-F238E27FC236}">
                <a16:creationId xmlns:a16="http://schemas.microsoft.com/office/drawing/2014/main" id="{8A209257-72F4-C3DE-7314-EAC1A097CF61}"/>
              </a:ext>
            </a:extLst>
          </p:cNvPr>
          <p:cNvSpPr/>
          <p:nvPr/>
        </p:nvSpPr>
        <p:spPr>
          <a:xfrm>
            <a:off x="2202027" y="5001205"/>
            <a:ext cx="457199" cy="31724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791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FA249-9CB6-AF7F-659F-C18EE78F3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42CA5-8BE0-1581-602F-A9E109F83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3302" y="1825625"/>
            <a:ext cx="4851903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Analyzed:</a:t>
            </a:r>
          </a:p>
          <a:p>
            <a:r>
              <a:rPr lang="en-US" sz="2400" dirty="0"/>
              <a:t>Retweets</a:t>
            </a:r>
          </a:p>
          <a:p>
            <a:r>
              <a:rPr lang="en-US" sz="2400" dirty="0"/>
              <a:t>Emojis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Calculated:</a:t>
            </a:r>
          </a:p>
          <a:p>
            <a:r>
              <a:rPr lang="en-US" sz="2400" dirty="0"/>
              <a:t>Frequency / distribution of words</a:t>
            </a:r>
          </a:p>
          <a:p>
            <a:r>
              <a:rPr lang="en-US" sz="2400" dirty="0"/>
              <a:t>Ratio of capital to lowercase letters</a:t>
            </a:r>
          </a:p>
          <a:p>
            <a:r>
              <a:rPr lang="en-US" sz="2400" dirty="0"/>
              <a:t>Count of “!” and “?” characters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7291341-FCDC-119B-05B0-39A64AA63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27503" y="2030605"/>
            <a:ext cx="4057650" cy="5038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B84C19-8AC7-25BA-DAC4-F131FD11A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979" y="607496"/>
            <a:ext cx="387667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819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633</Words>
  <Application>Microsoft Office PowerPoint</Application>
  <PresentationFormat>Widescreen</PresentationFormat>
  <Paragraphs>111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Sentiments towards Apple @ SXSW Conference 2011</vt:lpstr>
      <vt:lpstr>Agenda</vt:lpstr>
      <vt:lpstr>Big Picture </vt:lpstr>
      <vt:lpstr>Executive Summary</vt:lpstr>
      <vt:lpstr>Exploratory Data Analysis (EDA)</vt:lpstr>
      <vt:lpstr>Data Assessment</vt:lpstr>
      <vt:lpstr>Preprocessing - Cleaning</vt:lpstr>
      <vt:lpstr>Preprocessing – New Features</vt:lpstr>
      <vt:lpstr>Preprocessing</vt:lpstr>
      <vt:lpstr>Modeling Process / Evaluation metrics</vt:lpstr>
      <vt:lpstr>Model Results</vt:lpstr>
      <vt:lpstr>Moving Forward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Sentiments towards Apple @ SWSX Conference 2011</dc:title>
  <dc:creator>Nazar Mohl</dc:creator>
  <cp:lastModifiedBy>Nazar Mohl</cp:lastModifiedBy>
  <cp:revision>10</cp:revision>
  <dcterms:created xsi:type="dcterms:W3CDTF">2022-06-22T19:06:02Z</dcterms:created>
  <dcterms:modified xsi:type="dcterms:W3CDTF">2022-06-23T21:39:55Z</dcterms:modified>
</cp:coreProperties>
</file>