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8288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370" autoAdjust="0"/>
  </p:normalViewPr>
  <p:slideViewPr>
    <p:cSldViewPr>
      <p:cViewPr>
        <p:scale>
          <a:sx n="98" d="100"/>
          <a:sy n="98" d="100"/>
        </p:scale>
        <p:origin x="-776" y="-1224"/>
      </p:cViewPr>
      <p:guideLst>
        <p:guide orient="horz" pos="432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54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367A4-3F60-4437-B7A9-5172662816B4}" type="datetimeFigureOut">
              <a:rPr lang="en-US" smtClean="0"/>
              <a:t>8/13/15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A0332-314D-44CD-A426-2195DF08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90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think it looks good.</a:t>
            </a:r>
            <a:r>
              <a:rPr lang="en-US" baseline="0" dirty="0" smtClean="0"/>
              <a:t> </a:t>
            </a:r>
            <a:r>
              <a:rPr lang="en-US" baseline="0" smtClean="0"/>
              <a:t>– Brandon for Brandon’s branch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A0332-314D-44CD-A426-2195DF080F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90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3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8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2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9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9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2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3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2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3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3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3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7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0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4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3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3" y="2870203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5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3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287DD-F15B-4D4E-B59E-FE1D972C285C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3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2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2298030" y="3723750"/>
            <a:ext cx="1905000" cy="595538"/>
            <a:chOff x="304800" y="282766"/>
            <a:chExt cx="1524000" cy="595538"/>
          </a:xfrm>
        </p:grpSpPr>
        <p:sp>
          <p:nvSpPr>
            <p:cNvPr id="108" name="Rectangle 107"/>
            <p:cNvSpPr/>
            <p:nvPr/>
          </p:nvSpPr>
          <p:spPr>
            <a:xfrm>
              <a:off x="304800" y="497304"/>
              <a:ext cx="1524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genderid</a:t>
              </a:r>
              <a:r>
                <a:rPr lang="en-US" sz="1200" dirty="0"/>
                <a:t> BIGINT</a:t>
              </a:r>
            </a:p>
            <a:p>
              <a:r>
                <a:rPr lang="en-US" sz="1200" dirty="0"/>
                <a:t>gender VARCHAR(50) 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04800" y="282766"/>
              <a:ext cx="1524000" cy="2200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Gender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298030" y="4445646"/>
            <a:ext cx="1905000" cy="595538"/>
            <a:chOff x="304800" y="282766"/>
            <a:chExt cx="1676400" cy="595538"/>
          </a:xfrm>
        </p:grpSpPr>
        <p:sp>
          <p:nvSpPr>
            <p:cNvPr id="111" name="Rectangle 110"/>
            <p:cNvSpPr/>
            <p:nvPr/>
          </p:nvSpPr>
          <p:spPr>
            <a:xfrm>
              <a:off x="304800" y="497304"/>
              <a:ext cx="1676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ethnicityid</a:t>
              </a:r>
              <a:r>
                <a:rPr lang="en-US" sz="1200" dirty="0"/>
                <a:t> BIGINT</a:t>
              </a:r>
            </a:p>
            <a:p>
              <a:r>
                <a:rPr lang="en-US" sz="1200" dirty="0"/>
                <a:t>ethnicity VARCHAR(50) 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04800" y="282766"/>
              <a:ext cx="1676400" cy="2200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Ethnicity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298030" y="5139467"/>
            <a:ext cx="1905000" cy="595538"/>
            <a:chOff x="304800" y="282766"/>
            <a:chExt cx="1905000" cy="595538"/>
          </a:xfrm>
        </p:grpSpPr>
        <p:sp>
          <p:nvSpPr>
            <p:cNvPr id="114" name="Rectangle 113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citizenid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citizen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/>
                <a:t>CitizenStatus</a:t>
              </a:r>
              <a:endParaRPr lang="en-US" sz="1400" dirty="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298030" y="5803184"/>
            <a:ext cx="1905000" cy="595538"/>
            <a:chOff x="304800" y="282766"/>
            <a:chExt cx="1905000" cy="595538"/>
          </a:xfrm>
        </p:grpSpPr>
        <p:sp>
          <p:nvSpPr>
            <p:cNvPr id="117" name="Rectangle 116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raceid</a:t>
              </a:r>
              <a:r>
                <a:rPr lang="en-US" sz="1200" dirty="0"/>
                <a:t> BIGINT</a:t>
              </a:r>
            </a:p>
            <a:p>
              <a:r>
                <a:rPr lang="en-US" sz="1200" dirty="0"/>
                <a:t>race VARCHAR(50) 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Race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2298030" y="6551122"/>
            <a:ext cx="1905000" cy="595538"/>
            <a:chOff x="304800" y="282766"/>
            <a:chExt cx="1905000" cy="595538"/>
          </a:xfrm>
        </p:grpSpPr>
        <p:sp>
          <p:nvSpPr>
            <p:cNvPr id="120" name="Rectangle 119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cityid</a:t>
              </a:r>
              <a:r>
                <a:rPr lang="en-US" sz="1200" dirty="0"/>
                <a:t> BIGINT</a:t>
              </a:r>
            </a:p>
            <a:p>
              <a:r>
                <a:rPr lang="en-US" sz="1200" dirty="0"/>
                <a:t>city VARCHAR(50) 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City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2298030" y="7265046"/>
            <a:ext cx="1905000" cy="595538"/>
            <a:chOff x="304800" y="282766"/>
            <a:chExt cx="1905000" cy="595538"/>
          </a:xfrm>
        </p:grpSpPr>
        <p:sp>
          <p:nvSpPr>
            <p:cNvPr id="123" name="Rectangle 122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stateid</a:t>
              </a:r>
              <a:r>
                <a:rPr lang="en-US" sz="1200" dirty="0"/>
                <a:t> BIGINT</a:t>
              </a:r>
            </a:p>
            <a:p>
              <a:r>
                <a:rPr lang="en-US" sz="1200" dirty="0"/>
                <a:t>state VARCHAR(50) 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State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2298030" y="7936784"/>
            <a:ext cx="1905000" cy="595538"/>
            <a:chOff x="304800" y="282766"/>
            <a:chExt cx="1905000" cy="595538"/>
          </a:xfrm>
        </p:grpSpPr>
        <p:sp>
          <p:nvSpPr>
            <p:cNvPr id="126" name="Rectangle 125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zipid</a:t>
              </a:r>
              <a:r>
                <a:rPr lang="en-US" sz="1200" dirty="0"/>
                <a:t> BIGINT</a:t>
              </a:r>
            </a:p>
            <a:p>
              <a:r>
                <a:rPr lang="en-US" sz="1200" dirty="0"/>
                <a:t>zip VARCHAR(50) 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Zip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7860630" y="3912246"/>
            <a:ext cx="1905000" cy="595538"/>
            <a:chOff x="304800" y="282766"/>
            <a:chExt cx="1905000" cy="595538"/>
          </a:xfrm>
        </p:grpSpPr>
        <p:sp>
          <p:nvSpPr>
            <p:cNvPr id="129" name="Rectangle 128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languageid</a:t>
              </a:r>
              <a:r>
                <a:rPr lang="en-US" sz="1200" dirty="0"/>
                <a:t> BIGINT</a:t>
              </a:r>
            </a:p>
            <a:p>
              <a:r>
                <a:rPr lang="en-US" sz="1200" dirty="0"/>
                <a:t>language VARCHAR(50) 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/>
                <a:t>PrimaryLanguage</a:t>
              </a:r>
              <a:endParaRPr lang="en-US" sz="1400" dirty="0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676145" y="6563788"/>
            <a:ext cx="1905000" cy="595538"/>
            <a:chOff x="304800" y="282766"/>
            <a:chExt cx="1905000" cy="595538"/>
          </a:xfrm>
        </p:grpSpPr>
        <p:sp>
          <p:nvSpPr>
            <p:cNvPr id="132" name="Rectangle 131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allergylistid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allergylist</a:t>
              </a:r>
              <a:r>
                <a:rPr lang="en-US" sz="1200" dirty="0"/>
                <a:t> VARCHAR(50) 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/>
                <a:t>AllergyList</a:t>
              </a:r>
              <a:endParaRPr lang="en-US" sz="1400" dirty="0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4736430" y="3824013"/>
            <a:ext cx="2133600" cy="3132147"/>
            <a:chOff x="304800" y="282766"/>
            <a:chExt cx="2133600" cy="3132147"/>
          </a:xfrm>
        </p:grpSpPr>
        <p:sp>
          <p:nvSpPr>
            <p:cNvPr id="135" name="Rectangle 134"/>
            <p:cNvSpPr/>
            <p:nvPr/>
          </p:nvSpPr>
          <p:spPr>
            <a:xfrm>
              <a:off x="304800" y="497304"/>
              <a:ext cx="2133600" cy="29176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patientid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fname</a:t>
              </a:r>
              <a:r>
                <a:rPr lang="en-US" sz="1200" dirty="0"/>
                <a:t> VARCHAR(50) </a:t>
              </a:r>
            </a:p>
            <a:p>
              <a:r>
                <a:rPr lang="en-US" sz="1200" dirty="0" err="1"/>
                <a:t>lname</a:t>
              </a:r>
              <a:r>
                <a:rPr lang="en-US" sz="1200" dirty="0"/>
                <a:t> VARCHAR(50) </a:t>
              </a:r>
            </a:p>
            <a:p>
              <a:r>
                <a:rPr lang="en-US" sz="1200" dirty="0" err="1"/>
                <a:t>genderid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raceid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 smtClean="0"/>
                <a:t>ethnicityid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/>
                <a:t>dob DATE</a:t>
              </a:r>
            </a:p>
            <a:p>
              <a:r>
                <a:rPr lang="en-US" sz="1200" dirty="0" err="1"/>
                <a:t>address_street</a:t>
              </a:r>
              <a:r>
                <a:rPr lang="en-US" sz="1200" dirty="0"/>
                <a:t> VARCHAR(50)</a:t>
              </a:r>
            </a:p>
            <a:p>
              <a:r>
                <a:rPr lang="en-US" sz="1200" dirty="0" err="1"/>
                <a:t>cityid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stateid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zipid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phone_number</a:t>
              </a:r>
              <a:r>
                <a:rPr lang="en-US" sz="1200" dirty="0"/>
                <a:t> VARCHAR(50)</a:t>
              </a:r>
            </a:p>
            <a:p>
              <a:r>
                <a:rPr lang="en-US" sz="1200" dirty="0" err="1"/>
                <a:t>email_address</a:t>
              </a:r>
              <a:r>
                <a:rPr lang="en-US" sz="1200" dirty="0"/>
                <a:t> VARCHAR(50)</a:t>
              </a:r>
            </a:p>
            <a:p>
              <a:r>
                <a:rPr lang="en-US" sz="1200" dirty="0" err="1"/>
                <a:t>citizenid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languageid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304800" y="282766"/>
              <a:ext cx="21336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Patient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7998993" y="4798623"/>
            <a:ext cx="1905000" cy="771976"/>
            <a:chOff x="304800" y="282766"/>
            <a:chExt cx="1905000" cy="771976"/>
          </a:xfrm>
        </p:grpSpPr>
        <p:sp>
          <p:nvSpPr>
            <p:cNvPr id="138" name="Rectangle 137"/>
            <p:cNvSpPr/>
            <p:nvPr/>
          </p:nvSpPr>
          <p:spPr>
            <a:xfrm>
              <a:off x="304800" y="497303"/>
              <a:ext cx="1905000" cy="557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patientallergyid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allergylistid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patientid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 </a:t>
              </a:r>
              <a:endParaRPr lang="en-US" sz="120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Patient Allergy</a:t>
              </a:r>
            </a:p>
          </p:txBody>
        </p:sp>
      </p:grpSp>
      <p:cxnSp>
        <p:nvCxnSpPr>
          <p:cNvPr id="140" name="Elbow Connector 139"/>
          <p:cNvCxnSpPr>
            <a:stCxn id="108" idx="3"/>
          </p:cNvCxnSpPr>
          <p:nvPr/>
        </p:nvCxnSpPr>
        <p:spPr>
          <a:xfrm>
            <a:off x="4203030" y="4128788"/>
            <a:ext cx="533400" cy="1905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/>
          <p:nvPr/>
        </p:nvCxnSpPr>
        <p:spPr>
          <a:xfrm>
            <a:off x="4203030" y="4755434"/>
            <a:ext cx="533400" cy="1905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/>
          <p:nvPr/>
        </p:nvCxnSpPr>
        <p:spPr>
          <a:xfrm>
            <a:off x="4203030" y="5402105"/>
            <a:ext cx="533400" cy="1905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 flipV="1">
            <a:off x="4215062" y="5910454"/>
            <a:ext cx="521368" cy="20251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/>
          <p:nvPr/>
        </p:nvCxnSpPr>
        <p:spPr>
          <a:xfrm flipV="1">
            <a:off x="4203030" y="6591266"/>
            <a:ext cx="521368" cy="20251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/>
          <p:nvPr/>
        </p:nvCxnSpPr>
        <p:spPr>
          <a:xfrm rot="5400000" flipH="1" flipV="1">
            <a:off x="4164931" y="6988291"/>
            <a:ext cx="762001" cy="685800"/>
          </a:xfrm>
          <a:prstGeom prst="bentConnector3">
            <a:avLst>
              <a:gd name="adj1" fmla="val 247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/>
          <p:nvPr/>
        </p:nvCxnSpPr>
        <p:spPr>
          <a:xfrm rot="5400000" flipH="1" flipV="1">
            <a:off x="3979433" y="7179759"/>
            <a:ext cx="1361599" cy="914402"/>
          </a:xfrm>
          <a:prstGeom prst="bentConnector3">
            <a:avLst>
              <a:gd name="adj1" fmla="val 40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129" idx="1"/>
          </p:cNvCxnSpPr>
          <p:nvPr/>
        </p:nvCxnSpPr>
        <p:spPr>
          <a:xfrm rot="10800000" flipV="1">
            <a:off x="6870034" y="4317284"/>
            <a:ext cx="990596" cy="2383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133" idx="0"/>
            <a:endCxn id="138" idx="2"/>
          </p:cNvCxnSpPr>
          <p:nvPr/>
        </p:nvCxnSpPr>
        <p:spPr>
          <a:xfrm rot="5400000" flipH="1" flipV="1">
            <a:off x="8293475" y="5905770"/>
            <a:ext cx="993189" cy="3228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135" idx="3"/>
            <a:endCxn id="138" idx="1"/>
          </p:cNvCxnSpPr>
          <p:nvPr/>
        </p:nvCxnSpPr>
        <p:spPr>
          <a:xfrm flipV="1">
            <a:off x="6870031" y="5291880"/>
            <a:ext cx="1128963" cy="2054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/>
          <p:cNvGrpSpPr/>
          <p:nvPr/>
        </p:nvGrpSpPr>
        <p:grpSpPr>
          <a:xfrm>
            <a:off x="6501062" y="9107807"/>
            <a:ext cx="1905000" cy="771976"/>
            <a:chOff x="304800" y="282766"/>
            <a:chExt cx="1905000" cy="771976"/>
          </a:xfrm>
        </p:grpSpPr>
        <p:sp>
          <p:nvSpPr>
            <p:cNvPr id="151" name="Rectangle 150"/>
            <p:cNvSpPr/>
            <p:nvPr/>
          </p:nvSpPr>
          <p:spPr>
            <a:xfrm>
              <a:off x="304800" y="497303"/>
              <a:ext cx="1905000" cy="557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colonoscopyid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patientid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/>
                <a:t>colonoscopy DATE 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Colonoscopy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8738935" y="9107807"/>
            <a:ext cx="1905000" cy="771976"/>
            <a:chOff x="304800" y="282766"/>
            <a:chExt cx="1905000" cy="771976"/>
          </a:xfrm>
        </p:grpSpPr>
        <p:sp>
          <p:nvSpPr>
            <p:cNvPr id="154" name="Rectangle 153"/>
            <p:cNvSpPr/>
            <p:nvPr/>
          </p:nvSpPr>
          <p:spPr>
            <a:xfrm>
              <a:off x="304800" y="497303"/>
              <a:ext cx="1905000" cy="557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papsmearid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patientid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papsmear</a:t>
              </a:r>
              <a:r>
                <a:rPr lang="en-US" sz="1200" dirty="0"/>
                <a:t> DATE 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/>
                <a:t>PapSmear</a:t>
              </a:r>
              <a:endParaRPr lang="en-US" sz="1400" dirty="0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2298030" y="9091765"/>
            <a:ext cx="1905000" cy="771976"/>
            <a:chOff x="304800" y="282766"/>
            <a:chExt cx="1905000" cy="771976"/>
          </a:xfrm>
        </p:grpSpPr>
        <p:sp>
          <p:nvSpPr>
            <p:cNvPr id="157" name="Rectangle 156"/>
            <p:cNvSpPr/>
            <p:nvPr/>
          </p:nvSpPr>
          <p:spPr>
            <a:xfrm>
              <a:off x="304800" y="497303"/>
              <a:ext cx="1905000" cy="557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mammogramid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patientid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/>
                <a:t>mammogram DATE </a:t>
              </a: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Mammogram</a:t>
              </a: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4431630" y="9091765"/>
            <a:ext cx="1905000" cy="771976"/>
            <a:chOff x="304800" y="282766"/>
            <a:chExt cx="1905000" cy="771976"/>
          </a:xfrm>
        </p:grpSpPr>
        <p:sp>
          <p:nvSpPr>
            <p:cNvPr id="160" name="Rectangle 159"/>
            <p:cNvSpPr/>
            <p:nvPr/>
          </p:nvSpPr>
          <p:spPr>
            <a:xfrm>
              <a:off x="304800" y="497303"/>
              <a:ext cx="1905000" cy="557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stiid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patientid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sti</a:t>
              </a:r>
              <a:r>
                <a:rPr lang="en-US" sz="1200" dirty="0"/>
                <a:t> DATE 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STI</a:t>
              </a:r>
            </a:p>
          </p:txBody>
        </p:sp>
      </p:grpSp>
      <p:cxnSp>
        <p:nvCxnSpPr>
          <p:cNvPr id="162" name="Elbow Connector 161"/>
          <p:cNvCxnSpPr>
            <a:endCxn id="158" idx="0"/>
          </p:cNvCxnSpPr>
          <p:nvPr/>
        </p:nvCxnSpPr>
        <p:spPr>
          <a:xfrm rot="5400000">
            <a:off x="3249529" y="6957162"/>
            <a:ext cx="2135605" cy="2133600"/>
          </a:xfrm>
          <a:prstGeom prst="bentConnector3">
            <a:avLst>
              <a:gd name="adj1" fmla="val 776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/>
          <p:cNvCxnSpPr/>
          <p:nvPr/>
        </p:nvCxnSpPr>
        <p:spPr>
          <a:xfrm rot="16200000" flipH="1">
            <a:off x="4512819" y="8017971"/>
            <a:ext cx="2123623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stCxn id="135" idx="2"/>
          </p:cNvCxnSpPr>
          <p:nvPr/>
        </p:nvCxnSpPr>
        <p:spPr>
          <a:xfrm rot="16200000" flipH="1">
            <a:off x="5541520" y="7217871"/>
            <a:ext cx="2123623" cy="1600200"/>
          </a:xfrm>
          <a:prstGeom prst="bentConnector3">
            <a:avLst>
              <a:gd name="adj1" fmla="val 732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/>
          <p:nvPr/>
        </p:nvCxnSpPr>
        <p:spPr>
          <a:xfrm rot="16200000" flipH="1">
            <a:off x="6779773" y="7046422"/>
            <a:ext cx="2123619" cy="19430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/>
          <p:cNvGrpSpPr/>
          <p:nvPr/>
        </p:nvGrpSpPr>
        <p:grpSpPr>
          <a:xfrm>
            <a:off x="5079332" y="609600"/>
            <a:ext cx="1993230" cy="595538"/>
            <a:chOff x="304800" y="282766"/>
            <a:chExt cx="1993230" cy="595538"/>
          </a:xfrm>
        </p:grpSpPr>
        <p:sp>
          <p:nvSpPr>
            <p:cNvPr id="167" name="Rectangle 166"/>
            <p:cNvSpPr/>
            <p:nvPr/>
          </p:nvSpPr>
          <p:spPr>
            <a:xfrm>
              <a:off x="304800" y="497304"/>
              <a:ext cx="199323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resonforvisitid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reasonforvisit</a:t>
              </a:r>
              <a:r>
                <a:rPr lang="en-US" sz="1200" dirty="0" smtClean="0"/>
                <a:t> </a:t>
              </a:r>
              <a:r>
                <a:rPr lang="en-US" sz="1200" dirty="0"/>
                <a:t>VARCHAR(50</a:t>
              </a:r>
              <a:r>
                <a:rPr lang="en-US" sz="1200" dirty="0" smtClean="0"/>
                <a:t>) </a:t>
              </a:r>
              <a:endParaRPr lang="en-US" sz="1200" dirty="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04800" y="282766"/>
              <a:ext cx="199323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ReasonforVisit</a:t>
              </a:r>
              <a:endParaRPr lang="en-US" sz="1400" dirty="0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2835547" y="609600"/>
            <a:ext cx="1993230" cy="595538"/>
            <a:chOff x="304800" y="282766"/>
            <a:chExt cx="1993230" cy="595538"/>
          </a:xfrm>
        </p:grpSpPr>
        <p:sp>
          <p:nvSpPr>
            <p:cNvPr id="170" name="Rectangle 169"/>
            <p:cNvSpPr/>
            <p:nvPr/>
          </p:nvSpPr>
          <p:spPr>
            <a:xfrm>
              <a:off x="304800" y="497304"/>
              <a:ext cx="199323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visittypeid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visittype</a:t>
              </a:r>
              <a:r>
                <a:rPr lang="en-US" sz="1200" dirty="0" smtClean="0"/>
                <a:t> </a:t>
              </a:r>
              <a:r>
                <a:rPr lang="en-US" sz="1200" dirty="0"/>
                <a:t>VARCHAR(50</a:t>
              </a:r>
              <a:r>
                <a:rPr lang="en-US" sz="1200" dirty="0" smtClean="0"/>
                <a:t>) </a:t>
              </a:r>
              <a:endParaRPr lang="en-US" sz="1200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304800" y="282766"/>
              <a:ext cx="199323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VisitType</a:t>
              </a:r>
              <a:endParaRPr lang="en-US" sz="1400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4919312" y="1676400"/>
            <a:ext cx="1993230" cy="1600200"/>
            <a:chOff x="304800" y="282766"/>
            <a:chExt cx="1993230" cy="1600200"/>
          </a:xfrm>
        </p:grpSpPr>
        <p:sp>
          <p:nvSpPr>
            <p:cNvPr id="173" name="Rectangle 172"/>
            <p:cNvSpPr/>
            <p:nvPr/>
          </p:nvSpPr>
          <p:spPr>
            <a:xfrm>
              <a:off x="304800" y="497304"/>
              <a:ext cx="1993230" cy="1385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patientvisitid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pstat</a:t>
              </a:r>
              <a:r>
                <a:rPr lang="en-US" sz="1200" dirty="0" smtClean="0"/>
                <a:t> </a:t>
              </a:r>
              <a:r>
                <a:rPr lang="en-US" sz="1200" dirty="0"/>
                <a:t>VARCHAR(50</a:t>
              </a:r>
              <a:r>
                <a:rPr lang="en-US" sz="1200" dirty="0" smtClean="0"/>
                <a:t>) </a:t>
              </a:r>
            </a:p>
            <a:p>
              <a:r>
                <a:rPr lang="en-US" sz="1200" dirty="0" err="1" smtClean="0"/>
                <a:t>currentdate</a:t>
              </a:r>
              <a:r>
                <a:rPr lang="en-US" sz="1200" dirty="0" smtClean="0"/>
                <a:t> DATE</a:t>
              </a:r>
            </a:p>
            <a:p>
              <a:r>
                <a:rPr lang="en-US" sz="1200" dirty="0" err="1" smtClean="0"/>
                <a:t>resonforvisitid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visittypeid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dayofvisitid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patientid</a:t>
              </a:r>
              <a:r>
                <a:rPr lang="en-US" sz="1200" dirty="0" smtClean="0"/>
                <a:t> FOREIGN KEY</a:t>
              </a:r>
              <a:endParaRPr lang="en-US" sz="1200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04800" y="282766"/>
              <a:ext cx="199323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PatientVisit</a:t>
              </a:r>
              <a:endParaRPr lang="en-US" sz="1400" dirty="0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7587915" y="609600"/>
            <a:ext cx="1993230" cy="595538"/>
            <a:chOff x="304800" y="282766"/>
            <a:chExt cx="1993230" cy="595538"/>
          </a:xfrm>
        </p:grpSpPr>
        <p:sp>
          <p:nvSpPr>
            <p:cNvPr id="176" name="Rectangle 175"/>
            <p:cNvSpPr/>
            <p:nvPr/>
          </p:nvSpPr>
          <p:spPr>
            <a:xfrm>
              <a:off x="304800" y="497304"/>
              <a:ext cx="199323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dayofvisitid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dayofvisit</a:t>
              </a:r>
              <a:r>
                <a:rPr lang="en-US" sz="1200" dirty="0" smtClean="0"/>
                <a:t> </a:t>
              </a:r>
              <a:r>
                <a:rPr lang="en-US" sz="1200" dirty="0"/>
                <a:t>VARCHAR(50</a:t>
              </a:r>
              <a:r>
                <a:rPr lang="en-US" sz="1200" dirty="0" smtClean="0"/>
                <a:t>) </a:t>
              </a:r>
              <a:endParaRPr lang="en-US" sz="1200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04800" y="282766"/>
              <a:ext cx="199323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DayofVisit</a:t>
              </a:r>
              <a:endParaRPr lang="en-US" sz="1400" dirty="0"/>
            </a:p>
          </p:txBody>
        </p:sp>
      </p:grpSp>
      <p:cxnSp>
        <p:nvCxnSpPr>
          <p:cNvPr id="181" name="Elbow Connector 180"/>
          <p:cNvCxnSpPr>
            <a:stCxn id="170" idx="2"/>
            <a:endCxn id="174" idx="0"/>
          </p:cNvCxnSpPr>
          <p:nvPr/>
        </p:nvCxnSpPr>
        <p:spPr>
          <a:xfrm rot="16200000" flipH="1">
            <a:off x="4638413" y="398886"/>
            <a:ext cx="471262" cy="20837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stCxn id="167" idx="2"/>
          </p:cNvCxnSpPr>
          <p:nvPr/>
        </p:nvCxnSpPr>
        <p:spPr>
          <a:xfrm rot="5400000">
            <a:off x="5840316" y="1440769"/>
            <a:ext cx="471262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/>
          <p:nvPr/>
        </p:nvCxnSpPr>
        <p:spPr>
          <a:xfrm rot="5400000">
            <a:off x="7361614" y="106468"/>
            <a:ext cx="471262" cy="266860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stCxn id="136" idx="0"/>
            <a:endCxn id="173" idx="2"/>
          </p:cNvCxnSpPr>
          <p:nvPr/>
        </p:nvCxnSpPr>
        <p:spPr>
          <a:xfrm rot="5400000" flipH="1" flipV="1">
            <a:off x="5585872" y="3493959"/>
            <a:ext cx="547413" cy="11269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/>
          <p:cNvGrpSpPr/>
          <p:nvPr/>
        </p:nvGrpSpPr>
        <p:grpSpPr>
          <a:xfrm>
            <a:off x="16078200" y="2586124"/>
            <a:ext cx="1905000" cy="595538"/>
            <a:chOff x="304800" y="282766"/>
            <a:chExt cx="1524000" cy="595538"/>
          </a:xfrm>
        </p:grpSpPr>
        <p:sp>
          <p:nvSpPr>
            <p:cNvPr id="196" name="Rectangle 195"/>
            <p:cNvSpPr/>
            <p:nvPr/>
          </p:nvSpPr>
          <p:spPr>
            <a:xfrm>
              <a:off x="304800" y="497304"/>
              <a:ext cx="1524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cooperid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cooper VARCHAR(50</a:t>
              </a:r>
              <a:r>
                <a:rPr lang="en-US" sz="1200" dirty="0"/>
                <a:t>) </a:t>
              </a: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04800" y="282766"/>
              <a:ext cx="1524000" cy="2200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CooperGreen</a:t>
              </a:r>
              <a:endParaRPr lang="en-US" sz="1400" dirty="0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6078200" y="3308020"/>
            <a:ext cx="1905000" cy="595538"/>
            <a:chOff x="304800" y="282766"/>
            <a:chExt cx="1676400" cy="595538"/>
          </a:xfrm>
        </p:grpSpPr>
        <p:sp>
          <p:nvSpPr>
            <p:cNvPr id="199" name="Rectangle 198"/>
            <p:cNvSpPr/>
            <p:nvPr/>
          </p:nvSpPr>
          <p:spPr>
            <a:xfrm>
              <a:off x="304800" y="497304"/>
              <a:ext cx="1676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physicianid</a:t>
              </a:r>
              <a:r>
                <a:rPr lang="en-US" sz="1200" dirty="0" smtClean="0"/>
                <a:t> BIGINT</a:t>
              </a:r>
              <a:endParaRPr lang="en-US" sz="1200" dirty="0"/>
            </a:p>
            <a:p>
              <a:r>
                <a:rPr lang="en-US" sz="1200" dirty="0" smtClean="0"/>
                <a:t>physician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304800" y="282766"/>
              <a:ext cx="1676400" cy="2200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PrimaryPhysician</a:t>
              </a:r>
              <a:endParaRPr lang="en-US" sz="1400" dirty="0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16078200" y="4001841"/>
            <a:ext cx="1905000" cy="595538"/>
            <a:chOff x="304800" y="282766"/>
            <a:chExt cx="1905000" cy="595538"/>
          </a:xfrm>
        </p:grpSpPr>
        <p:sp>
          <p:nvSpPr>
            <p:cNvPr id="202" name="Rectangle 201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educationid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education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EducationLevel</a:t>
              </a:r>
              <a:endParaRPr lang="en-US" sz="1400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16078200" y="4665558"/>
            <a:ext cx="1905000" cy="595538"/>
            <a:chOff x="304800" y="282766"/>
            <a:chExt cx="1905000" cy="595538"/>
          </a:xfrm>
        </p:grpSpPr>
        <p:sp>
          <p:nvSpPr>
            <p:cNvPr id="205" name="Rectangle 204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housestatid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housestat</a:t>
              </a:r>
              <a:r>
                <a:rPr lang="en-US" sz="1200" dirty="0" smtClean="0"/>
                <a:t>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HeadofHousehold</a:t>
              </a:r>
              <a:endParaRPr lang="en-US" sz="1400" dirty="0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16078200" y="5413496"/>
            <a:ext cx="1905000" cy="595538"/>
            <a:chOff x="304800" y="282766"/>
            <a:chExt cx="1905000" cy="595538"/>
          </a:xfrm>
        </p:grpSpPr>
        <p:sp>
          <p:nvSpPr>
            <p:cNvPr id="208" name="Rectangle 207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insuranceid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insurance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MedicalInsurance</a:t>
              </a:r>
              <a:endParaRPr lang="en-US" sz="1400" dirty="0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16065500" y="6100953"/>
            <a:ext cx="1905000" cy="595538"/>
            <a:chOff x="304800" y="282766"/>
            <a:chExt cx="1905000" cy="595538"/>
          </a:xfrm>
        </p:grpSpPr>
        <p:sp>
          <p:nvSpPr>
            <p:cNvPr id="211" name="Rectangle 210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disabilityid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disability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Disability</a:t>
              </a:r>
              <a:endParaRPr lang="en-US" sz="1400" dirty="0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16078200" y="6799158"/>
            <a:ext cx="1905000" cy="595538"/>
            <a:chOff x="304800" y="282766"/>
            <a:chExt cx="1905000" cy="595538"/>
          </a:xfrm>
        </p:grpSpPr>
        <p:sp>
          <p:nvSpPr>
            <p:cNvPr id="214" name="Rectangle 213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veteranid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veteran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Veteran</a:t>
              </a:r>
              <a:endParaRPr lang="en-US" sz="1400" dirty="0"/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10604500" y="3807887"/>
            <a:ext cx="1905000" cy="595538"/>
            <a:chOff x="304800" y="282766"/>
            <a:chExt cx="1905000" cy="595538"/>
          </a:xfrm>
        </p:grpSpPr>
        <p:sp>
          <p:nvSpPr>
            <p:cNvPr id="217" name="Rectangle 216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employmentid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employment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CurrentEmployment</a:t>
              </a:r>
              <a:endParaRPr lang="en-US" sz="1400" dirty="0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10591800" y="4495800"/>
            <a:ext cx="1905000" cy="595538"/>
            <a:chOff x="304800" y="282766"/>
            <a:chExt cx="1905000" cy="595538"/>
          </a:xfrm>
        </p:grpSpPr>
        <p:sp>
          <p:nvSpPr>
            <p:cNvPr id="223" name="Rectangle 222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relationshipid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relationship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RelationshipStatus</a:t>
              </a:r>
              <a:endParaRPr lang="en-US" sz="1400" dirty="0"/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10604500" y="5194005"/>
            <a:ext cx="1905000" cy="595538"/>
            <a:chOff x="304800" y="282766"/>
            <a:chExt cx="1905000" cy="595538"/>
          </a:xfrm>
        </p:grpSpPr>
        <p:sp>
          <p:nvSpPr>
            <p:cNvPr id="226" name="Rectangle 225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alcoholid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alcohol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Alcohol</a:t>
              </a:r>
              <a:endParaRPr lang="en-US" sz="1400" dirty="0"/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10605835" y="5907046"/>
            <a:ext cx="1905000" cy="595538"/>
            <a:chOff x="304800" y="282766"/>
            <a:chExt cx="1905000" cy="595538"/>
          </a:xfrm>
        </p:grpSpPr>
        <p:sp>
          <p:nvSpPr>
            <p:cNvPr id="232" name="Rectangle 231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foodstampid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foodstamp</a:t>
              </a:r>
              <a:r>
                <a:rPr lang="en-US" sz="1200" dirty="0" smtClean="0"/>
                <a:t>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FoodStamp</a:t>
              </a:r>
              <a:endParaRPr lang="en-US" sz="1400" dirty="0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16078200" y="7509365"/>
            <a:ext cx="1905000" cy="595538"/>
            <a:chOff x="304800" y="282766"/>
            <a:chExt cx="1905000" cy="595538"/>
          </a:xfrm>
        </p:grpSpPr>
        <p:sp>
          <p:nvSpPr>
            <p:cNvPr id="235" name="Rectangle 234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hometypeid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hometype</a:t>
              </a:r>
              <a:r>
                <a:rPr lang="en-US" sz="1200" dirty="0" smtClean="0"/>
                <a:t>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HomeType</a:t>
              </a:r>
              <a:endParaRPr lang="en-US" sz="1400" dirty="0"/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13106400" y="3094110"/>
            <a:ext cx="2286000" cy="3497156"/>
            <a:chOff x="304800" y="282766"/>
            <a:chExt cx="2286000" cy="3281244"/>
          </a:xfrm>
        </p:grpSpPr>
        <p:sp>
          <p:nvSpPr>
            <p:cNvPr id="241" name="Rectangle 240"/>
            <p:cNvSpPr/>
            <p:nvPr/>
          </p:nvSpPr>
          <p:spPr>
            <a:xfrm>
              <a:off x="304800" y="497303"/>
              <a:ext cx="2286000" cy="30667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sid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householdincome</a:t>
              </a:r>
              <a:r>
                <a:rPr lang="en-US" sz="1200" dirty="0" smtClean="0"/>
                <a:t> </a:t>
              </a:r>
              <a:r>
                <a:rPr lang="en-US" sz="1200" dirty="0"/>
                <a:t>VARCHAR(50) </a:t>
              </a:r>
            </a:p>
            <a:p>
              <a:r>
                <a:rPr lang="en-US" sz="1200" dirty="0" err="1" smtClean="0"/>
                <a:t>numchildren</a:t>
              </a:r>
              <a:r>
                <a:rPr lang="en-US" sz="1200" dirty="0" smtClean="0"/>
                <a:t> </a:t>
              </a:r>
              <a:r>
                <a:rPr lang="en-US" sz="1200" dirty="0"/>
                <a:t>VARCHAR(50) </a:t>
              </a:r>
              <a:endParaRPr lang="en-US" sz="1200" dirty="0" smtClean="0"/>
            </a:p>
            <a:p>
              <a:r>
                <a:rPr lang="en-US" sz="1200" dirty="0" err="1" smtClean="0"/>
                <a:t>numfammember</a:t>
              </a:r>
              <a:r>
                <a:rPr lang="en-US" sz="1200" dirty="0" smtClean="0"/>
                <a:t> VARCHAR(50)</a:t>
              </a:r>
            </a:p>
            <a:p>
              <a:r>
                <a:rPr lang="en-US" sz="1200" dirty="0" err="1" smtClean="0"/>
                <a:t>heareab</a:t>
              </a:r>
              <a:r>
                <a:rPr lang="en-US" sz="1200" dirty="0" smtClean="0"/>
                <a:t> VARCHAR(50)</a:t>
              </a:r>
            </a:p>
            <a:p>
              <a:r>
                <a:rPr lang="en-US" sz="1200" dirty="0" err="1" smtClean="0"/>
                <a:t>cooperid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 err="1" smtClean="0"/>
                <a:t>physicianid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 err="1" smtClean="0"/>
                <a:t>educationid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 err="1" smtClean="0"/>
                <a:t>housestatid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 err="1" smtClean="0"/>
                <a:t>insuranceid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 err="1" smtClean="0"/>
                <a:t>disabilityid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 err="1" smtClean="0"/>
                <a:t>veteranid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 err="1" smtClean="0"/>
                <a:t>employmentid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relationshipid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alcoholid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foodstampid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hometypeid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patientid</a:t>
              </a:r>
              <a:r>
                <a:rPr lang="en-US" sz="1200" dirty="0" smtClean="0"/>
                <a:t> FOREIGN KEY</a:t>
              </a: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304800" y="282766"/>
              <a:ext cx="2286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SocialHistory</a:t>
              </a:r>
              <a:endParaRPr lang="en-US" sz="1400" dirty="0"/>
            </a:p>
          </p:txBody>
        </p:sp>
      </p:grpSp>
      <p:cxnSp>
        <p:nvCxnSpPr>
          <p:cNvPr id="244" name="Elbow Connector 243"/>
          <p:cNvCxnSpPr>
            <a:stCxn id="196" idx="1"/>
          </p:cNvCxnSpPr>
          <p:nvPr/>
        </p:nvCxnSpPr>
        <p:spPr>
          <a:xfrm rot="10800000" flipV="1">
            <a:off x="15392400" y="2991162"/>
            <a:ext cx="685800" cy="42687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Elbow Connector 244"/>
          <p:cNvCxnSpPr>
            <a:stCxn id="199" idx="1"/>
          </p:cNvCxnSpPr>
          <p:nvPr/>
        </p:nvCxnSpPr>
        <p:spPr>
          <a:xfrm rot="10800000">
            <a:off x="15392400" y="3713058"/>
            <a:ext cx="6858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Elbow Connector 247"/>
          <p:cNvCxnSpPr>
            <a:stCxn id="202" idx="1"/>
          </p:cNvCxnSpPr>
          <p:nvPr/>
        </p:nvCxnSpPr>
        <p:spPr>
          <a:xfrm rot="10800000">
            <a:off x="15392400" y="4128789"/>
            <a:ext cx="685800" cy="2780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251"/>
          <p:cNvCxnSpPr>
            <a:stCxn id="205" idx="1"/>
          </p:cNvCxnSpPr>
          <p:nvPr/>
        </p:nvCxnSpPr>
        <p:spPr>
          <a:xfrm rot="10800000">
            <a:off x="15379700" y="4741052"/>
            <a:ext cx="698500" cy="32954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>
            <a:stCxn id="208" idx="1"/>
          </p:cNvCxnSpPr>
          <p:nvPr/>
        </p:nvCxnSpPr>
        <p:spPr>
          <a:xfrm rot="10800000">
            <a:off x="15392400" y="5246736"/>
            <a:ext cx="685800" cy="571798"/>
          </a:xfrm>
          <a:prstGeom prst="bentConnector3">
            <a:avLst>
              <a:gd name="adj1" fmla="val 277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257"/>
          <p:cNvCxnSpPr/>
          <p:nvPr/>
        </p:nvCxnSpPr>
        <p:spPr>
          <a:xfrm rot="10800000">
            <a:off x="15392400" y="5735005"/>
            <a:ext cx="673100" cy="611522"/>
          </a:xfrm>
          <a:prstGeom prst="bentConnector3">
            <a:avLst>
              <a:gd name="adj1" fmla="val 443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stCxn id="214" idx="1"/>
          </p:cNvCxnSpPr>
          <p:nvPr/>
        </p:nvCxnSpPr>
        <p:spPr>
          <a:xfrm rot="10800000">
            <a:off x="15379700" y="6505990"/>
            <a:ext cx="698500" cy="6982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Elbow Connector 268"/>
          <p:cNvCxnSpPr>
            <a:stCxn id="217" idx="3"/>
          </p:cNvCxnSpPr>
          <p:nvPr/>
        </p:nvCxnSpPr>
        <p:spPr>
          <a:xfrm flipV="1">
            <a:off x="12509500" y="3713058"/>
            <a:ext cx="596900" cy="4998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Elbow Connector 273"/>
          <p:cNvCxnSpPr>
            <a:stCxn id="223" idx="3"/>
          </p:cNvCxnSpPr>
          <p:nvPr/>
        </p:nvCxnSpPr>
        <p:spPr>
          <a:xfrm flipV="1">
            <a:off x="12496800" y="4406880"/>
            <a:ext cx="596900" cy="49395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Elbow Connector 276"/>
          <p:cNvCxnSpPr/>
          <p:nvPr/>
        </p:nvCxnSpPr>
        <p:spPr>
          <a:xfrm flipV="1">
            <a:off x="12496800" y="5068642"/>
            <a:ext cx="596900" cy="49395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Elbow Connector 281"/>
          <p:cNvCxnSpPr>
            <a:stCxn id="232" idx="3"/>
          </p:cNvCxnSpPr>
          <p:nvPr/>
        </p:nvCxnSpPr>
        <p:spPr>
          <a:xfrm flipV="1">
            <a:off x="12510835" y="5752536"/>
            <a:ext cx="596900" cy="5595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Elbow Connector 284"/>
          <p:cNvCxnSpPr>
            <a:stCxn id="235" idx="1"/>
          </p:cNvCxnSpPr>
          <p:nvPr/>
        </p:nvCxnSpPr>
        <p:spPr>
          <a:xfrm rot="10800000">
            <a:off x="15011400" y="6591267"/>
            <a:ext cx="1066801" cy="13231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Elbow Connector 291"/>
          <p:cNvCxnSpPr/>
          <p:nvPr/>
        </p:nvCxnSpPr>
        <p:spPr>
          <a:xfrm flipV="1">
            <a:off x="6870033" y="3522558"/>
            <a:ext cx="6223667" cy="604226"/>
          </a:xfrm>
          <a:prstGeom prst="bentConnector3">
            <a:avLst>
              <a:gd name="adj1" fmla="val 122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Group 293"/>
          <p:cNvGrpSpPr/>
          <p:nvPr/>
        </p:nvGrpSpPr>
        <p:grpSpPr>
          <a:xfrm>
            <a:off x="12649200" y="9009454"/>
            <a:ext cx="1905000" cy="595538"/>
            <a:chOff x="304800" y="282766"/>
            <a:chExt cx="1905000" cy="595538"/>
          </a:xfrm>
        </p:grpSpPr>
        <p:sp>
          <p:nvSpPr>
            <p:cNvPr id="295" name="Rectangle 294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drugtypeid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drugtype</a:t>
              </a:r>
              <a:r>
                <a:rPr lang="en-US" sz="1200" dirty="0" smtClean="0"/>
                <a:t>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DrugType</a:t>
              </a:r>
              <a:endParaRPr lang="en-US" sz="1400" dirty="0"/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12757150" y="7712192"/>
            <a:ext cx="1905000" cy="841566"/>
            <a:chOff x="304800" y="282766"/>
            <a:chExt cx="1905000" cy="841566"/>
          </a:xfrm>
        </p:grpSpPr>
        <p:sp>
          <p:nvSpPr>
            <p:cNvPr id="298" name="Rectangle 297"/>
            <p:cNvSpPr/>
            <p:nvPr/>
          </p:nvSpPr>
          <p:spPr>
            <a:xfrm>
              <a:off x="304800" y="497304"/>
              <a:ext cx="1905000" cy="627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socialdrugsid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drugtypeid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sid</a:t>
              </a:r>
              <a:r>
                <a:rPr lang="en-US" sz="1200" dirty="0" smtClean="0"/>
                <a:t> FOREIGN KEY </a:t>
              </a:r>
              <a:endParaRPr lang="en-US" sz="1200" dirty="0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SocialDrugs</a:t>
              </a:r>
              <a:endParaRPr lang="en-US" sz="1400" dirty="0"/>
            </a:p>
          </p:txBody>
        </p:sp>
      </p:grpSp>
      <p:cxnSp>
        <p:nvCxnSpPr>
          <p:cNvPr id="300" name="Elbow Connector 299"/>
          <p:cNvCxnSpPr>
            <a:stCxn id="296" idx="0"/>
            <a:endCxn id="298" idx="2"/>
          </p:cNvCxnSpPr>
          <p:nvPr/>
        </p:nvCxnSpPr>
        <p:spPr>
          <a:xfrm rot="5400000" flipH="1" flipV="1">
            <a:off x="13427827" y="8727631"/>
            <a:ext cx="455696" cy="1079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Elbow Connector 302"/>
          <p:cNvCxnSpPr>
            <a:stCxn id="241" idx="2"/>
            <a:endCxn id="299" idx="0"/>
          </p:cNvCxnSpPr>
          <p:nvPr/>
        </p:nvCxnSpPr>
        <p:spPr>
          <a:xfrm rot="5400000">
            <a:off x="13419062" y="6881854"/>
            <a:ext cx="1120926" cy="5397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1734800" y="1046618"/>
            <a:ext cx="1905000" cy="1008288"/>
            <a:chOff x="304800" y="282766"/>
            <a:chExt cx="1905000" cy="1008288"/>
          </a:xfrm>
        </p:grpSpPr>
        <p:sp>
          <p:nvSpPr>
            <p:cNvPr id="179" name="Rectangle 178"/>
            <p:cNvSpPr/>
            <p:nvPr/>
          </p:nvSpPr>
          <p:spPr>
            <a:xfrm>
              <a:off x="304800" y="497304"/>
              <a:ext cx="1905000" cy="7937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currentsmokerid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sid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startdate</a:t>
              </a:r>
              <a:r>
                <a:rPr lang="en-US" sz="1200" dirty="0" smtClean="0"/>
                <a:t>  DATE</a:t>
              </a:r>
            </a:p>
            <a:p>
              <a:r>
                <a:rPr lang="en-US" sz="1200" dirty="0" err="1" smtClean="0"/>
                <a:t>packsperday</a:t>
              </a:r>
              <a:r>
                <a:rPr lang="en-US" sz="1200" dirty="0" smtClean="0"/>
                <a:t> INT</a:t>
              </a:r>
              <a:endParaRPr lang="en-US" sz="1200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CurrentSmoker</a:t>
              </a:r>
              <a:endParaRPr lang="en-US" sz="1400" dirty="0"/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13979525" y="914400"/>
            <a:ext cx="1905000" cy="1236888"/>
            <a:chOff x="304800" y="282766"/>
            <a:chExt cx="1905000" cy="1236888"/>
          </a:xfrm>
        </p:grpSpPr>
        <p:sp>
          <p:nvSpPr>
            <p:cNvPr id="183" name="Rectangle 182"/>
            <p:cNvSpPr/>
            <p:nvPr/>
          </p:nvSpPr>
          <p:spPr>
            <a:xfrm>
              <a:off x="304800" y="497304"/>
              <a:ext cx="1905000" cy="1022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pastsmokerid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sid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startdate</a:t>
              </a:r>
              <a:r>
                <a:rPr lang="en-US" sz="1200" dirty="0" smtClean="0"/>
                <a:t>  DATE</a:t>
              </a:r>
            </a:p>
            <a:p>
              <a:r>
                <a:rPr lang="en-US" sz="1200" dirty="0" err="1" smtClean="0"/>
                <a:t>quitdate</a:t>
              </a:r>
              <a:r>
                <a:rPr lang="en-US" sz="1200" dirty="0" smtClean="0"/>
                <a:t> DATE</a:t>
              </a:r>
            </a:p>
            <a:p>
              <a:r>
                <a:rPr lang="en-US" sz="1200" dirty="0" err="1" smtClean="0"/>
                <a:t>packsperday</a:t>
              </a:r>
              <a:r>
                <a:rPr lang="en-US" sz="1200" dirty="0" smtClean="0"/>
                <a:t> INT</a:t>
              </a:r>
              <a:endParaRPr lang="en-US" sz="1200" dirty="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PastSmoker</a:t>
              </a:r>
              <a:endParaRPr lang="en-US" sz="1400" dirty="0"/>
            </a:p>
          </p:txBody>
        </p:sp>
      </p:grpSp>
      <p:cxnSp>
        <p:nvCxnSpPr>
          <p:cNvPr id="186" name="Elbow Connector 185"/>
          <p:cNvCxnSpPr>
            <a:endCxn id="179" idx="2"/>
          </p:cNvCxnSpPr>
          <p:nvPr/>
        </p:nvCxnSpPr>
        <p:spPr>
          <a:xfrm rot="16200000" flipV="1">
            <a:off x="12643949" y="2098257"/>
            <a:ext cx="1039204" cy="9525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242" idx="0"/>
            <a:endCxn id="183" idx="2"/>
          </p:cNvCxnSpPr>
          <p:nvPr/>
        </p:nvCxnSpPr>
        <p:spPr>
          <a:xfrm rot="5400000" flipH="1" flipV="1">
            <a:off x="14119301" y="2281387"/>
            <a:ext cx="942822" cy="6826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Group 188"/>
          <p:cNvGrpSpPr/>
          <p:nvPr/>
        </p:nvGrpSpPr>
        <p:grpSpPr>
          <a:xfrm>
            <a:off x="10363200" y="6629400"/>
            <a:ext cx="2195766" cy="640406"/>
            <a:chOff x="304799" y="237898"/>
            <a:chExt cx="2195766" cy="640406"/>
          </a:xfrm>
        </p:grpSpPr>
        <p:sp>
          <p:nvSpPr>
            <p:cNvPr id="191" name="Rectangle 190"/>
            <p:cNvSpPr/>
            <p:nvPr/>
          </p:nvSpPr>
          <p:spPr>
            <a:xfrm>
              <a:off x="304799" y="497304"/>
              <a:ext cx="2195766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transportmethodid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Transportmethod</a:t>
              </a:r>
              <a:r>
                <a:rPr lang="en-US" sz="1200" dirty="0" smtClean="0"/>
                <a:t> VARCHAR(50</a:t>
              </a:r>
              <a:r>
                <a:rPr lang="en-US" sz="1200" dirty="0"/>
                <a:t>) </a:t>
              </a: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304799" y="237898"/>
              <a:ext cx="2195765" cy="25940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TransportMethod</a:t>
              </a:r>
              <a:endParaRPr lang="en-US" sz="1400" dirty="0"/>
            </a:p>
          </p:txBody>
        </p:sp>
      </p:grpSp>
      <p:cxnSp>
        <p:nvCxnSpPr>
          <p:cNvPr id="193" name="Elbow Connector 192"/>
          <p:cNvCxnSpPr/>
          <p:nvPr/>
        </p:nvCxnSpPr>
        <p:spPr>
          <a:xfrm flipV="1">
            <a:off x="12496800" y="6359763"/>
            <a:ext cx="596900" cy="5595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2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359</Words>
  <Application>Microsoft Macintosh PowerPoint</Application>
  <PresentationFormat>Custom</PresentationFormat>
  <Paragraphs>158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Brandon Bodie</cp:lastModifiedBy>
  <cp:revision>18</cp:revision>
  <dcterms:created xsi:type="dcterms:W3CDTF">2015-08-11T18:56:07Z</dcterms:created>
  <dcterms:modified xsi:type="dcterms:W3CDTF">2015-08-13T15:42:46Z</dcterms:modified>
</cp:coreProperties>
</file>