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62" r:id="rId3"/>
    <p:sldId id="263" r:id="rId4"/>
    <p:sldId id="257" r:id="rId5"/>
    <p:sldId id="260" r:id="rId6"/>
    <p:sldId id="264" r:id="rId7"/>
    <p:sldId id="266" r:id="rId8"/>
    <p:sldId id="270" r:id="rId9"/>
    <p:sldId id="269" r:id="rId10"/>
    <p:sldId id="272" r:id="rId11"/>
    <p:sldId id="268" r:id="rId12"/>
    <p:sldId id="277" r:id="rId13"/>
    <p:sldId id="271" r:id="rId14"/>
    <p:sldId id="273" r:id="rId15"/>
    <p:sldId id="274" r:id="rId16"/>
    <p:sldId id="261" r:id="rId17"/>
    <p:sldId id="275" r:id="rId18"/>
    <p:sldId id="278" r:id="rId19"/>
    <p:sldId id="279" r:id="rId20"/>
    <p:sldId id="258" r:id="rId21"/>
    <p:sldId id="267" r:id="rId22"/>
    <p:sldId id="259" r:id="rId23"/>
    <p:sldId id="26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019"/>
    <p:restoredTop sz="83917"/>
  </p:normalViewPr>
  <p:slideViewPr>
    <p:cSldViewPr snapToGrid="0" snapToObjects="1">
      <p:cViewPr>
        <p:scale>
          <a:sx n="150" d="100"/>
          <a:sy n="150" d="100"/>
        </p:scale>
        <p:origin x="144"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59CD5-4111-634F-A845-CD8EA7A2625D}" type="datetimeFigureOut">
              <a:rPr lang="en-US" smtClean="0"/>
              <a:t>5/3/22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9659DC-9AE0-3742-BD48-D6D6BD08B5F8}" type="slidenum">
              <a:rPr lang="en-US" smtClean="0"/>
              <a:t>‹#›</a:t>
            </a:fld>
            <a:endParaRPr lang="en-US"/>
          </a:p>
        </p:txBody>
      </p:sp>
    </p:spTree>
    <p:extLst>
      <p:ext uri="{BB962C8B-B14F-4D97-AF65-F5344CB8AC3E}">
        <p14:creationId xmlns:p14="http://schemas.microsoft.com/office/powerpoint/2010/main" val="3680427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using the word synthesis system to be more general than model. I am thinking of this rough approximation:</a:t>
            </a:r>
          </a:p>
          <a:p>
            <a:endParaRPr lang="en-US" dirty="0"/>
          </a:p>
          <a:p>
            <a:r>
              <a:rPr lang="en-US" dirty="0"/>
              <a:t>Synthesis system = (NN) Model + Search </a:t>
            </a:r>
          </a:p>
          <a:p>
            <a:r>
              <a:rPr lang="en-US" dirty="0"/>
              <a:t>e.g. typical examples</a:t>
            </a:r>
          </a:p>
          <a:p>
            <a:r>
              <a:rPr lang="en-US" dirty="0"/>
              <a:t>1. NN recognition model + Enumeration</a:t>
            </a:r>
          </a:p>
          <a:p>
            <a:r>
              <a:rPr lang="en-US" dirty="0"/>
              <a:t>2. Transformer/foundation Model (Generator) + Beam Search</a:t>
            </a:r>
          </a:p>
          <a:p>
            <a:endParaRPr lang="en-US" dirty="0"/>
          </a:p>
          <a:p>
            <a:r>
              <a:rPr lang="en-US" dirty="0"/>
              <a:t>Useful Coq term = term that was actually used to complete the proof of some theorem </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1A9659DC-9AE0-3742-BD48-D6D6BD08B5F8}" type="slidenum">
              <a:rPr lang="en-US" smtClean="0"/>
              <a:t>2</a:t>
            </a:fld>
            <a:endParaRPr lang="en-US"/>
          </a:p>
        </p:txBody>
      </p:sp>
    </p:spTree>
    <p:extLst>
      <p:ext uri="{BB962C8B-B14F-4D97-AF65-F5344CB8AC3E}">
        <p14:creationId xmlns:p14="http://schemas.microsoft.com/office/powerpoint/2010/main" val="1789636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9659DC-9AE0-3742-BD48-D6D6BD08B5F8}" type="slidenum">
              <a:rPr lang="en-US" smtClean="0"/>
              <a:t>3</a:t>
            </a:fld>
            <a:endParaRPr lang="en-US"/>
          </a:p>
        </p:txBody>
      </p:sp>
    </p:spTree>
    <p:extLst>
      <p:ext uri="{BB962C8B-B14F-4D97-AF65-F5344CB8AC3E}">
        <p14:creationId xmlns:p14="http://schemas.microsoft.com/office/powerpoint/2010/main" val="2665388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How do we put this end-to-end abstractor learner inside the EC^2 framework such that </a:t>
            </a:r>
            <a:r>
              <a:rPr lang="en-US" sz="1200" dirty="0"/>
              <a:t>it can learn from scratch?</a:t>
            </a:r>
          </a:p>
          <a:p>
            <a:endParaRPr lang="en-US" sz="1200" dirty="0"/>
          </a:p>
          <a:p>
            <a:endParaRPr lang="en-US" dirty="0"/>
          </a:p>
          <a:p>
            <a:endParaRPr lang="en-US" dirty="0"/>
          </a:p>
        </p:txBody>
      </p:sp>
      <p:sp>
        <p:nvSpPr>
          <p:cNvPr id="4" name="Slide Number Placeholder 3"/>
          <p:cNvSpPr>
            <a:spLocks noGrp="1"/>
          </p:cNvSpPr>
          <p:nvPr>
            <p:ph type="sldNum" sz="quarter" idx="5"/>
          </p:nvPr>
        </p:nvSpPr>
        <p:spPr/>
        <p:txBody>
          <a:bodyPr/>
          <a:lstStyle/>
          <a:p>
            <a:fld id="{1A9659DC-9AE0-3742-BD48-D6D6BD08B5F8}" type="slidenum">
              <a:rPr lang="en-US" smtClean="0"/>
              <a:t>6</a:t>
            </a:fld>
            <a:endParaRPr lang="en-US"/>
          </a:p>
        </p:txBody>
      </p:sp>
    </p:spTree>
    <p:extLst>
      <p:ext uri="{BB962C8B-B14F-4D97-AF65-F5344CB8AC3E}">
        <p14:creationId xmlns:p14="http://schemas.microsoft.com/office/powerpoint/2010/main" val="129389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 Symbolic</a:t>
            </a:r>
          </a:p>
          <a:p>
            <a:r>
              <a:rPr lang="en-US" dirty="0"/>
              <a:t>Orange </a:t>
            </a:r>
            <a:r>
              <a:rPr lang="en-US"/>
              <a:t>= Neural</a:t>
            </a:r>
            <a:endParaRPr lang="en-US" dirty="0"/>
          </a:p>
        </p:txBody>
      </p:sp>
      <p:sp>
        <p:nvSpPr>
          <p:cNvPr id="4" name="Slide Number Placeholder 3"/>
          <p:cNvSpPr>
            <a:spLocks noGrp="1"/>
          </p:cNvSpPr>
          <p:nvPr>
            <p:ph type="sldNum" sz="quarter" idx="5"/>
          </p:nvPr>
        </p:nvSpPr>
        <p:spPr/>
        <p:txBody>
          <a:bodyPr/>
          <a:lstStyle/>
          <a:p>
            <a:fld id="{1A9659DC-9AE0-3742-BD48-D6D6BD08B5F8}" type="slidenum">
              <a:rPr lang="en-US" smtClean="0"/>
              <a:t>10</a:t>
            </a:fld>
            <a:endParaRPr lang="en-US"/>
          </a:p>
        </p:txBody>
      </p:sp>
    </p:spTree>
    <p:extLst>
      <p:ext uri="{BB962C8B-B14F-4D97-AF65-F5344CB8AC3E}">
        <p14:creationId xmlns:p14="http://schemas.microsoft.com/office/powerpoint/2010/main" val="3112346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Now that we have a end-to-end way to train an abstractor, how do we include it in an algorithm like EC^2 </a:t>
            </a:r>
            <a:r>
              <a:rPr lang="en-US" sz="1200" dirty="0" err="1"/>
              <a:t>s.t.</a:t>
            </a:r>
            <a:r>
              <a:rPr lang="en-US" sz="1200" dirty="0"/>
              <a:t> it can learn from scratch?</a:t>
            </a:r>
          </a:p>
          <a:p>
            <a:endParaRPr lang="en-US" dirty="0"/>
          </a:p>
        </p:txBody>
      </p:sp>
      <p:sp>
        <p:nvSpPr>
          <p:cNvPr id="4" name="Slide Number Placeholder 3"/>
          <p:cNvSpPr>
            <a:spLocks noGrp="1"/>
          </p:cNvSpPr>
          <p:nvPr>
            <p:ph type="sldNum" sz="quarter" idx="5"/>
          </p:nvPr>
        </p:nvSpPr>
        <p:spPr/>
        <p:txBody>
          <a:bodyPr/>
          <a:lstStyle/>
          <a:p>
            <a:fld id="{1A9659DC-9AE0-3742-BD48-D6D6BD08B5F8}" type="slidenum">
              <a:rPr lang="en-US" smtClean="0"/>
              <a:t>13</a:t>
            </a:fld>
            <a:endParaRPr lang="en-US"/>
          </a:p>
        </p:txBody>
      </p:sp>
    </p:spTree>
    <p:extLst>
      <p:ext uri="{BB962C8B-B14F-4D97-AF65-F5344CB8AC3E}">
        <p14:creationId xmlns:p14="http://schemas.microsoft.com/office/powerpoint/2010/main" val="636145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9659DC-9AE0-3742-BD48-D6D6BD08B5F8}" type="slidenum">
              <a:rPr lang="en-US" smtClean="0"/>
              <a:t>15</a:t>
            </a:fld>
            <a:endParaRPr lang="en-US"/>
          </a:p>
        </p:txBody>
      </p:sp>
    </p:spTree>
    <p:extLst>
      <p:ext uri="{BB962C8B-B14F-4D97-AF65-F5344CB8AC3E}">
        <p14:creationId xmlns:p14="http://schemas.microsoft.com/office/powerpoint/2010/main" val="3706467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9659DC-9AE0-3742-BD48-D6D6BD08B5F8}" type="slidenum">
              <a:rPr lang="en-US" smtClean="0"/>
              <a:t>21</a:t>
            </a:fld>
            <a:endParaRPr lang="en-US"/>
          </a:p>
        </p:txBody>
      </p:sp>
    </p:spTree>
    <p:extLst>
      <p:ext uri="{BB962C8B-B14F-4D97-AF65-F5344CB8AC3E}">
        <p14:creationId xmlns:p14="http://schemas.microsoft.com/office/powerpoint/2010/main" val="551401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why can’t we have neural recognition model &amp; a search procedure guiding the compression like we had in synthesis/enumeration</a:t>
            </a:r>
          </a:p>
        </p:txBody>
      </p:sp>
      <p:sp>
        <p:nvSpPr>
          <p:cNvPr id="4" name="Slide Number Placeholder 3"/>
          <p:cNvSpPr>
            <a:spLocks noGrp="1"/>
          </p:cNvSpPr>
          <p:nvPr>
            <p:ph type="sldNum" sz="quarter" idx="5"/>
          </p:nvPr>
        </p:nvSpPr>
        <p:spPr/>
        <p:txBody>
          <a:bodyPr/>
          <a:lstStyle/>
          <a:p>
            <a:fld id="{1A9659DC-9AE0-3742-BD48-D6D6BD08B5F8}" type="slidenum">
              <a:rPr lang="en-US" smtClean="0"/>
              <a:t>22</a:t>
            </a:fld>
            <a:endParaRPr lang="en-US"/>
          </a:p>
        </p:txBody>
      </p:sp>
    </p:spTree>
    <p:extLst>
      <p:ext uri="{BB962C8B-B14F-4D97-AF65-F5344CB8AC3E}">
        <p14:creationId xmlns:p14="http://schemas.microsoft.com/office/powerpoint/2010/main" val="327545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WFF = well formed formula</a:t>
            </a:r>
          </a:p>
        </p:txBody>
      </p:sp>
      <p:sp>
        <p:nvSpPr>
          <p:cNvPr id="4" name="Slide Number Placeholder 3"/>
          <p:cNvSpPr>
            <a:spLocks noGrp="1"/>
          </p:cNvSpPr>
          <p:nvPr>
            <p:ph type="sldNum" sz="quarter" idx="5"/>
          </p:nvPr>
        </p:nvSpPr>
        <p:spPr/>
        <p:txBody>
          <a:bodyPr/>
          <a:lstStyle/>
          <a:p>
            <a:fld id="{1A9659DC-9AE0-3742-BD48-D6D6BD08B5F8}" type="slidenum">
              <a:rPr lang="en-US" smtClean="0"/>
              <a:t>23</a:t>
            </a:fld>
            <a:endParaRPr lang="en-US"/>
          </a:p>
        </p:txBody>
      </p:sp>
    </p:spTree>
    <p:extLst>
      <p:ext uri="{BB962C8B-B14F-4D97-AF65-F5344CB8AC3E}">
        <p14:creationId xmlns:p14="http://schemas.microsoft.com/office/powerpoint/2010/main" val="1075962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96B0-98C4-E840-9233-3197B3A00A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CC9A2F-32F4-E643-949C-B3C2072AAE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F8BF7B-4D63-6041-BB44-7734EEC02A0A}"/>
              </a:ext>
            </a:extLst>
          </p:cNvPr>
          <p:cNvSpPr>
            <a:spLocks noGrp="1"/>
          </p:cNvSpPr>
          <p:nvPr>
            <p:ph type="dt" sz="half" idx="10"/>
          </p:nvPr>
        </p:nvSpPr>
        <p:spPr/>
        <p:txBody>
          <a:bodyPr/>
          <a:lstStyle/>
          <a:p>
            <a:fld id="{20973841-EB48-3D49-BAA6-43823D214173}" type="datetimeFigureOut">
              <a:rPr lang="en-US" smtClean="0"/>
              <a:t>5/3/22</a:t>
            </a:fld>
            <a:endParaRPr lang="en-US"/>
          </a:p>
        </p:txBody>
      </p:sp>
      <p:sp>
        <p:nvSpPr>
          <p:cNvPr id="5" name="Footer Placeholder 4">
            <a:extLst>
              <a:ext uri="{FF2B5EF4-FFF2-40B4-BE49-F238E27FC236}">
                <a16:creationId xmlns:a16="http://schemas.microsoft.com/office/drawing/2014/main" id="{E4794BA5-3067-8441-BAAE-47C2D9AFD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6F3F6-434F-2741-9B34-9AF00B3AE4EA}"/>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295561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3EBC9-273E-9648-97A3-D5D5A92CC2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FAB5FE-C01F-FA43-9FC0-915F96D37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0B217-9B76-0F47-9C74-98439CCE8126}"/>
              </a:ext>
            </a:extLst>
          </p:cNvPr>
          <p:cNvSpPr>
            <a:spLocks noGrp="1"/>
          </p:cNvSpPr>
          <p:nvPr>
            <p:ph type="dt" sz="half" idx="10"/>
          </p:nvPr>
        </p:nvSpPr>
        <p:spPr/>
        <p:txBody>
          <a:bodyPr/>
          <a:lstStyle/>
          <a:p>
            <a:fld id="{20973841-EB48-3D49-BAA6-43823D214173}" type="datetimeFigureOut">
              <a:rPr lang="en-US" smtClean="0"/>
              <a:t>5/3/22</a:t>
            </a:fld>
            <a:endParaRPr lang="en-US"/>
          </a:p>
        </p:txBody>
      </p:sp>
      <p:sp>
        <p:nvSpPr>
          <p:cNvPr id="5" name="Footer Placeholder 4">
            <a:extLst>
              <a:ext uri="{FF2B5EF4-FFF2-40B4-BE49-F238E27FC236}">
                <a16:creationId xmlns:a16="http://schemas.microsoft.com/office/drawing/2014/main" id="{456EFB3D-CDC6-9345-B21F-ED08AD583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8542A-3E94-0C4B-9789-CF8CCB972972}"/>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408000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D26916-8D2D-C143-9A73-24D9B5B2F8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2DD4A9-27E6-EA41-BC82-35C927F972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47C7A-9A2D-7746-BD55-688C90A7F495}"/>
              </a:ext>
            </a:extLst>
          </p:cNvPr>
          <p:cNvSpPr>
            <a:spLocks noGrp="1"/>
          </p:cNvSpPr>
          <p:nvPr>
            <p:ph type="dt" sz="half" idx="10"/>
          </p:nvPr>
        </p:nvSpPr>
        <p:spPr/>
        <p:txBody>
          <a:bodyPr/>
          <a:lstStyle/>
          <a:p>
            <a:fld id="{20973841-EB48-3D49-BAA6-43823D214173}" type="datetimeFigureOut">
              <a:rPr lang="en-US" smtClean="0"/>
              <a:t>5/3/22</a:t>
            </a:fld>
            <a:endParaRPr lang="en-US"/>
          </a:p>
        </p:txBody>
      </p:sp>
      <p:sp>
        <p:nvSpPr>
          <p:cNvPr id="5" name="Footer Placeholder 4">
            <a:extLst>
              <a:ext uri="{FF2B5EF4-FFF2-40B4-BE49-F238E27FC236}">
                <a16:creationId xmlns:a16="http://schemas.microsoft.com/office/drawing/2014/main" id="{816E3865-95B4-4F4F-A8AC-B6F792319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AB752-2549-DB42-8426-A5334AA0F4AE}"/>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3619019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9F6D-59AD-2A46-8EFB-8E76244D50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3FA009-D17A-CE4B-A242-83242855EA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02649-7DF7-4242-AB4A-09264E26335C}"/>
              </a:ext>
            </a:extLst>
          </p:cNvPr>
          <p:cNvSpPr>
            <a:spLocks noGrp="1"/>
          </p:cNvSpPr>
          <p:nvPr>
            <p:ph type="dt" sz="half" idx="10"/>
          </p:nvPr>
        </p:nvSpPr>
        <p:spPr/>
        <p:txBody>
          <a:bodyPr/>
          <a:lstStyle/>
          <a:p>
            <a:fld id="{20973841-EB48-3D49-BAA6-43823D214173}" type="datetimeFigureOut">
              <a:rPr lang="en-US" smtClean="0"/>
              <a:t>5/3/22</a:t>
            </a:fld>
            <a:endParaRPr lang="en-US"/>
          </a:p>
        </p:txBody>
      </p:sp>
      <p:sp>
        <p:nvSpPr>
          <p:cNvPr id="5" name="Footer Placeholder 4">
            <a:extLst>
              <a:ext uri="{FF2B5EF4-FFF2-40B4-BE49-F238E27FC236}">
                <a16:creationId xmlns:a16="http://schemas.microsoft.com/office/drawing/2014/main" id="{D03F8365-0828-3040-BBC4-2BF4A991F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8B503-84D0-1146-ADB2-70135BBCF677}"/>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184326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D8D73-643A-774D-9EC6-2DDA9BBB65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373FD5-1588-2043-865E-085F295078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B19D88-B33E-BF4B-8C4C-7AA922661B88}"/>
              </a:ext>
            </a:extLst>
          </p:cNvPr>
          <p:cNvSpPr>
            <a:spLocks noGrp="1"/>
          </p:cNvSpPr>
          <p:nvPr>
            <p:ph type="dt" sz="half" idx="10"/>
          </p:nvPr>
        </p:nvSpPr>
        <p:spPr/>
        <p:txBody>
          <a:bodyPr/>
          <a:lstStyle/>
          <a:p>
            <a:fld id="{20973841-EB48-3D49-BAA6-43823D214173}" type="datetimeFigureOut">
              <a:rPr lang="en-US" smtClean="0"/>
              <a:t>5/3/22</a:t>
            </a:fld>
            <a:endParaRPr lang="en-US"/>
          </a:p>
        </p:txBody>
      </p:sp>
      <p:sp>
        <p:nvSpPr>
          <p:cNvPr id="5" name="Footer Placeholder 4">
            <a:extLst>
              <a:ext uri="{FF2B5EF4-FFF2-40B4-BE49-F238E27FC236}">
                <a16:creationId xmlns:a16="http://schemas.microsoft.com/office/drawing/2014/main" id="{15928009-CBAE-E94A-8FBF-860583763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43D4FA-9C04-6942-A69B-0FDFCED41301}"/>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221040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ACA0-10F4-7A4F-9438-5FED74981B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DADB54-3BDD-2041-B5A3-F7EF3ACC8E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51469-4F92-5A44-9499-FDC6B43E9C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E4D45-A8A7-804E-A2E6-D6B25F142E0F}"/>
              </a:ext>
            </a:extLst>
          </p:cNvPr>
          <p:cNvSpPr>
            <a:spLocks noGrp="1"/>
          </p:cNvSpPr>
          <p:nvPr>
            <p:ph type="dt" sz="half" idx="10"/>
          </p:nvPr>
        </p:nvSpPr>
        <p:spPr/>
        <p:txBody>
          <a:bodyPr/>
          <a:lstStyle/>
          <a:p>
            <a:fld id="{20973841-EB48-3D49-BAA6-43823D214173}" type="datetimeFigureOut">
              <a:rPr lang="en-US" smtClean="0"/>
              <a:t>5/3/22</a:t>
            </a:fld>
            <a:endParaRPr lang="en-US"/>
          </a:p>
        </p:txBody>
      </p:sp>
      <p:sp>
        <p:nvSpPr>
          <p:cNvPr id="6" name="Footer Placeholder 5">
            <a:extLst>
              <a:ext uri="{FF2B5EF4-FFF2-40B4-BE49-F238E27FC236}">
                <a16:creationId xmlns:a16="http://schemas.microsoft.com/office/drawing/2014/main" id="{5E956C8E-9C61-D148-9855-78FA877C5C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C35B8-D000-2A4C-8BDD-BE5D2FAD9237}"/>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45162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A7303-5E74-4941-81C6-13975BD1B2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A143BB-44D2-424D-9A11-D93DF09CF9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F345AB-10BA-BD41-8050-8A28EE39D1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EEECBB-17DA-BB4E-BEA4-C4D6DBDED3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BCEEF3-9EE0-F447-BD6A-A0475A0F3B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972EC6-1021-FE46-BC5E-F293C18D0145}"/>
              </a:ext>
            </a:extLst>
          </p:cNvPr>
          <p:cNvSpPr>
            <a:spLocks noGrp="1"/>
          </p:cNvSpPr>
          <p:nvPr>
            <p:ph type="dt" sz="half" idx="10"/>
          </p:nvPr>
        </p:nvSpPr>
        <p:spPr/>
        <p:txBody>
          <a:bodyPr/>
          <a:lstStyle/>
          <a:p>
            <a:fld id="{20973841-EB48-3D49-BAA6-43823D214173}" type="datetimeFigureOut">
              <a:rPr lang="en-US" smtClean="0"/>
              <a:t>5/3/22</a:t>
            </a:fld>
            <a:endParaRPr lang="en-US"/>
          </a:p>
        </p:txBody>
      </p:sp>
      <p:sp>
        <p:nvSpPr>
          <p:cNvPr id="8" name="Footer Placeholder 7">
            <a:extLst>
              <a:ext uri="{FF2B5EF4-FFF2-40B4-BE49-F238E27FC236}">
                <a16:creationId xmlns:a16="http://schemas.microsoft.com/office/drawing/2014/main" id="{9112FC11-08D8-2A40-A875-771A5082CC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0CF383-DE48-F942-92B7-6544DFA1E1B5}"/>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364238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97C8-44B0-7D40-A9E8-6EF79F16EC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C8DFF0-E7F9-844A-A1F4-6C5CF1995AC6}"/>
              </a:ext>
            </a:extLst>
          </p:cNvPr>
          <p:cNvSpPr>
            <a:spLocks noGrp="1"/>
          </p:cNvSpPr>
          <p:nvPr>
            <p:ph type="dt" sz="half" idx="10"/>
          </p:nvPr>
        </p:nvSpPr>
        <p:spPr/>
        <p:txBody>
          <a:bodyPr/>
          <a:lstStyle/>
          <a:p>
            <a:fld id="{20973841-EB48-3D49-BAA6-43823D214173}" type="datetimeFigureOut">
              <a:rPr lang="en-US" smtClean="0"/>
              <a:t>5/3/22</a:t>
            </a:fld>
            <a:endParaRPr lang="en-US"/>
          </a:p>
        </p:txBody>
      </p:sp>
      <p:sp>
        <p:nvSpPr>
          <p:cNvPr id="4" name="Footer Placeholder 3">
            <a:extLst>
              <a:ext uri="{FF2B5EF4-FFF2-40B4-BE49-F238E27FC236}">
                <a16:creationId xmlns:a16="http://schemas.microsoft.com/office/drawing/2014/main" id="{03227A17-8523-1A45-A11F-1E4BBEEDDF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3C1067-5DC7-A24D-A129-8C6C0CE383E3}"/>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1278552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A3FD09-B822-C740-886E-B276E45B71AB}"/>
              </a:ext>
            </a:extLst>
          </p:cNvPr>
          <p:cNvSpPr>
            <a:spLocks noGrp="1"/>
          </p:cNvSpPr>
          <p:nvPr>
            <p:ph type="dt" sz="half" idx="10"/>
          </p:nvPr>
        </p:nvSpPr>
        <p:spPr/>
        <p:txBody>
          <a:bodyPr/>
          <a:lstStyle/>
          <a:p>
            <a:fld id="{20973841-EB48-3D49-BAA6-43823D214173}" type="datetimeFigureOut">
              <a:rPr lang="en-US" smtClean="0"/>
              <a:t>5/3/22</a:t>
            </a:fld>
            <a:endParaRPr lang="en-US"/>
          </a:p>
        </p:txBody>
      </p:sp>
      <p:sp>
        <p:nvSpPr>
          <p:cNvPr id="3" name="Footer Placeholder 2">
            <a:extLst>
              <a:ext uri="{FF2B5EF4-FFF2-40B4-BE49-F238E27FC236}">
                <a16:creationId xmlns:a16="http://schemas.microsoft.com/office/drawing/2014/main" id="{A4DBB03C-4E33-6249-BAC1-41E939BBDA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93EB92-4880-9240-B900-928D611747C0}"/>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246344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4106C-BE92-A54B-9F17-A341FABAA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E488E4-36CA-C74A-8198-D0A2D32D8D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4BE735-E681-7848-BBCE-316CD1816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40F7C2-64AE-6E43-A8C2-2E961B998492}"/>
              </a:ext>
            </a:extLst>
          </p:cNvPr>
          <p:cNvSpPr>
            <a:spLocks noGrp="1"/>
          </p:cNvSpPr>
          <p:nvPr>
            <p:ph type="dt" sz="half" idx="10"/>
          </p:nvPr>
        </p:nvSpPr>
        <p:spPr/>
        <p:txBody>
          <a:bodyPr/>
          <a:lstStyle/>
          <a:p>
            <a:fld id="{20973841-EB48-3D49-BAA6-43823D214173}" type="datetimeFigureOut">
              <a:rPr lang="en-US" smtClean="0"/>
              <a:t>5/3/22</a:t>
            </a:fld>
            <a:endParaRPr lang="en-US"/>
          </a:p>
        </p:txBody>
      </p:sp>
      <p:sp>
        <p:nvSpPr>
          <p:cNvPr id="6" name="Footer Placeholder 5">
            <a:extLst>
              <a:ext uri="{FF2B5EF4-FFF2-40B4-BE49-F238E27FC236}">
                <a16:creationId xmlns:a16="http://schemas.microsoft.com/office/drawing/2014/main" id="{491B7FE7-E814-CF4E-9639-134C6ADAB3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196D97-F3F6-B145-A260-EA95C0CE827A}"/>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205387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0D30-4EFE-7F40-BC85-2E85E0FDE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689597-300E-8644-9D63-DD45CCF33C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2AF602-BBF8-9D47-BF8E-B23BA0562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406EB9-CE8D-B542-A672-BC96DDFE30EB}"/>
              </a:ext>
            </a:extLst>
          </p:cNvPr>
          <p:cNvSpPr>
            <a:spLocks noGrp="1"/>
          </p:cNvSpPr>
          <p:nvPr>
            <p:ph type="dt" sz="half" idx="10"/>
          </p:nvPr>
        </p:nvSpPr>
        <p:spPr/>
        <p:txBody>
          <a:bodyPr/>
          <a:lstStyle/>
          <a:p>
            <a:fld id="{20973841-EB48-3D49-BAA6-43823D214173}" type="datetimeFigureOut">
              <a:rPr lang="en-US" smtClean="0"/>
              <a:t>5/3/22</a:t>
            </a:fld>
            <a:endParaRPr lang="en-US"/>
          </a:p>
        </p:txBody>
      </p:sp>
      <p:sp>
        <p:nvSpPr>
          <p:cNvPr id="6" name="Footer Placeholder 5">
            <a:extLst>
              <a:ext uri="{FF2B5EF4-FFF2-40B4-BE49-F238E27FC236}">
                <a16:creationId xmlns:a16="http://schemas.microsoft.com/office/drawing/2014/main" id="{256AC495-158F-364C-9ED3-DA5DD8AE93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15D50-CE60-FC42-B899-981F02A23373}"/>
              </a:ext>
            </a:extLst>
          </p:cNvPr>
          <p:cNvSpPr>
            <a:spLocks noGrp="1"/>
          </p:cNvSpPr>
          <p:nvPr>
            <p:ph type="sldNum" sz="quarter" idx="12"/>
          </p:nvPr>
        </p:nvSpPr>
        <p:spPr/>
        <p:txBody>
          <a:bodyPr/>
          <a:lstStyle/>
          <a:p>
            <a:fld id="{9AB32653-C422-1A41-8BE0-2AA1CF7669BA}" type="slidenum">
              <a:rPr lang="en-US" smtClean="0"/>
              <a:t>‹#›</a:t>
            </a:fld>
            <a:endParaRPr lang="en-US"/>
          </a:p>
        </p:txBody>
      </p:sp>
    </p:spTree>
    <p:extLst>
      <p:ext uri="{BB962C8B-B14F-4D97-AF65-F5344CB8AC3E}">
        <p14:creationId xmlns:p14="http://schemas.microsoft.com/office/powerpoint/2010/main" val="408243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9BB18B-168E-294B-BAA8-A58346C966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9C74F-3492-C748-82FE-9D7818608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078FE-B9A0-1649-A92C-A962D360E7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973841-EB48-3D49-BAA6-43823D214173}" type="datetimeFigureOut">
              <a:rPr lang="en-US" smtClean="0"/>
              <a:t>5/3/22</a:t>
            </a:fld>
            <a:endParaRPr lang="en-US"/>
          </a:p>
        </p:txBody>
      </p:sp>
      <p:sp>
        <p:nvSpPr>
          <p:cNvPr id="5" name="Footer Placeholder 4">
            <a:extLst>
              <a:ext uri="{FF2B5EF4-FFF2-40B4-BE49-F238E27FC236}">
                <a16:creationId xmlns:a16="http://schemas.microsoft.com/office/drawing/2014/main" id="{0962F37D-87DD-284C-ADAD-4D023EC16A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5C3EFE-0267-BC4F-BF24-3819DE718B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32653-C422-1A41-8BE0-2AA1CF7669BA}" type="slidenum">
              <a:rPr lang="en-US" smtClean="0"/>
              <a:t>‹#›</a:t>
            </a:fld>
            <a:endParaRPr lang="en-US"/>
          </a:p>
        </p:txBody>
      </p:sp>
    </p:spTree>
    <p:extLst>
      <p:ext uri="{BB962C8B-B14F-4D97-AF65-F5344CB8AC3E}">
        <p14:creationId xmlns:p14="http://schemas.microsoft.com/office/powerpoint/2010/main" val="2960321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3F9D7D-8B7D-49DF-AA94-0A9A8D671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38596" y="1327668"/>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Freeform: Shape 13">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274246"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02BE49D-9EB1-0C4C-9766-A5AE28195A53}"/>
              </a:ext>
            </a:extLst>
          </p:cNvPr>
          <p:cNvSpPr>
            <a:spLocks noGrp="1"/>
          </p:cNvSpPr>
          <p:nvPr>
            <p:ph type="ctrTitle"/>
          </p:nvPr>
        </p:nvSpPr>
        <p:spPr>
          <a:xfrm>
            <a:off x="6826981" y="2452526"/>
            <a:ext cx="4248318" cy="1952947"/>
          </a:xfrm>
          <a:noFill/>
        </p:spPr>
        <p:txBody>
          <a:bodyPr anchor="ctr">
            <a:normAutofit/>
          </a:bodyPr>
          <a:lstStyle/>
          <a:p>
            <a:r>
              <a:rPr lang="en-US" sz="3300" dirty="0">
                <a:solidFill>
                  <a:srgbClr val="080808"/>
                </a:solidFill>
              </a:rPr>
              <a:t>Learning to make abstracting in an end-to-end fashion</a:t>
            </a:r>
          </a:p>
        </p:txBody>
      </p:sp>
      <p:sp>
        <p:nvSpPr>
          <p:cNvPr id="3" name="Subtitle 2">
            <a:extLst>
              <a:ext uri="{FF2B5EF4-FFF2-40B4-BE49-F238E27FC236}">
                <a16:creationId xmlns:a16="http://schemas.microsoft.com/office/drawing/2014/main" id="{A16390BA-AF84-C74C-8401-5A8B61446480}"/>
              </a:ext>
            </a:extLst>
          </p:cNvPr>
          <p:cNvSpPr>
            <a:spLocks noGrp="1"/>
          </p:cNvSpPr>
          <p:nvPr>
            <p:ph type="subTitle" idx="1"/>
          </p:nvPr>
        </p:nvSpPr>
        <p:spPr>
          <a:xfrm>
            <a:off x="7757565" y="4557900"/>
            <a:ext cx="2442690" cy="915772"/>
          </a:xfrm>
          <a:noFill/>
        </p:spPr>
        <p:txBody>
          <a:bodyPr>
            <a:normAutofit/>
          </a:bodyPr>
          <a:lstStyle/>
          <a:p>
            <a:r>
              <a:rPr lang="en-US" sz="1400" dirty="0">
                <a:solidFill>
                  <a:srgbClr val="080808"/>
                </a:solidFill>
              </a:rPr>
              <a:t>By Brando Miranda</a:t>
            </a:r>
          </a:p>
        </p:txBody>
      </p:sp>
      <p:sp>
        <p:nvSpPr>
          <p:cNvPr id="16" name="Freeform: Shape 15">
            <a:extLst>
              <a:ext uri="{FF2B5EF4-FFF2-40B4-BE49-F238E27FC236}">
                <a16:creationId xmlns:a16="http://schemas.microsoft.com/office/drawing/2014/main" id="{6D6E3EFD-925A-40CD-8E14-FDD4E6DDC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7170340" cy="5062213"/>
          </a:xfrm>
          <a:custGeom>
            <a:avLst/>
            <a:gdLst>
              <a:gd name="connsiteX0" fmla="*/ 7170340 w 7170340"/>
              <a:gd name="connsiteY0" fmla="*/ 0 h 5062213"/>
              <a:gd name="connsiteX1" fmla="*/ 7170340 w 7170340"/>
              <a:gd name="connsiteY1" fmla="*/ 2954084 h 5062213"/>
              <a:gd name="connsiteX2" fmla="*/ 5062211 w 7170340"/>
              <a:gd name="connsiteY2" fmla="*/ 5062213 h 5062213"/>
              <a:gd name="connsiteX3" fmla="*/ 0 w 7170340"/>
              <a:gd name="connsiteY3" fmla="*/ 2 h 5062213"/>
            </a:gdLst>
            <a:ahLst/>
            <a:cxnLst>
              <a:cxn ang="0">
                <a:pos x="connsiteX0" y="connsiteY0"/>
              </a:cxn>
              <a:cxn ang="0">
                <a:pos x="connsiteX1" y="connsiteY1"/>
              </a:cxn>
              <a:cxn ang="0">
                <a:pos x="connsiteX2" y="connsiteY2"/>
              </a:cxn>
              <a:cxn ang="0">
                <a:pos x="connsiteX3" y="connsiteY3"/>
              </a:cxn>
            </a:cxnLst>
            <a:rect l="l" t="t" r="r" b="b"/>
            <a:pathLst>
              <a:path w="7170340" h="5062213">
                <a:moveTo>
                  <a:pt x="7170340" y="0"/>
                </a:moveTo>
                <a:lnTo>
                  <a:pt x="7170340" y="2954084"/>
                </a:lnTo>
                <a:lnTo>
                  <a:pt x="5062211" y="5062213"/>
                </a:lnTo>
                <a:lnTo>
                  <a:pt x="0" y="2"/>
                </a:lnTo>
                <a:close/>
              </a:path>
            </a:pathLst>
          </a:cu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3A91C067-F707-44D1-A9C2-9913E6ADC6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11832" y="4010957"/>
            <a:ext cx="870888" cy="87088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61203" y="5394406"/>
            <a:ext cx="856138" cy="85613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314455" y="5398229"/>
            <a:ext cx="381459" cy="38145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675779" y="5848285"/>
            <a:ext cx="714978" cy="7149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2600" y="5474491"/>
            <a:ext cx="2767017" cy="138350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9AD52256-12F0-E348-9B4B-A1CC4C6CDBB4}"/>
              </a:ext>
            </a:extLst>
          </p:cNvPr>
          <p:cNvPicPr>
            <a:picLocks noChangeAspect="1"/>
          </p:cNvPicPr>
          <p:nvPr/>
        </p:nvPicPr>
        <p:blipFill>
          <a:blip r:embed="rId2"/>
          <a:stretch>
            <a:fillRect/>
          </a:stretch>
        </p:blipFill>
        <p:spPr>
          <a:xfrm>
            <a:off x="974842" y="226125"/>
            <a:ext cx="2336800" cy="3035300"/>
          </a:xfrm>
          <a:prstGeom prst="rect">
            <a:avLst/>
          </a:prstGeom>
        </p:spPr>
      </p:pic>
      <p:sp>
        <p:nvSpPr>
          <p:cNvPr id="4" name="TextBox 3">
            <a:extLst>
              <a:ext uri="{FF2B5EF4-FFF2-40B4-BE49-F238E27FC236}">
                <a16:creationId xmlns:a16="http://schemas.microsoft.com/office/drawing/2014/main" id="{B0C761ED-987D-A64E-BD5D-8D8D351F8EEB}"/>
              </a:ext>
            </a:extLst>
          </p:cNvPr>
          <p:cNvSpPr txBox="1"/>
          <p:nvPr/>
        </p:nvSpPr>
        <p:spPr>
          <a:xfrm>
            <a:off x="9157855" y="310341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9917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0905066" cy="1135737"/>
          </a:xfrm>
        </p:spPr>
        <p:txBody>
          <a:bodyPr>
            <a:normAutofit/>
          </a:bodyPr>
          <a:lstStyle/>
          <a:p>
            <a:r>
              <a:rPr lang="en-US" sz="3600" dirty="0"/>
              <a:t>Learning-to-learn how to abstract from an initial seed</a:t>
            </a:r>
          </a:p>
        </p:txBody>
      </p:sp>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7" y="1782980"/>
            <a:ext cx="11456864" cy="5075019"/>
          </a:xfrm>
        </p:spPr>
        <p:txBody>
          <a:bodyPr>
            <a:normAutofit/>
          </a:bodyPr>
          <a:lstStyle/>
          <a:p>
            <a:r>
              <a:rPr lang="en-US" sz="1600" dirty="0"/>
              <a:t>Simplest actionable version</a:t>
            </a:r>
          </a:p>
          <a:p>
            <a:r>
              <a:rPr lang="en-US" sz="1600" dirty="0"/>
              <a:t>1. Meta-train the abstractor in an end-to-end fashion on the meta-train set (a set of coq scripts with human abstractions)</a:t>
            </a:r>
          </a:p>
          <a:p>
            <a:pPr lvl="1"/>
            <a:r>
              <a:rPr lang="en-US" sz="1200" dirty="0"/>
              <a:t>Output: DSL &amp; </a:t>
            </a:r>
            <a:r>
              <a:rPr lang="en-US" sz="1200" dirty="0" err="1"/>
              <a:t>AbsGen</a:t>
            </a:r>
            <a:r>
              <a:rPr lang="en-US" sz="1200" dirty="0"/>
              <a:t>, </a:t>
            </a:r>
            <a:r>
              <a:rPr lang="en-US" sz="1200" dirty="0" err="1"/>
              <a:t>ExGen</a:t>
            </a:r>
            <a:endParaRPr lang="en-US" sz="1200" dirty="0"/>
          </a:p>
          <a:p>
            <a:r>
              <a:rPr lang="en-US" sz="1600" dirty="0"/>
              <a:t>2. Meta-test the abstractor with no fine-tuning, how good is the DSL &amp; Generators at filling holes?</a:t>
            </a:r>
          </a:p>
          <a:p>
            <a:pPr lvl="1"/>
            <a:r>
              <a:rPr lang="en-US" sz="1200" dirty="0"/>
              <a:t>Count # holes filled that move proof forward</a:t>
            </a:r>
          </a:p>
          <a:p>
            <a:pPr lvl="1"/>
            <a:r>
              <a:rPr lang="en-US" sz="1200" dirty="0"/>
              <a:t>Count # entire proofs completed</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ECFE064C-D544-8642-58E9-669533567B22}"/>
              </a:ext>
            </a:extLst>
          </p:cNvPr>
          <p:cNvSpPr/>
          <p:nvPr/>
        </p:nvSpPr>
        <p:spPr>
          <a:xfrm>
            <a:off x="3980733" y="3911583"/>
            <a:ext cx="1801300" cy="1677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Meta-Training</a:t>
            </a:r>
          </a:p>
        </p:txBody>
      </p:sp>
      <p:cxnSp>
        <p:nvCxnSpPr>
          <p:cNvPr id="6" name="Straight Arrow Connector 5">
            <a:extLst>
              <a:ext uri="{FF2B5EF4-FFF2-40B4-BE49-F238E27FC236}">
                <a16:creationId xmlns:a16="http://schemas.microsoft.com/office/drawing/2014/main" id="{C63273DF-04C0-A305-3B93-18D42894E2EF}"/>
              </a:ext>
            </a:extLst>
          </p:cNvPr>
          <p:cNvCxnSpPr/>
          <p:nvPr/>
        </p:nvCxnSpPr>
        <p:spPr>
          <a:xfrm>
            <a:off x="2612571" y="4200740"/>
            <a:ext cx="13681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D863D62-65CC-ACBE-2748-A8966ACBE36F}"/>
              </a:ext>
            </a:extLst>
          </p:cNvPr>
          <p:cNvCxnSpPr/>
          <p:nvPr/>
        </p:nvCxnSpPr>
        <p:spPr>
          <a:xfrm>
            <a:off x="2612571" y="5282141"/>
            <a:ext cx="13681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3B1D7FC-1DD0-D6A6-F708-A52ADABB1137}"/>
              </a:ext>
            </a:extLst>
          </p:cNvPr>
          <p:cNvCxnSpPr>
            <a:cxnSpLocks/>
            <a:endCxn id="7" idx="2"/>
          </p:cNvCxnSpPr>
          <p:nvPr/>
        </p:nvCxnSpPr>
        <p:spPr>
          <a:xfrm flipV="1">
            <a:off x="5782033" y="4107102"/>
            <a:ext cx="1484259" cy="7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C3ECEAE-2A11-D4AB-4394-3607D29263B4}"/>
              </a:ext>
            </a:extLst>
          </p:cNvPr>
          <p:cNvSpPr/>
          <p:nvPr/>
        </p:nvSpPr>
        <p:spPr>
          <a:xfrm>
            <a:off x="7266292" y="3612706"/>
            <a:ext cx="1034715" cy="98879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DSL</a:t>
            </a:r>
          </a:p>
        </p:txBody>
      </p:sp>
      <p:sp>
        <p:nvSpPr>
          <p:cNvPr id="9" name="Oval 8">
            <a:extLst>
              <a:ext uri="{FF2B5EF4-FFF2-40B4-BE49-F238E27FC236}">
                <a16:creationId xmlns:a16="http://schemas.microsoft.com/office/drawing/2014/main" id="{2C916F40-837E-A37A-9859-AC6C8D3EA07C}"/>
              </a:ext>
            </a:extLst>
          </p:cNvPr>
          <p:cNvSpPr/>
          <p:nvPr/>
        </p:nvSpPr>
        <p:spPr>
          <a:xfrm>
            <a:off x="1329256" y="3683384"/>
            <a:ext cx="1167218" cy="103471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Code Lib</a:t>
            </a:r>
          </a:p>
        </p:txBody>
      </p:sp>
      <p:sp>
        <p:nvSpPr>
          <p:cNvPr id="17" name="Oval 16">
            <a:extLst>
              <a:ext uri="{FF2B5EF4-FFF2-40B4-BE49-F238E27FC236}">
                <a16:creationId xmlns:a16="http://schemas.microsoft.com/office/drawing/2014/main" id="{4BBF0074-C4CB-A744-EF99-68DA638100DA}"/>
              </a:ext>
            </a:extLst>
          </p:cNvPr>
          <p:cNvSpPr/>
          <p:nvPr/>
        </p:nvSpPr>
        <p:spPr>
          <a:xfrm>
            <a:off x="1375784" y="4750355"/>
            <a:ext cx="1155987" cy="10698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NN Model</a:t>
            </a:r>
          </a:p>
        </p:txBody>
      </p:sp>
      <p:cxnSp>
        <p:nvCxnSpPr>
          <p:cNvPr id="18" name="Straight Arrow Connector 17">
            <a:extLst>
              <a:ext uri="{FF2B5EF4-FFF2-40B4-BE49-F238E27FC236}">
                <a16:creationId xmlns:a16="http://schemas.microsoft.com/office/drawing/2014/main" id="{57F26B33-F600-5A5A-4B46-7E7DC55A4F15}"/>
              </a:ext>
            </a:extLst>
          </p:cNvPr>
          <p:cNvCxnSpPr/>
          <p:nvPr/>
        </p:nvCxnSpPr>
        <p:spPr>
          <a:xfrm>
            <a:off x="5782033" y="5284031"/>
            <a:ext cx="13681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417D0BA-B42E-ACF3-A612-6CD1F0A3009B}"/>
              </a:ext>
            </a:extLst>
          </p:cNvPr>
          <p:cNvSpPr/>
          <p:nvPr/>
        </p:nvSpPr>
        <p:spPr>
          <a:xfrm>
            <a:off x="7167384" y="4706853"/>
            <a:ext cx="1289097" cy="121268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AbsGen</a:t>
            </a:r>
            <a:r>
              <a:rPr lang="en-US" dirty="0"/>
              <a:t>, </a:t>
            </a:r>
            <a:r>
              <a:rPr lang="en-US" dirty="0" err="1"/>
              <a:t>ExGen</a:t>
            </a:r>
            <a:endParaRPr lang="en-US" dirty="0"/>
          </a:p>
        </p:txBody>
      </p:sp>
    </p:spTree>
    <p:extLst>
      <p:ext uri="{BB962C8B-B14F-4D97-AF65-F5344CB8AC3E}">
        <p14:creationId xmlns:p14="http://schemas.microsoft.com/office/powerpoint/2010/main" val="424683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0905066" cy="1135737"/>
          </a:xfrm>
        </p:spPr>
        <p:txBody>
          <a:bodyPr>
            <a:normAutofit/>
          </a:bodyPr>
          <a:lstStyle/>
          <a:p>
            <a:r>
              <a:rPr lang="en-US" sz="3600" dirty="0"/>
              <a:t>How to generate a DSL given a Abstraction Generator model?</a:t>
            </a:r>
          </a:p>
        </p:txBody>
      </p:sp>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7" y="1782981"/>
            <a:ext cx="10905066" cy="4393982"/>
          </a:xfrm>
        </p:spPr>
        <p:txBody>
          <a:bodyPr>
            <a:normAutofit/>
          </a:bodyPr>
          <a:lstStyle/>
          <a:p>
            <a:r>
              <a:rPr lang="en-US" sz="2000" dirty="0"/>
              <a:t>Problem: given a model that is capable of generating abstractions, how do we generate an DSL using it?</a:t>
            </a:r>
          </a:p>
          <a:p>
            <a:pPr lvl="1"/>
            <a:r>
              <a:rPr lang="en-US" sz="1600" dirty="0"/>
              <a:t>E.g. for an initial seed DSL or one from support set</a:t>
            </a:r>
          </a:p>
          <a:p>
            <a:r>
              <a:rPr lang="en-US" sz="2000" dirty="0"/>
              <a:t>Idea: use the Abstraction Generator to select abstraction that help the synthesizer generate helper terms more</a:t>
            </a:r>
          </a:p>
          <a:p>
            <a:r>
              <a:rPr lang="en-US" sz="2000" dirty="0"/>
              <a:t>Idea:</a:t>
            </a:r>
          </a:p>
          <a:p>
            <a:pPr lvl="1"/>
            <a:r>
              <a:rPr lang="en-US" sz="1600" dirty="0"/>
              <a:t>Run the Abstraction Generator on the data set indicate what terms to abstract</a:t>
            </a:r>
          </a:p>
          <a:p>
            <a:pPr lvl="1"/>
            <a:r>
              <a:rPr lang="en-US" sz="1600" dirty="0"/>
              <a:t>Use an objective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25120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0905066" cy="1135737"/>
          </a:xfrm>
        </p:spPr>
        <p:txBody>
          <a:bodyPr>
            <a:normAutofit/>
          </a:bodyPr>
          <a:lstStyle/>
          <a:p>
            <a:endParaRPr lang="en-US" sz="3600" dirty="0"/>
          </a:p>
        </p:txBody>
      </p:sp>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7" y="1782981"/>
            <a:ext cx="10905066" cy="4393982"/>
          </a:xfrm>
        </p:spPr>
        <p:txBody>
          <a:bodyPr>
            <a:normAutofit/>
          </a:bodyPr>
          <a:lstStyle/>
          <a:p>
            <a:r>
              <a:rPr lang="en-US" sz="2000" dirty="0"/>
              <a:t>TODO:</a:t>
            </a:r>
          </a:p>
          <a:p>
            <a:r>
              <a:rPr lang="en-US" sz="2000" dirty="0"/>
              <a:t>After generation of DSL, you need to fine-tune the generator to use this DSL</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48219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0905066" cy="1135737"/>
          </a:xfrm>
        </p:spPr>
        <p:txBody>
          <a:bodyPr>
            <a:normAutofit/>
          </a:bodyPr>
          <a:lstStyle/>
          <a:p>
            <a:r>
              <a:rPr lang="en-US" sz="3600" dirty="0"/>
              <a:t>Let’s go back to learning from scratch – Like DC/EC^2</a:t>
            </a:r>
          </a:p>
        </p:txBody>
      </p:sp>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7" y="1782980"/>
            <a:ext cx="10905066" cy="5075019"/>
          </a:xfrm>
        </p:spPr>
        <p:txBody>
          <a:bodyPr>
            <a:normAutofit/>
          </a:bodyPr>
          <a:lstStyle/>
          <a:p>
            <a:r>
              <a:rPr lang="en-US" sz="2000" dirty="0"/>
              <a:t>Question: how do we go back to a way to have it learn from scratch like Dream Coder?</a:t>
            </a:r>
          </a:p>
          <a:p>
            <a:r>
              <a:rPr lang="en-US" sz="2000" dirty="0"/>
              <a:t>Ideas:</a:t>
            </a:r>
          </a:p>
          <a:p>
            <a:pPr lvl="1"/>
            <a:r>
              <a:rPr lang="en-US" sz="1600" dirty="0"/>
              <a:t>1. have a (hardcoded) search/enumerator that helps create the abstractions, then “one shot” these predictions with the end-to-end abstraction training suggested previously (“compiling the abstractor”)</a:t>
            </a:r>
          </a:p>
          <a:p>
            <a:pPr lvl="2"/>
            <a:r>
              <a:rPr lang="en-US" sz="1200" dirty="0"/>
              <a:t>This way is similar to the enumerator + neural recognition model but for compression</a:t>
            </a:r>
          </a:p>
          <a:p>
            <a:pPr lvl="2"/>
            <a:r>
              <a:rPr lang="en-US" sz="1200" dirty="0"/>
              <a:t>Previous ideas with 4 optimization (subset selections) ideas could be a start</a:t>
            </a:r>
          </a:p>
          <a:p>
            <a:pPr lvl="2"/>
            <a:r>
              <a:rPr lang="en-US" sz="1200" dirty="0"/>
              <a:t>Probably what Armando is doing</a:t>
            </a:r>
          </a:p>
          <a:p>
            <a:pPr lvl="1"/>
            <a:r>
              <a:rPr lang="en-US" sz="1600" dirty="0"/>
              <a:t>2. Learn to generate abstractions with the end-to-end abstraction training scheme I suggest but give rewards instead of using human labels – using an objective to bias the abstractor</a:t>
            </a:r>
          </a:p>
          <a:p>
            <a:pPr lvl="2"/>
            <a:r>
              <a:rPr lang="en-US" sz="1200" dirty="0"/>
              <a:t>Objective probably needs:</a:t>
            </a:r>
          </a:p>
          <a:p>
            <a:pPr lvl="2"/>
            <a:r>
              <a:rPr lang="en-US" sz="1200" dirty="0"/>
              <a:t>1. Compression of using sub terms (in a batch of terms)</a:t>
            </a:r>
          </a:p>
          <a:p>
            <a:pPr lvl="2"/>
            <a:r>
              <a:rPr lang="en-US" sz="1200" dirty="0"/>
              <a:t>2. But also re-occurrence – to make compression help many terms and avoid memorization</a:t>
            </a:r>
          </a:p>
          <a:p>
            <a:pPr lvl="2"/>
            <a:r>
              <a:rPr lang="en-US" sz="1200" dirty="0"/>
              <a:t>3. Encourage generalization &amp; productivity of new terms</a:t>
            </a:r>
          </a:p>
          <a:p>
            <a:pPr lvl="2"/>
            <a:r>
              <a:rPr lang="en-US" sz="1200" dirty="0"/>
              <a:t>4. Encourage easier search for synthesizer</a:t>
            </a:r>
          </a:p>
          <a:p>
            <a:pPr lvl="1"/>
            <a:r>
              <a:rPr lang="en-US" sz="1600" dirty="0"/>
              <a:t>3. Sketch SGD? TODO</a:t>
            </a:r>
          </a:p>
          <a:p>
            <a:pPr lvl="1"/>
            <a:r>
              <a:rPr lang="en-US" sz="1600" dirty="0"/>
              <a:t>4. TODO: other ideas?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2178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0905066" cy="1135737"/>
          </a:xfrm>
        </p:spPr>
        <p:txBody>
          <a:bodyPr>
            <a:normAutofit/>
          </a:bodyPr>
          <a:lstStyle/>
          <a:p>
            <a:r>
              <a:rPr lang="en-US" sz="3600" dirty="0"/>
              <a:t>TODO</a:t>
            </a:r>
          </a:p>
        </p:txBody>
      </p:sp>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7" y="1782981"/>
            <a:ext cx="10905066" cy="4393982"/>
          </a:xfrm>
        </p:spPr>
        <p:txBody>
          <a:bodyPr>
            <a:normAutofit/>
          </a:bodyPr>
          <a:lstStyle/>
          <a:p>
            <a:r>
              <a:rPr lang="en-US" sz="2000" dirty="0"/>
              <a:t>Now that we have a end-to-end way to train an abstractor, how do we include it in an algorithm like EC^2 </a:t>
            </a:r>
            <a:r>
              <a:rPr lang="en-US" sz="2000" dirty="0" err="1"/>
              <a:t>s.t.</a:t>
            </a:r>
            <a:r>
              <a:rPr lang="en-US" sz="2000" dirty="0"/>
              <a:t> it can learn from scratch?</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45570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0905066" cy="1135737"/>
          </a:xfrm>
        </p:spPr>
        <p:txBody>
          <a:bodyPr>
            <a:normAutofit/>
          </a:bodyPr>
          <a:lstStyle/>
          <a:p>
            <a:r>
              <a:rPr lang="en-US" sz="3600" dirty="0"/>
              <a:t>TODO: how do we actually grow (or merge) the DSL?</a:t>
            </a:r>
          </a:p>
        </p:txBody>
      </p:sp>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7" y="1782981"/>
            <a:ext cx="10905066" cy="4393982"/>
          </a:xfrm>
        </p:spPr>
        <p:txBody>
          <a:bodyPr>
            <a:normAutofit/>
          </a:bodyPr>
          <a:lstStyle/>
          <a:p>
            <a:r>
              <a:rPr lang="en-US" sz="2000" dirty="0"/>
              <a:t>TODO: how do we actually grow the DSL – i.e. select what things from the abstractor to use to insert into the DSL?</a:t>
            </a:r>
          </a:p>
          <a:p>
            <a:pPr lvl="1"/>
            <a:r>
              <a:rPr lang="en-US" sz="1600" dirty="0"/>
              <a:t>Feed all data and then choose the abstractions the model likes the most or something?</a:t>
            </a:r>
          </a:p>
          <a:p>
            <a:pPr lvl="1"/>
            <a:r>
              <a:rPr lang="en-US" sz="1600" dirty="0"/>
              <a:t>THINK!</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29849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0905066" cy="1135737"/>
          </a:xfrm>
        </p:spPr>
        <p:txBody>
          <a:bodyPr>
            <a:normAutofit/>
          </a:bodyPr>
          <a:lstStyle/>
          <a:p>
            <a:r>
              <a:rPr lang="en-US" sz="3600" dirty="0"/>
              <a:t>New Innovations</a:t>
            </a:r>
          </a:p>
        </p:txBody>
      </p:sp>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7" y="1782981"/>
            <a:ext cx="10905066" cy="4393982"/>
          </a:xfrm>
        </p:spPr>
        <p:txBody>
          <a:bodyPr>
            <a:normAutofit/>
          </a:bodyPr>
          <a:lstStyle/>
          <a:p>
            <a:r>
              <a:rPr lang="en-US" sz="2000" dirty="0"/>
              <a:t>TODO</a:t>
            </a:r>
          </a:p>
          <a:p>
            <a:r>
              <a:rPr lang="en-US" sz="2000" dirty="0"/>
              <a:t>Learning how to do abstractions end-to-end without hard coding!</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2932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1388112" cy="1135737"/>
          </a:xfrm>
        </p:spPr>
        <p:txBody>
          <a:bodyPr>
            <a:normAutofit/>
          </a:bodyPr>
          <a:lstStyle/>
          <a:p>
            <a:r>
              <a:rPr lang="en-US" sz="3600" dirty="0"/>
              <a:t>Hypothesis on Generalization, Interpolation &amp; Extrapolation</a:t>
            </a:r>
          </a:p>
        </p:txBody>
      </p:sp>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7" y="1782980"/>
            <a:ext cx="10905066" cy="5075020"/>
          </a:xfrm>
        </p:spPr>
        <p:txBody>
          <a:bodyPr>
            <a:normAutofit lnSpcReduction="10000"/>
          </a:bodyPr>
          <a:lstStyle/>
          <a:p>
            <a:r>
              <a:rPr lang="en-US" sz="2000" dirty="0"/>
              <a:t>It is hard to know if the behavior the NNs are learning is capable of extrapolating – meaning dealing with truly new unknown scenarios</a:t>
            </a:r>
          </a:p>
          <a:p>
            <a:r>
              <a:rPr lang="en-US" sz="2000" dirty="0"/>
              <a:t>My hypothesis is this:</a:t>
            </a:r>
          </a:p>
          <a:p>
            <a:pPr lvl="1"/>
            <a:r>
              <a:rPr lang="en-US" sz="1600" dirty="0"/>
              <a:t>Incremental learning is important for extrapolating</a:t>
            </a:r>
          </a:p>
          <a:p>
            <a:pPr lvl="1"/>
            <a:r>
              <a:rPr lang="en-US" sz="1600" dirty="0"/>
              <a:t>Some type of “hardcoded” search is unavoidable – </a:t>
            </a:r>
            <a:r>
              <a:rPr lang="en-US" sz="1600" b="1" dirty="0"/>
              <a:t>just like humans also do it e.g. when they think &amp; explore different options guided by biological neural network</a:t>
            </a:r>
          </a:p>
          <a:p>
            <a:pPr lvl="2"/>
            <a:r>
              <a:rPr lang="en-US" sz="1200" dirty="0"/>
              <a:t>But when we reason we evaluate different options, approximating “search”</a:t>
            </a:r>
          </a:p>
          <a:p>
            <a:pPr lvl="2"/>
            <a:r>
              <a:rPr lang="en-US" sz="1200" dirty="0"/>
              <a:t>Search forces to consider novel options, NNs </a:t>
            </a:r>
            <a:r>
              <a:rPr lang="en-US" sz="1200"/>
              <a:t>helps guide it</a:t>
            </a:r>
            <a:endParaRPr lang="en-US" sz="1200" dirty="0"/>
          </a:p>
          <a:p>
            <a:r>
              <a:rPr lang="en-US" sz="2000" dirty="0"/>
              <a:t>Thus: Search + NN + Incremental ==&gt; Deductive Extrapolation</a:t>
            </a:r>
          </a:p>
          <a:p>
            <a:r>
              <a:rPr lang="en-US" sz="2000" dirty="0"/>
              <a:t>Only: NN + Big Data </a:t>
            </a:r>
            <a:r>
              <a:rPr lang="en-US" sz="2000" dirty="0">
                <a:sym typeface="Wingdings" pitchFamily="2" charset="2"/>
              </a:rPr>
              <a:t>==&gt;  Very nuanced &amp; powerful generalizing interpolation</a:t>
            </a:r>
          </a:p>
          <a:p>
            <a:r>
              <a:rPr lang="en-US" sz="2000" dirty="0">
                <a:sym typeface="Wingdings" pitchFamily="2" charset="2"/>
              </a:rPr>
              <a:t>Perhaps this is the role of </a:t>
            </a:r>
            <a:r>
              <a:rPr lang="en-US" sz="2000" dirty="0" err="1">
                <a:sym typeface="Wingdings" pitchFamily="2" charset="2"/>
              </a:rPr>
              <a:t>Neurosymbolic</a:t>
            </a:r>
            <a:r>
              <a:rPr lang="en-US" sz="2000" dirty="0">
                <a:sym typeface="Wingdings" pitchFamily="2" charset="2"/>
              </a:rPr>
              <a:t> AI! </a:t>
            </a:r>
          </a:p>
          <a:p>
            <a:pPr lvl="1"/>
            <a:r>
              <a:rPr lang="en-US" sz="1600" dirty="0">
                <a:sym typeface="Wingdings" pitchFamily="2" charset="2"/>
              </a:rPr>
              <a:t>Hypothesis: </a:t>
            </a:r>
            <a:r>
              <a:rPr lang="en-US" sz="1600" dirty="0" err="1">
                <a:sym typeface="Wingdings" pitchFamily="2" charset="2"/>
              </a:rPr>
              <a:t>Neurosymbolic</a:t>
            </a:r>
            <a:r>
              <a:rPr lang="en-US" sz="1600" dirty="0">
                <a:sym typeface="Wingdings" pitchFamily="2" charset="2"/>
              </a:rPr>
              <a:t> == Extrapolation?</a:t>
            </a:r>
          </a:p>
          <a:p>
            <a:endParaRPr lang="en-US" sz="2000" dirty="0">
              <a:sym typeface="Wingdings" pitchFamily="2" charset="2"/>
            </a:endParaRPr>
          </a:p>
          <a:p>
            <a:r>
              <a:rPr lang="en-US" sz="2000" dirty="0">
                <a:sym typeface="Wingdings" pitchFamily="2" charset="2"/>
              </a:rPr>
              <a:t>Generalization:</a:t>
            </a:r>
          </a:p>
          <a:p>
            <a:pPr lvl="1"/>
            <a:r>
              <a:rPr lang="en-US" sz="1600" dirty="0">
                <a:sym typeface="Wingdings" pitchFamily="2" charset="2"/>
              </a:rPr>
              <a:t>1. Interpolating Generalization: Classical Generalization with a related distribution or tasks</a:t>
            </a:r>
          </a:p>
          <a:p>
            <a:pPr lvl="1"/>
            <a:r>
              <a:rPr lang="en-US" sz="1600" dirty="0">
                <a:sym typeface="Wingdings" pitchFamily="2" charset="2"/>
              </a:rPr>
              <a:t>2. Extrapolating Generalization: New task is related but truly novel (e.g. moving from algebra to analysis), the model has to explicitly learn how to use it’s knowledge to search through the space and incrementally get better</a:t>
            </a:r>
            <a:endParaRPr lang="en-US" sz="1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05611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0905066" cy="1135737"/>
          </a:xfrm>
        </p:spPr>
        <p:txBody>
          <a:bodyPr>
            <a:normAutofit/>
          </a:bodyPr>
          <a:lstStyle/>
          <a:p>
            <a:r>
              <a:rPr lang="en-US" sz="3600" dirty="0"/>
              <a:t>Baselines</a:t>
            </a:r>
          </a:p>
        </p:txBody>
      </p:sp>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7" y="1782981"/>
            <a:ext cx="10905066" cy="4393982"/>
          </a:xfrm>
        </p:spPr>
        <p:txBody>
          <a:bodyPr>
            <a:normAutofit/>
          </a:bodyPr>
          <a:lstStyle/>
          <a:p>
            <a:r>
              <a:rPr lang="en-US" sz="2000" dirty="0"/>
              <a:t>Abstractor with foundation model with it’s own DSL</a:t>
            </a:r>
          </a:p>
          <a:p>
            <a:r>
              <a:rPr lang="en-US" sz="2000" dirty="0"/>
              <a:t>Abstractor with foundation model with no DSL</a:t>
            </a:r>
          </a:p>
          <a:p>
            <a:r>
              <a:rPr lang="en-US" sz="2000" dirty="0"/>
              <a:t>Abstractor with foundation model with handcrafted DSL</a:t>
            </a:r>
          </a:p>
          <a:p>
            <a:r>
              <a:rPr lang="en-US" sz="2000" dirty="0"/>
              <a:t>Cognitive biased model/EC^2 like model</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84980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0905066" cy="1135737"/>
          </a:xfrm>
        </p:spPr>
        <p:txBody>
          <a:bodyPr>
            <a:normAutofit/>
          </a:bodyPr>
          <a:lstStyle/>
          <a:p>
            <a:endParaRPr lang="en-US" sz="3600" dirty="0"/>
          </a:p>
        </p:txBody>
      </p:sp>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7" y="1782981"/>
            <a:ext cx="10905066" cy="4393982"/>
          </a:xfrm>
        </p:spPr>
        <p:txBody>
          <a:bodyPr>
            <a:normAutofit/>
          </a:bodyPr>
          <a:lstStyle/>
          <a:p>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6411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0905066" cy="1135737"/>
          </a:xfrm>
        </p:spPr>
        <p:txBody>
          <a:bodyPr>
            <a:normAutofit/>
          </a:bodyPr>
          <a:lstStyle/>
          <a:p>
            <a:r>
              <a:rPr lang="en-US" sz="3600" dirty="0"/>
              <a:t>Recall task: synthesize holes in partial proofs</a:t>
            </a:r>
          </a:p>
        </p:txBody>
      </p:sp>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7" y="1782980"/>
            <a:ext cx="10905066" cy="5075020"/>
          </a:xfrm>
        </p:spPr>
        <p:txBody>
          <a:bodyPr>
            <a:normAutofit lnSpcReduction="10000"/>
          </a:bodyPr>
          <a:lstStyle/>
          <a:p>
            <a:r>
              <a:rPr lang="en-US" sz="2000" dirty="0"/>
              <a:t>Problem: sometimes when doing proofs – one requires an additional Lemma to solve the proof</a:t>
            </a:r>
          </a:p>
          <a:p>
            <a:pPr lvl="1"/>
            <a:r>
              <a:rPr lang="en-US" sz="1700" dirty="0"/>
              <a:t>Good typical example: Generalization of Induction Hypothesis (can provide concrete example later)</a:t>
            </a:r>
          </a:p>
          <a:p>
            <a:r>
              <a:rPr lang="en-US" sz="2000" dirty="0"/>
              <a:t>&lt;Ideal&gt;: Thus </a:t>
            </a:r>
            <a:r>
              <a:rPr lang="en-US" sz="2000" b="1" dirty="0"/>
              <a:t>ideally, we want to have a synthesis system that would synthesize useful Coq term that would help close the proof of a theorem</a:t>
            </a:r>
            <a:endParaRPr lang="en-US" sz="2000" dirty="0"/>
          </a:p>
          <a:p>
            <a:pPr lvl="1"/>
            <a:r>
              <a:rPr lang="en-US" sz="1700" dirty="0"/>
              <a:t>(Currently, this is what I call a lemma, but it we can chat more about what means later</a:t>
            </a:r>
          </a:p>
          <a:p>
            <a:r>
              <a:rPr lang="en-US" sz="2000" dirty="0"/>
              <a:t>Thus, approximate &lt;Ideal&gt; with:</a:t>
            </a:r>
          </a:p>
          <a:p>
            <a:r>
              <a:rPr lang="en-US" sz="2000" dirty="0"/>
              <a:t>&lt;Task&gt;: Given a set of theorems with proofs with holes/partial proofs, predict the term that goes in the hole (Coq Term) to complete the proof</a:t>
            </a:r>
          </a:p>
          <a:p>
            <a:r>
              <a:rPr lang="en-US" sz="2000" dirty="0"/>
              <a:t>So &lt;Task&gt; satisfies some properties of &lt;Ideal&gt;</a:t>
            </a:r>
          </a:p>
          <a:p>
            <a:pPr lvl="1"/>
            <a:r>
              <a:rPr lang="en-US" sz="1600" dirty="0"/>
              <a:t>A. The prediction of the coq term is known to close some proof because that is how it was extracted by the task definition</a:t>
            </a:r>
          </a:p>
          <a:p>
            <a:endParaRPr lang="en-US" sz="1400" dirty="0"/>
          </a:p>
          <a:p>
            <a:r>
              <a:rPr lang="en-US" sz="2000" dirty="0"/>
              <a:t>Remark: one could imagine calling this synthesis system during proof search for some prover in Coq</a:t>
            </a:r>
          </a:p>
          <a:p>
            <a:pPr lvl="1"/>
            <a:r>
              <a:rPr lang="en-US" sz="1600" dirty="0"/>
              <a:t>E.g. Tactician, </a:t>
            </a:r>
            <a:r>
              <a:rPr lang="en-US" sz="1600" dirty="0" err="1"/>
              <a:t>MathZero</a:t>
            </a:r>
            <a:r>
              <a:rPr lang="en-US" sz="1600" dirty="0"/>
              <a:t>, </a:t>
            </a:r>
            <a:r>
              <a:rPr lang="en-US" sz="1600" dirty="0" err="1"/>
              <a:t>CoqGym’s</a:t>
            </a:r>
            <a:r>
              <a:rPr lang="en-US" sz="1600" dirty="0"/>
              <a:t> prover etc.</a:t>
            </a:r>
          </a:p>
          <a:p>
            <a:endParaRPr lang="en-US" sz="1400" dirty="0"/>
          </a:p>
          <a:p>
            <a:r>
              <a:rPr lang="en-US" sz="2000" dirty="0"/>
              <a:t>Next: How to formalize the task?</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68009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5" name="Freeform: Shape 34">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dirty="0">
                <a:solidFill>
                  <a:srgbClr val="080808"/>
                </a:solidFill>
                <a:latin typeface="+mj-lt"/>
                <a:ea typeface="+mj-ea"/>
                <a:cs typeface="+mj-cs"/>
              </a:rPr>
              <a:t>Appendix</a:t>
            </a:r>
          </a:p>
        </p:txBody>
      </p:sp>
      <p:sp>
        <p:nvSpPr>
          <p:cNvPr id="39" name="Freeform: Shape 38">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40">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21332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0905066" cy="1135737"/>
          </a:xfrm>
        </p:spPr>
        <p:txBody>
          <a:bodyPr>
            <a:normAutofit/>
          </a:bodyPr>
          <a:lstStyle/>
          <a:p>
            <a:r>
              <a:rPr lang="en-US" sz="3600" dirty="0"/>
              <a:t>Sketching: a cognitively inspired Program Synthesis method for helper terms &amp; lemmas in Coq</a:t>
            </a:r>
          </a:p>
        </p:txBody>
      </p:sp>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7" y="1782981"/>
            <a:ext cx="10905066" cy="4393982"/>
          </a:xfrm>
        </p:spPr>
        <p:txBody>
          <a:bodyPr>
            <a:normAutofit/>
          </a:bodyPr>
          <a:lstStyle/>
          <a:p>
            <a:r>
              <a:rPr lang="en-US" sz="2000" b="1" dirty="0"/>
              <a:t>Problem</a:t>
            </a:r>
            <a:r>
              <a:rPr lang="en-US" sz="2000" dirty="0"/>
              <a:t>: given a proof search (or prover) procedure, there are moments in proof (e.g. tactics) that the prover might need to generate lemmas to move proof forward. </a:t>
            </a:r>
          </a:p>
          <a:p>
            <a:pPr lvl="1"/>
            <a:r>
              <a:rPr lang="en-US" sz="1600" dirty="0"/>
              <a:t>How do we learn to synthesize such terms efficiently?</a:t>
            </a:r>
          </a:p>
          <a:p>
            <a:r>
              <a:rPr lang="en-US" sz="2000" b="1" dirty="0"/>
              <a:t>Possible Solution</a:t>
            </a:r>
            <a:r>
              <a:rPr lang="en-US" sz="2000" dirty="0"/>
              <a:t>: have a generative language model that learns to predict helper terms &amp; lemmas and a way to learn a DSL to make the synthesis tractable.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63702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0905066" cy="1135737"/>
          </a:xfrm>
        </p:spPr>
        <p:txBody>
          <a:bodyPr>
            <a:normAutofit/>
          </a:bodyPr>
          <a:lstStyle/>
          <a:p>
            <a:r>
              <a:rPr lang="en-US" sz="3600" dirty="0"/>
              <a:t>My current &amp; 1</a:t>
            </a:r>
            <a:r>
              <a:rPr lang="en-US" sz="3600" baseline="30000" dirty="0"/>
              <a:t>st</a:t>
            </a:r>
            <a:r>
              <a:rPr lang="en-US" sz="3600" dirty="0"/>
              <a:t> Idea for doing compression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6" y="1278786"/>
                <a:ext cx="11548533" cy="5579214"/>
              </a:xfrm>
            </p:spPr>
            <p:txBody>
              <a:bodyPr>
                <a:normAutofit lnSpcReduction="10000"/>
              </a:bodyPr>
              <a:lstStyle/>
              <a:p>
                <a:r>
                  <a:rPr lang="en-US" sz="2000" dirty="0"/>
                  <a:t>Recall we are thinking about </a:t>
                </a:r>
                <a:r>
                  <a:rPr lang="en-US" sz="2000" b="1" dirty="0"/>
                  <a:t>Compress DSL</a:t>
                </a:r>
                <a:r>
                  <a:rPr lang="en-US" sz="2000" dirty="0"/>
                  <a:t> of current algorithm</a:t>
                </a:r>
              </a:p>
              <a:p>
                <a:pPr lvl="1"/>
                <a:r>
                  <a:rPr lang="en-US" sz="1600" dirty="0"/>
                  <a:t>Step 1. </a:t>
                </a:r>
                <a:r>
                  <a:rPr lang="en-US" sz="1600" b="1" dirty="0"/>
                  <a:t>Conjecture</a:t>
                </a:r>
                <a:r>
                  <a:rPr lang="en-US" sz="1600" dirty="0"/>
                  <a:t> (</a:t>
                </a:r>
                <a:r>
                  <a:rPr lang="en-US" sz="1600" b="1" dirty="0"/>
                  <a:t>Explore)</a:t>
                </a: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𝐿</m:t>
                        </m:r>
                      </m:e>
                      <m:sub>
                        <m:r>
                          <a:rPr lang="en-US" sz="1600" i="1">
                            <a:latin typeface="Cambria Math" panose="02040503050406030204" pitchFamily="18" charset="0"/>
                          </a:rPr>
                          <m:t>𝑋</m:t>
                        </m:r>
                      </m:sub>
                    </m:sSub>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𝐺𝑒𝑡𝐿𝑒𝑚𝑚𝑎𝑠</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𝐿</m:t>
                        </m:r>
                      </m:e>
                      <m:sub>
                        <m:r>
                          <a:rPr lang="en-US" sz="1600" i="1">
                            <a:latin typeface="Cambria Math" panose="02040503050406030204" pitchFamily="18" charset="0"/>
                            <a:ea typeface="Cambria Math" panose="02040503050406030204" pitchFamily="18" charset="0"/>
                          </a:rPr>
                          <m:t>𝑥</m:t>
                        </m:r>
                      </m:sub>
                      <m:sup>
                        <m:r>
                          <a:rPr lang="en-US" sz="1600" i="1">
                            <a:latin typeface="Cambria Math" panose="02040503050406030204" pitchFamily="18" charset="0"/>
                            <a:ea typeface="Cambria Math" panose="02040503050406030204" pitchFamily="18" charset="0"/>
                          </a:rPr>
                          <m:t>∗</m:t>
                        </m:r>
                      </m:sup>
                    </m:sSubSup>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𝐷</m:t>
                    </m:r>
                    <m:r>
                      <a:rPr lang="en-US" sz="1600" i="1">
                        <a:latin typeface="Cambria Math" panose="02040503050406030204" pitchFamily="18" charset="0"/>
                        <a:ea typeface="Cambria Math" panose="02040503050406030204" pitchFamily="18" charset="0"/>
                      </a:rPr>
                      <m:t>)</m:t>
                    </m:r>
                  </m:oMath>
                </a14:m>
                <a:r>
                  <a:rPr lang="en-US" sz="1600" dirty="0">
                    <a:ea typeface="Cambria Math" panose="02040503050406030204" pitchFamily="18" charset="0"/>
                  </a:rPr>
                  <a:t> (get ground truth lemmas from data set)</a:t>
                </a:r>
              </a:p>
              <a:p>
                <a:pPr lvl="1"/>
                <a:r>
                  <a:rPr lang="en-US" sz="1600" dirty="0"/>
                  <a:t>Step 2. </a:t>
                </a:r>
                <a:r>
                  <a:rPr lang="en-US" sz="1600" b="1" dirty="0"/>
                  <a:t>Learn</a:t>
                </a:r>
                <a:r>
                  <a:rPr lang="en-US" sz="1600" dirty="0"/>
                  <a:t> (</a:t>
                </a:r>
                <a:r>
                  <a:rPr lang="en-US" sz="1600" b="1" dirty="0"/>
                  <a:t>Compile)</a:t>
                </a: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n-US" sz="1600" i="1">
                            <a:latin typeface="Cambria Math" panose="02040503050406030204" pitchFamily="18" charset="0"/>
                          </a:rPr>
                          <m:t>𝐸𝐺</m:t>
                        </m:r>
                      </m:sub>
                    </m:sSub>
                    <m:r>
                      <a:rPr lang="en-US" sz="1600" i="1">
                        <a:latin typeface="Cambria Math" panose="02040503050406030204" pitchFamily="18" charset="0"/>
                      </a:rPr>
                      <m:t>=</m:t>
                    </m:r>
                    <m:r>
                      <a:rPr lang="en-US" sz="1600" i="1">
                        <a:latin typeface="Cambria Math" panose="02040503050406030204" pitchFamily="18" charset="0"/>
                      </a:rPr>
                      <m:t>𝑎𝑟𝑔𝑚𝑎</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n-US" sz="1600" i="1">
                                <a:latin typeface="Cambria Math" panose="02040503050406030204" pitchFamily="18" charset="0"/>
                              </a:rPr>
                              <m:t>𝐸𝐺</m:t>
                            </m:r>
                          </m:sub>
                        </m:sSub>
                      </m:sub>
                    </m:sSub>
                    <m:r>
                      <a:rPr lang="en-US" sz="1600">
                        <a:latin typeface="Cambria Math" panose="02040503050406030204" pitchFamily="18" charset="0"/>
                      </a:rPr>
                      <m:t>{</m:t>
                    </m:r>
                    <m:nary>
                      <m:naryPr>
                        <m:chr m:val="∑"/>
                        <m:supHide m:val="on"/>
                        <m:ctrlPr>
                          <a:rPr lang="en-US" sz="1600" i="1">
                            <a:latin typeface="Cambria Math" panose="02040503050406030204" pitchFamily="18" charset="0"/>
                          </a:rPr>
                        </m:ctrlPr>
                      </m:naryPr>
                      <m:sub>
                        <m:r>
                          <m:rPr>
                            <m:brk m:alnAt="7"/>
                          </m:rP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𝑋</m:t>
                        </m:r>
                      </m:sub>
                      <m:sup/>
                      <m:e>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𝑙</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𝐿</m:t>
                                </m:r>
                              </m:e>
                              <m:sub>
                                <m:r>
                                  <a:rPr lang="en-US" sz="1600" i="1">
                                    <a:latin typeface="Cambria Math" panose="02040503050406030204" pitchFamily="18" charset="0"/>
                                  </a:rPr>
                                  <m:t>𝑥</m:t>
                                </m:r>
                              </m:sub>
                            </m:sSub>
                          </m:sub>
                          <m:sup/>
                          <m:e>
                            <m:r>
                              <a:rPr lang="en-US" sz="1600" i="1">
                                <a:latin typeface="Cambria Math" panose="02040503050406030204" pitchFamily="18" charset="0"/>
                              </a:rPr>
                              <m:t>𝐿𝑜𝑠𝑠</m:t>
                            </m:r>
                            <m:d>
                              <m:dPr>
                                <m:ctrlPr>
                                  <a:rPr lang="en-US" sz="1600" i="1">
                                    <a:latin typeface="Cambria Math" panose="02040503050406030204" pitchFamily="18" charset="0"/>
                                  </a:rPr>
                                </m:ctrlPr>
                              </m:dPr>
                              <m:e>
                                <m:r>
                                  <a:rPr lang="en-US" sz="1600" i="1">
                                    <a:latin typeface="Cambria Math" panose="02040503050406030204" pitchFamily="18" charset="0"/>
                                  </a:rPr>
                                  <m:t>𝐸𝐺𝑒</m:t>
                                </m:r>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n-US" sz="1600" i="1">
                                            <a:latin typeface="Cambria Math" panose="02040503050406030204" pitchFamily="18" charset="0"/>
                                          </a:rPr>
                                          <m:t>𝐸𝐺</m:t>
                                        </m:r>
                                      </m:sub>
                                    </m:sSub>
                                  </m:sub>
                                </m:sSub>
                                <m:r>
                                  <a:rPr lang="en-US" sz="1600" i="1">
                                    <a:latin typeface="Cambria Math" panose="02040503050406030204" pitchFamily="18" charset="0"/>
                                  </a:rPr>
                                  <m:t> </m:t>
                                </m:r>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a:latin typeface="Cambria Math" panose="02040503050406030204" pitchFamily="18" charset="0"/>
                                  </a:rPr>
                                  <m:t>, </m:t>
                                </m:r>
                                <m:r>
                                  <a:rPr lang="en-US" sz="1600" i="1">
                                    <a:latin typeface="Cambria Math" panose="02040503050406030204" pitchFamily="18" charset="0"/>
                                  </a:rPr>
                                  <m:t>𝑙</m:t>
                                </m:r>
                              </m:e>
                            </m:d>
                          </m:e>
                        </m:nary>
                      </m:e>
                    </m:nary>
                    <m:r>
                      <a:rPr lang="en-US" sz="1600" i="1">
                        <a:latin typeface="Cambria Math" panose="02040503050406030204" pitchFamily="18" charset="0"/>
                      </a:rPr>
                      <m:t>}</m:t>
                    </m:r>
                  </m:oMath>
                </a14:m>
                <a:endParaRPr lang="en-US" sz="1600" dirty="0"/>
              </a:p>
              <a:p>
                <a:pPr lvl="1"/>
                <a:r>
                  <a:rPr lang="en-US" sz="1600" dirty="0"/>
                  <a:t>Step 3. </a:t>
                </a:r>
                <a:r>
                  <a:rPr lang="en-US" sz="1600" b="1" dirty="0"/>
                  <a:t>Compress: </a:t>
                </a:r>
                <a:endParaRPr lang="en-US" sz="1600" dirty="0">
                  <a:latin typeface="Cambria Math" panose="02040503050406030204" pitchFamily="18" charset="0"/>
                </a:endParaRPr>
              </a:p>
              <a:p>
                <a:pPr lvl="2"/>
                <a:r>
                  <a:rPr lang="en-US" sz="1600" b="1" dirty="0"/>
                  <a:t>A. </a:t>
                </a:r>
                <a14:m>
                  <m:oMath xmlns:m="http://schemas.openxmlformats.org/officeDocument/2006/math">
                    <m:r>
                      <a:rPr lang="en-US" sz="1600" b="1" i="1">
                        <a:latin typeface="Cambria Math" panose="02040503050406030204" pitchFamily="18" charset="0"/>
                      </a:rPr>
                      <m:t>𝑫</m:t>
                    </m:r>
                    <m:r>
                      <a:rPr lang="en-US" sz="1600" b="1">
                        <a:latin typeface="Cambria Math" panose="02040503050406030204" pitchFamily="18" charset="0"/>
                      </a:rPr>
                      <m:t>′</m:t>
                    </m:r>
                    <m:r>
                      <a:rPr lang="en-US" sz="1600" b="1" i="1">
                        <a:latin typeface="Cambria Math" panose="02040503050406030204" pitchFamily="18" charset="0"/>
                      </a:rPr>
                      <m:t>=</m:t>
                    </m:r>
                    <m:r>
                      <a:rPr lang="en-US" sz="1600" b="1" i="1">
                        <a:latin typeface="Cambria Math" panose="02040503050406030204" pitchFamily="18" charset="0"/>
                      </a:rPr>
                      <m:t>𝒂𝒓𝒈𝒎𝒂</m:t>
                    </m:r>
                    <m:sSub>
                      <m:sSubPr>
                        <m:ctrlPr>
                          <a:rPr lang="en-US" sz="1600" b="1" i="1">
                            <a:latin typeface="Cambria Math" panose="02040503050406030204" pitchFamily="18" charset="0"/>
                          </a:rPr>
                        </m:ctrlPr>
                      </m:sSubPr>
                      <m:e>
                        <m:r>
                          <a:rPr lang="en-US" sz="1600" b="1" i="1">
                            <a:latin typeface="Cambria Math" panose="02040503050406030204" pitchFamily="18" charset="0"/>
                          </a:rPr>
                          <m:t>𝒙</m:t>
                        </m:r>
                      </m:e>
                      <m:sub>
                        <m:r>
                          <a:rPr lang="en-US" sz="1600" b="1" i="1">
                            <a:latin typeface="Cambria Math" panose="02040503050406030204" pitchFamily="18" charset="0"/>
                          </a:rPr>
                          <m:t>𝑫</m:t>
                        </m:r>
                        <m:r>
                          <a:rPr lang="en-US" sz="1600" b="1" i="1">
                            <a:latin typeface="Cambria Math" panose="02040503050406030204" pitchFamily="18" charset="0"/>
                          </a:rPr>
                          <m:t>∈</m:t>
                        </m:r>
                        <m:r>
                          <a:rPr lang="en-US" sz="1600" b="1" i="1">
                            <a:latin typeface="Cambria Math" panose="02040503050406030204" pitchFamily="18" charset="0"/>
                          </a:rPr>
                          <m:t>𝑫𝑺𝑳𝒔</m:t>
                        </m:r>
                      </m:sub>
                    </m:sSub>
                    <m:r>
                      <a:rPr lang="en-US" sz="1600" b="1">
                        <a:latin typeface="Cambria Math" panose="02040503050406030204" pitchFamily="18" charset="0"/>
                      </a:rPr>
                      <m:t>{</m:t>
                    </m:r>
                    <m:nary>
                      <m:naryPr>
                        <m:chr m:val="∑"/>
                        <m:supHide m:val="on"/>
                        <m:ctrlPr>
                          <a:rPr lang="en-US" sz="1600" b="1" i="1" dirty="0">
                            <a:latin typeface="Cambria Math" panose="02040503050406030204" pitchFamily="18" charset="0"/>
                          </a:rPr>
                        </m:ctrlPr>
                      </m:naryPr>
                      <m:sub>
                        <m:r>
                          <m:rPr>
                            <m:brk m:alnAt="7"/>
                          </m:rPr>
                          <a:rPr lang="en-US" sz="1600" b="1" i="1" dirty="0">
                            <a:latin typeface="Cambria Math" panose="02040503050406030204" pitchFamily="18" charset="0"/>
                          </a:rPr>
                          <m:t>𝒙</m:t>
                        </m:r>
                        <m:r>
                          <a:rPr lang="en-US" sz="1600" b="1" i="1" dirty="0">
                            <a:latin typeface="Cambria Math" panose="02040503050406030204" pitchFamily="18" charset="0"/>
                          </a:rPr>
                          <m:t>∈</m:t>
                        </m:r>
                        <m:r>
                          <a:rPr lang="en-US" sz="1600" b="1" i="1" dirty="0">
                            <a:latin typeface="Cambria Math" panose="02040503050406030204" pitchFamily="18" charset="0"/>
                          </a:rPr>
                          <m:t>𝑿</m:t>
                        </m:r>
                      </m:sub>
                      <m:sup/>
                      <m:e>
                        <m:nary>
                          <m:naryPr>
                            <m:chr m:val="∑"/>
                            <m:supHide m:val="on"/>
                            <m:ctrlPr>
                              <a:rPr lang="en-US" sz="1600" b="1" i="1">
                                <a:latin typeface="Cambria Math" panose="02040503050406030204" pitchFamily="18" charset="0"/>
                              </a:rPr>
                            </m:ctrlPr>
                          </m:naryPr>
                          <m:sub>
                            <m:r>
                              <a:rPr lang="en-US" sz="1600" b="1" i="1">
                                <a:latin typeface="Cambria Math" panose="02040503050406030204" pitchFamily="18" charset="0"/>
                              </a:rPr>
                              <m:t>𝒍</m:t>
                            </m:r>
                            <m:r>
                              <a:rPr lang="en-US" sz="1600" b="1" i="1">
                                <a:latin typeface="Cambria Math" panose="02040503050406030204" pitchFamily="18" charset="0"/>
                              </a:rPr>
                              <m:t>∈</m:t>
                            </m:r>
                            <m:sSub>
                              <m:sSubPr>
                                <m:ctrlPr>
                                  <a:rPr lang="en-US" sz="1600" b="1" i="1">
                                    <a:latin typeface="Cambria Math" panose="02040503050406030204" pitchFamily="18" charset="0"/>
                                  </a:rPr>
                                </m:ctrlPr>
                              </m:sSubPr>
                              <m:e>
                                <m:r>
                                  <a:rPr lang="en-US" sz="1600" b="1" i="1">
                                    <a:latin typeface="Cambria Math" panose="02040503050406030204" pitchFamily="18" charset="0"/>
                                  </a:rPr>
                                  <m:t>𝑳</m:t>
                                </m:r>
                              </m:e>
                              <m:sub>
                                <m:r>
                                  <a:rPr lang="en-US" sz="1600" b="1" i="1">
                                    <a:latin typeface="Cambria Math" panose="02040503050406030204" pitchFamily="18" charset="0"/>
                                  </a:rPr>
                                  <m:t>𝒙</m:t>
                                </m:r>
                              </m:sub>
                            </m:sSub>
                          </m:sub>
                          <m:sup/>
                          <m:e>
                            <m:r>
                              <a:rPr lang="en-US" sz="1600" b="1" i="1">
                                <a:latin typeface="Cambria Math" panose="02040503050406030204" pitchFamily="18" charset="0"/>
                              </a:rPr>
                              <m:t>𝒔𝒊𝒛</m:t>
                            </m:r>
                            <m:sSub>
                              <m:sSubPr>
                                <m:ctrlPr>
                                  <a:rPr lang="en-US" sz="1600" b="1" i="1">
                                    <a:latin typeface="Cambria Math" panose="02040503050406030204" pitchFamily="18" charset="0"/>
                                  </a:rPr>
                                </m:ctrlPr>
                              </m:sSubPr>
                              <m:e>
                                <m:r>
                                  <a:rPr lang="en-US" sz="1600" b="1" i="1">
                                    <a:latin typeface="Cambria Math" panose="02040503050406030204" pitchFamily="18" charset="0"/>
                                  </a:rPr>
                                  <m:t>𝒆</m:t>
                                </m:r>
                              </m:e>
                              <m:sub>
                                <m:r>
                                  <a:rPr lang="en-US" sz="1600" b="1" i="1">
                                    <a:latin typeface="Cambria Math" panose="02040503050406030204" pitchFamily="18" charset="0"/>
                                  </a:rPr>
                                  <m:t>𝒂𝒔𝒕</m:t>
                                </m:r>
                              </m:sub>
                            </m:sSub>
                            <m:r>
                              <a:rPr lang="en-US" sz="1600" b="1" i="1">
                                <a:latin typeface="Cambria Math" panose="02040503050406030204" pitchFamily="18" charset="0"/>
                              </a:rPr>
                              <m:t>(</m:t>
                            </m:r>
                            <m:r>
                              <a:rPr lang="en-US" sz="1600" b="1" i="1">
                                <a:latin typeface="Cambria Math" panose="02040503050406030204" pitchFamily="18" charset="0"/>
                              </a:rPr>
                              <m:t>𝒍</m:t>
                            </m:r>
                            <m:r>
                              <a:rPr lang="en-US" sz="1600" b="1" i="1">
                                <a:latin typeface="Cambria Math" panose="02040503050406030204" pitchFamily="18" charset="0"/>
                              </a:rPr>
                              <m:t>)</m:t>
                            </m:r>
                          </m:e>
                        </m:nary>
                      </m:e>
                    </m:nary>
                    <m:r>
                      <a:rPr lang="en-US" sz="1600" b="1" i="1">
                        <a:latin typeface="Cambria Math" panose="02040503050406030204" pitchFamily="18" charset="0"/>
                      </a:rPr>
                      <m:t>}</m:t>
                    </m:r>
                  </m:oMath>
                </a14:m>
                <a:r>
                  <a:rPr lang="en-US" sz="1600" b="1" dirty="0"/>
                  <a:t>                                                                    (compress DSL)</a:t>
                </a:r>
              </a:p>
              <a:p>
                <a:pPr lvl="2"/>
                <a:r>
                  <a:rPr lang="en-US" sz="1600" dirty="0"/>
                  <a:t>B. </a:t>
                </a:r>
                <a14:m>
                  <m:oMath xmlns:m="http://schemas.openxmlformats.org/officeDocument/2006/math">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L</m:t>
                        </m:r>
                      </m:e>
                      <m:sub>
                        <m:r>
                          <a:rPr lang="en-US" sz="1600" i="1">
                            <a:latin typeface="Cambria Math" panose="02040503050406030204" pitchFamily="18" charset="0"/>
                          </a:rPr>
                          <m:t>𝑋</m:t>
                        </m:r>
                      </m:sub>
                      <m:sup>
                        <m:r>
                          <a:rPr lang="en-US" sz="1600" i="1">
                            <a:latin typeface="Cambria Math" panose="02040503050406030204" pitchFamily="18" charset="0"/>
                          </a:rPr>
                          <m:t>′</m:t>
                        </m:r>
                      </m:sup>
                    </m:sSubSup>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𝐶𝑜𝑚𝑝𝑟𝑒𝑠𝑠𝐿𝑒𝑚𝑚𝑎𝑠</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𝐿</m:t>
                        </m:r>
                      </m:e>
                      <m:sub>
                        <m:r>
                          <a:rPr lang="en-US" sz="1600" i="1">
                            <a:latin typeface="Cambria Math" panose="02040503050406030204" pitchFamily="18" charset="0"/>
                            <a:ea typeface="Cambria Math" panose="02040503050406030204" pitchFamily="18" charset="0"/>
                          </a:rPr>
                          <m:t>𝑋</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𝐷</m:t>
                    </m:r>
                    <m:r>
                      <a:rPr lang="en-US" sz="1600" i="1">
                        <a:latin typeface="Cambria Math" panose="02040503050406030204" pitchFamily="18" charset="0"/>
                        <a:ea typeface="Cambria Math" panose="02040503050406030204" pitchFamily="18" charset="0"/>
                      </a:rPr>
                      <m:t>′)</m:t>
                    </m:r>
                  </m:oMath>
                </a14:m>
                <a:r>
                  <a:rPr lang="en-US" sz="1600" dirty="0"/>
                  <a:t>                                                                                           (compress batch)</a:t>
                </a:r>
              </a:p>
              <a:p>
                <a:pPr lvl="2"/>
                <a:r>
                  <a:rPr lang="en-US" sz="1600" dirty="0"/>
                  <a:t>C.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m:rPr>
                            <m:sty m:val="p"/>
                          </m:rPr>
                          <a:rPr lang="en-US" sz="1600">
                            <a:latin typeface="Cambria Math" panose="02040503050406030204" pitchFamily="18" charset="0"/>
                          </a:rPr>
                          <m:t>EG</m:t>
                        </m:r>
                      </m:sub>
                    </m:sSub>
                    <m:r>
                      <a:rPr lang="en-US" sz="1600" i="1">
                        <a:latin typeface="Cambria Math" panose="02040503050406030204" pitchFamily="18" charset="0"/>
                      </a:rPr>
                      <m:t>=</m:t>
                    </m:r>
                    <m:r>
                      <a:rPr lang="en-US" sz="1600" i="1">
                        <a:latin typeface="Cambria Math" panose="02040503050406030204" pitchFamily="18" charset="0"/>
                      </a:rPr>
                      <m:t>𝑎𝑟𝑔𝑚𝑎</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n-US" sz="1600" i="1">
                                <a:latin typeface="Cambria Math" panose="02040503050406030204" pitchFamily="18" charset="0"/>
                              </a:rPr>
                              <m:t>𝐸𝐺</m:t>
                            </m:r>
                          </m:sub>
                        </m:sSub>
                      </m:sub>
                    </m:sSub>
                    <m:r>
                      <a:rPr lang="en-US" sz="1600">
                        <a:latin typeface="Cambria Math" panose="02040503050406030204" pitchFamily="18" charset="0"/>
                      </a:rPr>
                      <m:t>{</m:t>
                    </m:r>
                    <m:nary>
                      <m:naryPr>
                        <m:chr m:val="∑"/>
                        <m:supHide m:val="on"/>
                        <m:ctrlPr>
                          <a:rPr lang="en-US" sz="1600" i="1">
                            <a:latin typeface="Cambria Math" panose="02040503050406030204" pitchFamily="18" charset="0"/>
                          </a:rPr>
                        </m:ctrlPr>
                      </m:naryPr>
                      <m:sub>
                        <m:r>
                          <m:rPr>
                            <m:brk m:alnAt="7"/>
                          </m:rP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𝑋</m:t>
                        </m:r>
                      </m:sub>
                      <m:sup/>
                      <m:e>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𝑙</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𝐿</m:t>
                                </m:r>
                              </m:e>
                              <m:sub>
                                <m:r>
                                  <a:rPr lang="en-US" sz="1600" i="1">
                                    <a:latin typeface="Cambria Math" panose="02040503050406030204" pitchFamily="18" charset="0"/>
                                  </a:rPr>
                                  <m:t>𝑥</m:t>
                                </m:r>
                              </m:sub>
                            </m:sSub>
                          </m:sub>
                          <m:sup/>
                          <m:e>
                            <m:r>
                              <a:rPr lang="en-US" sz="1600" i="1">
                                <a:latin typeface="Cambria Math" panose="02040503050406030204" pitchFamily="18" charset="0"/>
                              </a:rPr>
                              <m:t>𝐿𝑜𝑠𝑠</m:t>
                            </m:r>
                            <m:d>
                              <m:dPr>
                                <m:ctrlPr>
                                  <a:rPr lang="en-US" sz="1600" i="1">
                                    <a:latin typeface="Cambria Math" panose="02040503050406030204" pitchFamily="18" charset="0"/>
                                  </a:rPr>
                                </m:ctrlPr>
                              </m:dPr>
                              <m:e>
                                <m:r>
                                  <a:rPr lang="en-US" sz="1600" i="1">
                                    <a:latin typeface="Cambria Math" panose="02040503050406030204" pitchFamily="18" charset="0"/>
                                  </a:rPr>
                                  <m:t>𝐸𝐺𝑒</m:t>
                                </m:r>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sSub>
                                      <m:sSubPr>
                                        <m:ctrlPr>
                                          <a:rPr lang="en-US" sz="1600" i="1">
                                            <a:latin typeface="Cambria Math" panose="02040503050406030204" pitchFamily="18" charset="0"/>
                                          </a:rPr>
                                        </m:ctrlPr>
                                      </m:sSubPr>
                                      <m:e>
                                        <m:r>
                                          <a:rPr lang="en-US" sz="1600" i="1">
                                            <a:latin typeface="Cambria Math" panose="02040503050406030204" pitchFamily="18" charset="0"/>
                                          </a:rPr>
                                          <m:t>𝜃</m:t>
                                        </m:r>
                                      </m:e>
                                      <m:sub>
                                        <m:r>
                                          <a:rPr lang="en-US" sz="1600" i="1">
                                            <a:latin typeface="Cambria Math" panose="02040503050406030204" pitchFamily="18" charset="0"/>
                                          </a:rPr>
                                          <m:t>𝐸𝐺</m:t>
                                        </m:r>
                                      </m:sub>
                                    </m:sSub>
                                  </m:sub>
                                </m:sSub>
                                <m:r>
                                  <a:rPr lang="en-US" sz="1600" i="1">
                                    <a:latin typeface="Cambria Math" panose="02040503050406030204" pitchFamily="18" charset="0"/>
                                  </a:rPr>
                                  <m:t> </m:t>
                                </m:r>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a:latin typeface="Cambria Math" panose="02040503050406030204" pitchFamily="18" charset="0"/>
                                  </a:rPr>
                                  <m:t>, </m:t>
                                </m:r>
                                <m:r>
                                  <a:rPr lang="en-US" sz="1600" i="1">
                                    <a:latin typeface="Cambria Math" panose="02040503050406030204" pitchFamily="18" charset="0"/>
                                  </a:rPr>
                                  <m:t>𝑙</m:t>
                                </m:r>
                              </m:e>
                            </m:d>
                          </m:e>
                        </m:nary>
                      </m:e>
                    </m:nary>
                    <m:r>
                      <a:rPr lang="en-US" sz="1600">
                        <a:latin typeface="Cambria Math" panose="02040503050406030204" pitchFamily="18" charset="0"/>
                      </a:rPr>
                      <m:t>}</m:t>
                    </m:r>
                  </m:oMath>
                </a14:m>
                <a:r>
                  <a:rPr lang="en-US" sz="1600" dirty="0"/>
                  <a:t>                                                      (re-learn examples)</a:t>
                </a:r>
              </a:p>
              <a:p>
                <a:r>
                  <a:rPr lang="en-US" sz="2400" dirty="0"/>
                  <a:t>Let’s make more concrete</a:t>
                </a:r>
              </a:p>
              <a:p>
                <a:r>
                  <a:rPr lang="en-US" sz="2400" dirty="0"/>
                  <a:t>Compress DSL </a:t>
                </a:r>
              </a:p>
              <a:p>
                <a:pPr lvl="1"/>
                <a:r>
                  <a:rPr lang="en-US" sz="2000" dirty="0"/>
                  <a:t>A.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m:rPr>
                            <m:sty m:val="p"/>
                          </m:rPr>
                          <a:rPr lang="en-US" sz="2000">
                            <a:latin typeface="Cambria Math" panose="02040503050406030204" pitchFamily="18" charset="0"/>
                            <a:ea typeface="Cambria Math" panose="02040503050406030204" pitchFamily="18" charset="0"/>
                          </a:rPr>
                          <m:t>T</m:t>
                        </m:r>
                      </m:e>
                      <m:sup>
                        <m:r>
                          <a:rPr lang="en-US" sz="2000" i="1">
                            <a:latin typeface="Cambria Math" panose="02040503050406030204" pitchFamily="18" charset="0"/>
                            <a:ea typeface="Cambria Math" panose="02040503050406030204" pitchFamily="18" charset="0"/>
                          </a:rPr>
                          <m:t>𝑑𝑖𝑎𝑔</m:t>
                        </m:r>
                        <m:r>
                          <a:rPr lang="en-US" sz="2000" i="1">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𝑗</m:t>
                            </m:r>
                          </m:e>
                        </m:d>
                      </m:e>
                    </m:d>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𝐿</m:t>
                            </m:r>
                          </m:e>
                          <m:sub>
                            <m:r>
                              <a:rPr lang="en-US" sz="2000" i="1">
                                <a:latin typeface="Cambria Math" panose="02040503050406030204" pitchFamily="18" charset="0"/>
                                <a:ea typeface="Cambria Math" panose="02040503050406030204" pitchFamily="18" charset="0"/>
                              </a:rPr>
                              <m:t>𝑋</m:t>
                            </m:r>
                          </m:sub>
                        </m:sSub>
                      </m:e>
                    </m:d>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𝐿</m:t>
                        </m:r>
                      </m:e>
                      <m:sub>
                        <m:r>
                          <a:rPr lang="en-US" sz="2000" i="1">
                            <a:latin typeface="Cambria Math" panose="02040503050406030204" pitchFamily="18" charset="0"/>
                            <a:ea typeface="Cambria Math" panose="02040503050406030204" pitchFamily="18" charset="0"/>
                          </a:rPr>
                          <m:t>𝑋</m:t>
                        </m:r>
                      </m:sub>
                    </m:sSub>
                    <m:r>
                      <a:rPr lang="en-US" sz="2000" i="1">
                        <a:latin typeface="Cambria Math" panose="02040503050406030204" pitchFamily="18" charset="0"/>
                        <a:ea typeface="Cambria Math" panose="02040503050406030204" pitchFamily="18" charset="0"/>
                      </a:rPr>
                      <m:t>|}</m:t>
                    </m:r>
                    <m:r>
                      <a:rPr lang="en-US" sz="2000">
                        <a:latin typeface="Cambria Math" panose="02040503050406030204" pitchFamily="18" charset="0"/>
                        <a:ea typeface="Cambria Math" panose="02040503050406030204" pitchFamily="18" charset="0"/>
                      </a:rPr>
                      <m:t> </m:t>
                    </m:r>
                  </m:oMath>
                </a14:m>
                <a:endParaRPr lang="en-US" sz="2000" dirty="0">
                  <a:ea typeface="Cambria Math" panose="02040503050406030204" pitchFamily="18" charset="0"/>
                </a:endParaRPr>
              </a:p>
              <a:p>
                <a:pPr lvl="1"/>
                <a:r>
                  <a:rPr lang="en-US" sz="2000" dirty="0"/>
                  <a:t>B.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m:rPr>
                            <m:sty m:val="p"/>
                          </m:rPr>
                          <a:rPr lang="en-US" sz="2000">
                            <a:latin typeface="Cambria Math" panose="02040503050406030204" pitchFamily="18" charset="0"/>
                            <a:ea typeface="Cambria Math" panose="02040503050406030204" pitchFamily="18" charset="0"/>
                          </a:rPr>
                          <m:t>S</m:t>
                        </m:r>
                      </m:e>
                      <m: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𝑛</m:t>
                        </m:r>
                      </m:sup>
                    </m:sSup>
                    <m:r>
                      <a:rPr lang="en-US" sz="2000" i="1">
                        <a:latin typeface="Cambria Math" panose="02040503050406030204" pitchFamily="18" charset="0"/>
                        <a:ea typeface="Cambria Math" panose="02040503050406030204" pitchFamily="18" charset="0"/>
                      </a:rPr>
                      <m:t>← </m:t>
                    </m:r>
                    <m:nary>
                      <m:naryPr>
                        <m:chr m:val="⋃"/>
                        <m:supHide m:val="on"/>
                        <m:ctrlPr>
                          <a:rPr lang="en-US" sz="2000" i="1">
                            <a:latin typeface="Cambria Math" panose="02040503050406030204" pitchFamily="18" charset="0"/>
                            <a:ea typeface="Cambria Math" panose="02040503050406030204" pitchFamily="18" charset="0"/>
                          </a:rPr>
                        </m:ctrlPr>
                      </m:naryPr>
                      <m:sub>
                        <m:d>
                          <m:dPr>
                            <m:begChr m:val="{"/>
                            <m:endChr m:val="}"/>
                            <m:ctrlPr>
                              <a:rPr lang="en-US" sz="2000" i="1">
                                <a:latin typeface="Cambria Math" panose="02040503050406030204" pitchFamily="18" charset="0"/>
                                <a:ea typeface="Cambria Math" panose="02040503050406030204" pitchFamily="18" charset="0"/>
                              </a:rPr>
                            </m:ctrlPr>
                          </m:dPr>
                          <m:e>
                            <m:r>
                              <m:rPr>
                                <m:brk m:alnAt="7"/>
                              </m:rP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𝑗</m:t>
                            </m:r>
                          </m:e>
                        </m:d>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𝑇</m:t>
                            </m:r>
                          </m:e>
                          <m:sup>
                            <m:r>
                              <a:rPr lang="en-US" sz="2000" i="1">
                                <a:latin typeface="Cambria Math" panose="02040503050406030204" pitchFamily="18" charset="0"/>
                                <a:ea typeface="Cambria Math" panose="02040503050406030204" pitchFamily="18" charset="0"/>
                              </a:rPr>
                              <m:t>𝑑𝑖𝑎𝑔</m:t>
                            </m:r>
                            <m:r>
                              <a:rPr lang="en-US" sz="2000" i="1">
                                <a:latin typeface="Cambria Math" panose="02040503050406030204" pitchFamily="18" charset="0"/>
                                <a:ea typeface="Cambria Math" panose="02040503050406030204" pitchFamily="18" charset="0"/>
                              </a:rPr>
                              <m:t>, 2</m:t>
                            </m:r>
                          </m:sup>
                        </m:sSup>
                      </m:sub>
                      <m:sup/>
                      <m:e>
                        <m:r>
                          <a:rPr lang="en-US" sz="2000" i="1">
                            <a:latin typeface="Cambria Math" panose="02040503050406030204" pitchFamily="18" charset="0"/>
                            <a:ea typeface="Cambria Math" panose="02040503050406030204" pitchFamily="18" charset="0"/>
                          </a:rPr>
                          <m:t>𝐺𝑒𝑡</m:t>
                        </m:r>
                        <m:r>
                          <a:rPr lang="en-US" sz="2000" i="1">
                            <a:latin typeface="Cambria Math" panose="02040503050406030204" pitchFamily="18" charset="0"/>
                            <a:ea typeface="Cambria Math" panose="02040503050406030204" pitchFamily="18" charset="0"/>
                          </a:rPr>
                          <m:t>_</m:t>
                        </m:r>
                        <m:r>
                          <a:rPr lang="en-US" sz="2000" i="1">
                            <a:latin typeface="Cambria Math" panose="02040503050406030204" pitchFamily="18" charset="0"/>
                            <a:ea typeface="Cambria Math" panose="02040503050406030204" pitchFamily="18" charset="0"/>
                          </a:rPr>
                          <m:t>𝑊𝐹𝐹</m:t>
                        </m:r>
                        <m:r>
                          <a:rPr lang="en-US" sz="2000" i="1">
                            <a:latin typeface="Cambria Math" panose="02040503050406030204" pitchFamily="18" charset="0"/>
                            <a:ea typeface="Cambria Math" panose="02040503050406030204" pitchFamily="18" charset="0"/>
                          </a:rPr>
                          <m:t>_</m:t>
                        </m:r>
                        <m:r>
                          <a:rPr lang="en-US" sz="2000" i="1">
                            <a:latin typeface="Cambria Math" panose="02040503050406030204" pitchFamily="18" charset="0"/>
                            <a:ea typeface="Cambria Math" panose="02040503050406030204" pitchFamily="18" charset="0"/>
                          </a:rPr>
                          <m:t>𝐶𝑜𝑚𝑚𝑜𝑛</m:t>
                        </m:r>
                        <m:r>
                          <a:rPr lang="en-US" sz="2000" i="1">
                            <a:latin typeface="Cambria Math" panose="02040503050406030204" pitchFamily="18" charset="0"/>
                            <a:ea typeface="Cambria Math" panose="02040503050406030204" pitchFamily="18" charset="0"/>
                          </a:rPr>
                          <m:t>_</m:t>
                        </m:r>
                        <m:r>
                          <a:rPr lang="en-US" sz="2000" i="1">
                            <a:latin typeface="Cambria Math" panose="02040503050406030204" pitchFamily="18" charset="0"/>
                            <a:ea typeface="Cambria Math" panose="02040503050406030204" pitchFamily="18" charset="0"/>
                          </a:rPr>
                          <m:t>𝑆𝑢𝑏𝐸𝑥𝑝𝑠</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𝑡</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𝑡</m:t>
                            </m:r>
                          </m:e>
                          <m:sub>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m:t>
                        </m:r>
                        <m:r>
                          <a:rPr lang="en-US" sz="2000" i="1">
                            <a:latin typeface="Cambria Math" panose="02040503050406030204" pitchFamily="18" charset="0"/>
                            <a:ea typeface="Cambria Math" panose="02040503050406030204" pitchFamily="18" charset="0"/>
                          </a:rPr>
                          <m:t>)</m:t>
                        </m:r>
                      </m:e>
                    </m:nary>
                  </m:oMath>
                </a14:m>
                <a:endParaRPr lang="en-US" sz="1600" dirty="0"/>
              </a:p>
              <a:p>
                <a:pPr lvl="1"/>
                <a:r>
                  <a:rPr lang="en-US" sz="2000" dirty="0"/>
                  <a:t>C.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m:rPr>
                            <m:sty m:val="p"/>
                          </m:rPr>
                          <a:rPr lang="en-US" sz="2000">
                            <a:latin typeface="Cambria Math" panose="02040503050406030204" pitchFamily="18" charset="0"/>
                            <a:ea typeface="Cambria Math" panose="02040503050406030204" pitchFamily="18" charset="0"/>
                          </a:rPr>
                          <m:t>S</m:t>
                        </m:r>
                        <m:r>
                          <a:rPr lang="en-US" sz="2000">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𝑛</m:t>
                        </m:r>
                      </m:sup>
                    </m:sSup>
                    <m:r>
                      <a:rPr lang="en-US" sz="2000" i="1">
                        <a:latin typeface="Cambria Math" panose="02040503050406030204" pitchFamily="18" charset="0"/>
                        <a:ea typeface="Cambria Math" panose="02040503050406030204" pitchFamily="18" charset="0"/>
                      </a:rPr>
                      <m:t>← </m:t>
                    </m:r>
                    <m:func>
                      <m:funcPr>
                        <m:ctrlPr>
                          <a:rPr lang="en-US" sz="2000" i="1">
                            <a:latin typeface="Cambria Math" panose="02040503050406030204" pitchFamily="18" charset="0"/>
                            <a:ea typeface="Cambria Math" panose="02040503050406030204" pitchFamily="18" charset="0"/>
                          </a:rPr>
                        </m:ctrlPr>
                      </m:funcPr>
                      <m:fName>
                        <m:limLow>
                          <m:limLowPr>
                            <m:ctrlPr>
                              <a:rPr lang="en-US" sz="2000" i="1">
                                <a:latin typeface="Cambria Math" panose="02040503050406030204" pitchFamily="18" charset="0"/>
                                <a:ea typeface="Cambria Math" panose="02040503050406030204" pitchFamily="18" charset="0"/>
                              </a:rPr>
                            </m:ctrlPr>
                          </m:limLowPr>
                          <m:e>
                            <m:r>
                              <m:rPr>
                                <m:sty m:val="p"/>
                              </m:rPr>
                              <a:rPr lang="en-US" sz="2000">
                                <a:latin typeface="Cambria Math" panose="02040503050406030204" pitchFamily="18" charset="0"/>
                                <a:ea typeface="Cambria Math" panose="02040503050406030204" pitchFamily="18" charset="0"/>
                              </a:rPr>
                              <m:t>argmin</m:t>
                            </m:r>
                          </m:e>
                          <m:li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𝑛</m:t>
                                </m:r>
                              </m:sup>
                            </m:sSup>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𝑛</m:t>
                                </m:r>
                              </m:sup>
                            </m:sSup>
                          </m:lim>
                        </m:limLow>
                      </m:fName>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𝑜𝑏𝑗</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𝑛</m:t>
                            </m:r>
                          </m:sup>
                        </m:sSup>
                        <m:r>
                          <a:rPr lang="en-US" sz="2000" i="1">
                            <a:latin typeface="Cambria Math" panose="02040503050406030204" pitchFamily="18" charset="0"/>
                            <a:ea typeface="Cambria Math" panose="02040503050406030204" pitchFamily="18" charset="0"/>
                          </a:rPr>
                          <m:t>)}</m:t>
                        </m:r>
                      </m:e>
                    </m:func>
                  </m:oMath>
                </a14:m>
                <a:endParaRPr lang="en-US" sz="2000" dirty="0"/>
              </a:p>
              <a:p>
                <a:pPr lvl="1"/>
                <a:r>
                  <a:rPr lang="en-US" sz="2000" dirty="0"/>
                  <a:t>D.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m:rPr>
                            <m:sty m:val="p"/>
                          </m:rPr>
                          <a:rPr lang="en-US" sz="2000">
                            <a:latin typeface="Cambria Math" panose="02040503050406030204" pitchFamily="18" charset="0"/>
                            <a:ea typeface="Cambria Math" panose="02040503050406030204" pitchFamily="18" charset="0"/>
                          </a:rPr>
                          <m:t>D</m:t>
                        </m:r>
                      </m:e>
                      <m:sup>
                        <m:r>
                          <a:rPr lang="en-US" sz="2000">
                            <a:latin typeface="Cambria Math" panose="02040503050406030204" pitchFamily="18" charset="0"/>
                            <a:ea typeface="Cambria Math" panose="02040503050406030204" pitchFamily="18" charset="0"/>
                          </a:rPr>
                          <m:t>′</m:t>
                        </m:r>
                      </m:sup>
                    </m:sSup>
                    <m:r>
                      <a:rPr lang="en-US" sz="200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ea typeface="Cambria Math" panose="02040503050406030204" pitchFamily="18" charset="0"/>
                      </a:rPr>
                      <m:t>S</m:t>
                    </m:r>
                    <m:r>
                      <a:rPr lang="en-US" sz="2000" i="1">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func>
                      <m:funcPr>
                        <m:ctrlPr>
                          <a:rPr lang="en-US" sz="2000" i="1">
                            <a:latin typeface="Cambria Math" panose="02040503050406030204" pitchFamily="18" charset="0"/>
                            <a:ea typeface="Cambria Math" panose="02040503050406030204" pitchFamily="18" charset="0"/>
                          </a:rPr>
                        </m:ctrlPr>
                      </m:funcPr>
                      <m:fName>
                        <m:limLow>
                          <m:limLowPr>
                            <m:ctrlPr>
                              <a:rPr lang="en-US" sz="2000" i="1">
                                <a:latin typeface="Cambria Math" panose="02040503050406030204" pitchFamily="18" charset="0"/>
                                <a:ea typeface="Cambria Math" panose="02040503050406030204" pitchFamily="18" charset="0"/>
                              </a:rPr>
                            </m:ctrlPr>
                          </m:limLowPr>
                          <m:e>
                            <m:r>
                              <m:rPr>
                                <m:sty m:val="p"/>
                              </m:rPr>
                              <a:rPr lang="en-US" sz="2000">
                                <a:latin typeface="Cambria Math" panose="02040503050406030204" pitchFamily="18" charset="0"/>
                                <a:ea typeface="Cambria Math" panose="02040503050406030204" pitchFamily="18" charset="0"/>
                              </a:rPr>
                              <m:t>argmin</m:t>
                            </m:r>
                          </m:e>
                          <m:li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𝑛</m:t>
                                </m:r>
                              </m:sup>
                            </m:sSup>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𝑛</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𝑆</m:t>
                            </m:r>
                            <m:r>
                              <a:rPr lang="en-US" sz="2000" i="1">
                                <a:latin typeface="Cambria Math" panose="02040503050406030204" pitchFamily="18" charset="0"/>
                                <a:ea typeface="Cambria Math" panose="02040503050406030204" pitchFamily="18" charset="0"/>
                              </a:rPr>
                              <m:t> </m:t>
                            </m:r>
                          </m:lim>
                        </m:limLow>
                      </m:fName>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𝑜𝑏𝑗</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𝑛</m:t>
                            </m:r>
                          </m:sup>
                        </m:sSup>
                        <m:r>
                          <a:rPr lang="en-US" sz="2000" i="1">
                            <a:latin typeface="Cambria Math" panose="02040503050406030204" pitchFamily="18" charset="0"/>
                            <a:ea typeface="Cambria Math" panose="02040503050406030204" pitchFamily="18" charset="0"/>
                          </a:rPr>
                          <m:t>)}</m:t>
                        </m:r>
                      </m:e>
                    </m:func>
                  </m:oMath>
                </a14:m>
                <a:endParaRPr lang="en-US" sz="2000" dirty="0"/>
              </a:p>
              <a:p>
                <a:pPr lvl="1"/>
                <a:endParaRPr lang="en-US" sz="2000" dirty="0"/>
              </a:p>
              <a:p>
                <a:pPr lvl="1"/>
                <a:r>
                  <a:rPr lang="en-US" sz="2000" dirty="0"/>
                  <a:t>Possible objective: </a:t>
                </a:r>
                <a14:m>
                  <m:oMath xmlns:m="http://schemas.openxmlformats.org/officeDocument/2006/math">
                    <m:r>
                      <a:rPr lang="en-US" sz="2000" i="1">
                        <a:latin typeface="Cambria Math" panose="02040503050406030204" pitchFamily="18" charset="0"/>
                        <a:ea typeface="Cambria Math" panose="02040503050406030204" pitchFamily="18" charset="0"/>
                      </a:rPr>
                      <m:t>𝑜𝑏𝑗</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𝑆</m:t>
                        </m:r>
                      </m:e>
                    </m:d>
                    <m:r>
                      <a:rPr lang="en-US" sz="2000" i="1">
                        <a:latin typeface="Cambria Math" panose="02040503050406030204" pitchFamily="18" charset="0"/>
                        <a:ea typeface="Cambria Math" panose="02040503050406030204" pitchFamily="18" charset="0"/>
                      </a:rPr>
                      <m:t>= </m:t>
                    </m:r>
                    <m:nary>
                      <m:naryPr>
                        <m:chr m:val="∑"/>
                        <m:supHide m:val="on"/>
                        <m:ctrlPr>
                          <a:rPr lang="en-US" sz="2000" i="1">
                            <a:latin typeface="Cambria Math" panose="02040503050406030204" pitchFamily="18" charset="0"/>
                            <a:ea typeface="Cambria Math" panose="02040503050406030204" pitchFamily="18" charset="0"/>
                          </a:rPr>
                        </m:ctrlPr>
                      </m:naryPr>
                      <m:sub>
                        <m:r>
                          <m:rPr>
                            <m:brk m:alnAt="7"/>
                          </m:rP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𝑙</m:t>
                            </m:r>
                          </m:e>
                          <m:sub>
                            <m:r>
                              <a:rPr lang="en-US" sz="2000" i="1">
                                <a:latin typeface="Cambria Math" panose="02040503050406030204" pitchFamily="18" charset="0"/>
                                <a:ea typeface="Cambria Math" panose="02040503050406030204" pitchFamily="18" charset="0"/>
                              </a:rPr>
                              <m:t>𝑥</m:t>
                            </m:r>
                          </m:sub>
                        </m:sSub>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𝐿</m:t>
                            </m:r>
                          </m:e>
                          <m:sub>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𝑆</m:t>
                            </m:r>
                          </m:sub>
                          <m:sup>
                            <m:r>
                              <a:rPr lang="en-US" sz="2000" i="1">
                                <a:latin typeface="Cambria Math" panose="02040503050406030204" pitchFamily="18" charset="0"/>
                                <a:ea typeface="Cambria Math" panose="02040503050406030204" pitchFamily="18" charset="0"/>
                              </a:rPr>
                              <m:t>𝑡𝑟𝑎𝑖𝑛</m:t>
                            </m:r>
                          </m:sup>
                        </m:sSubSup>
                      </m:sub>
                      <m:sup/>
                      <m:e>
                        <m:r>
                          <a:rPr lang="en-US" sz="2000" i="1">
                            <a:latin typeface="Cambria Math" panose="02040503050406030204" pitchFamily="18" charset="0"/>
                            <a:ea typeface="Cambria Math" panose="02040503050406030204" pitchFamily="18" charset="0"/>
                          </a:rPr>
                          <m:t>𝑠𝑖𝑧</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𝑒</m:t>
                            </m:r>
                          </m:e>
                          <m:sub>
                            <m:r>
                              <a:rPr lang="en-US" sz="2000" i="1">
                                <a:latin typeface="Cambria Math" panose="02040503050406030204" pitchFamily="18" charset="0"/>
                                <a:ea typeface="Cambria Math" panose="02040503050406030204" pitchFamily="18" charset="0"/>
                              </a:rPr>
                              <m:t>𝑎𝑠𝑡</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𝑙</m:t>
                            </m:r>
                          </m:e>
                        </m:d>
                        <m:r>
                          <a:rPr lang="en-US" sz="2000" i="1">
                            <a:latin typeface="Cambria Math" panose="02040503050406030204" pitchFamily="18" charset="0"/>
                            <a:ea typeface="Cambria Math" panose="02040503050406030204" pitchFamily="18" charset="0"/>
                          </a:rPr>
                          <m:t>+</m:t>
                        </m:r>
                      </m:e>
                    </m:nary>
                    <m:nary>
                      <m:naryPr>
                        <m:chr m:val="∑"/>
                        <m:supHide m:val="on"/>
                        <m:ctrlPr>
                          <a:rPr lang="en-US" sz="2000" i="1">
                            <a:latin typeface="Cambria Math" panose="02040503050406030204" pitchFamily="18" charset="0"/>
                            <a:ea typeface="Cambria Math" panose="02040503050406030204" pitchFamily="18" charset="0"/>
                          </a:rPr>
                        </m:ctrlPr>
                      </m:naryPr>
                      <m:sub>
                        <m:r>
                          <m:rPr>
                            <m:brk m:alnAt="7"/>
                          </m:rP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𝑙</m:t>
                            </m:r>
                          </m:e>
                          <m:sub>
                            <m:r>
                              <a:rPr lang="en-US" sz="2000" i="1">
                                <a:latin typeface="Cambria Math" panose="02040503050406030204" pitchFamily="18" charset="0"/>
                                <a:ea typeface="Cambria Math" panose="02040503050406030204" pitchFamily="18" charset="0"/>
                              </a:rPr>
                              <m:t>𝑥</m:t>
                            </m:r>
                          </m:sub>
                        </m:sSub>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𝐿</m:t>
                            </m:r>
                          </m:e>
                          <m:sub>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𝑆</m:t>
                            </m:r>
                          </m:sub>
                          <m:sup>
                            <m:r>
                              <a:rPr lang="en-US" sz="2000" i="1">
                                <a:latin typeface="Cambria Math" panose="02040503050406030204" pitchFamily="18" charset="0"/>
                                <a:ea typeface="Cambria Math" panose="02040503050406030204" pitchFamily="18" charset="0"/>
                              </a:rPr>
                              <m:t>𝑣𝑎𝑙</m:t>
                            </m:r>
                          </m:sup>
                        </m:sSubSup>
                      </m:sub>
                      <m:sup/>
                      <m:e>
                        <m:r>
                          <a:rPr lang="en-US" sz="2000" i="1">
                            <a:latin typeface="Cambria Math" panose="02040503050406030204" pitchFamily="18" charset="0"/>
                            <a:ea typeface="Cambria Math" panose="02040503050406030204" pitchFamily="18" charset="0"/>
                          </a:rPr>
                          <m:t>𝑠𝑖𝑧</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𝑒</m:t>
                            </m:r>
                          </m:e>
                          <m:sub>
                            <m:r>
                              <a:rPr lang="en-US" sz="2000" i="1">
                                <a:latin typeface="Cambria Math" panose="02040503050406030204" pitchFamily="18" charset="0"/>
                                <a:ea typeface="Cambria Math" panose="02040503050406030204" pitchFamily="18" charset="0"/>
                              </a:rPr>
                              <m:t>𝑎𝑠𝑡</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𝑙</m:t>
                            </m:r>
                          </m:e>
                        </m:d>
                        <m:r>
                          <a:rPr lang="en-US" sz="2000" i="1">
                            <a:latin typeface="Cambria Math" panose="02040503050406030204" pitchFamily="18" charset="0"/>
                            <a:ea typeface="Cambria Math" panose="02040503050406030204" pitchFamily="18" charset="0"/>
                          </a:rPr>
                          <m:t>+  </m:t>
                        </m:r>
                      </m:e>
                    </m:nary>
                    <m:nary>
                      <m:naryPr>
                        <m:chr m:val="∑"/>
                        <m:supHide m:val="on"/>
                        <m:ctrlPr>
                          <a:rPr lang="en-US" sz="2000" i="1">
                            <a:latin typeface="Cambria Math" panose="02040503050406030204" pitchFamily="18" charset="0"/>
                            <a:ea typeface="Cambria Math" panose="02040503050406030204" pitchFamily="18" charset="0"/>
                          </a:rPr>
                        </m:ctrlPr>
                      </m:naryPr>
                      <m:sub>
                        <m:r>
                          <m:rPr>
                            <m:brk m:alnAt="7"/>
                          </m:rP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𝑋</m:t>
                            </m:r>
                          </m:e>
                          <m:sub>
                            <m:r>
                              <a:rPr lang="en-US" sz="2000" i="1">
                                <a:latin typeface="Cambria Math" panose="02040503050406030204" pitchFamily="18" charset="0"/>
                                <a:ea typeface="Cambria Math" panose="02040503050406030204" pitchFamily="18" charset="0"/>
                              </a:rPr>
                              <m:t>𝑆</m:t>
                            </m:r>
                          </m:sub>
                        </m:sSub>
                      </m:sub>
                      <m:sup/>
                      <m:e>
                        <m:r>
                          <a:rPr lang="en-US" sz="2000" i="1">
                            <a:latin typeface="Cambria Math" panose="02040503050406030204" pitchFamily="18" charset="0"/>
                            <a:ea typeface="Cambria Math" panose="02040503050406030204" pitchFamily="18" charset="0"/>
                          </a:rPr>
                          <m:t>𝑠𝑖𝑧</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𝑒</m:t>
                            </m:r>
                          </m:e>
                          <m:sub>
                            <m:r>
                              <a:rPr lang="en-US" sz="2000" i="1">
                                <a:latin typeface="Cambria Math" panose="02040503050406030204" pitchFamily="18" charset="0"/>
                                <a:ea typeface="Cambria Math" panose="02040503050406030204" pitchFamily="18" charset="0"/>
                              </a:rPr>
                              <m:t>𝑎𝑠𝑡</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𝑡h𝑚</m:t>
                            </m:r>
                          </m:e>
                        </m:d>
                        <m:r>
                          <a:rPr lang="en-US" sz="2000" i="1">
                            <a:latin typeface="Cambria Math" panose="02040503050406030204" pitchFamily="18" charset="0"/>
                            <a:ea typeface="Cambria Math" panose="02040503050406030204" pitchFamily="18" charset="0"/>
                          </a:rPr>
                          <m:t>  </m:t>
                        </m:r>
                      </m:e>
                    </m:nary>
                  </m:oMath>
                </a14:m>
                <a:endParaRPr lang="en-US" sz="2000" dirty="0"/>
              </a:p>
            </p:txBody>
          </p:sp>
        </mc:Choice>
        <mc:Fallback>
          <p:sp>
            <p:nvSpPr>
              <p:cNvPr id="3" name="Content Placeholder 2">
                <a:extLst>
                  <a:ext uri="{FF2B5EF4-FFF2-40B4-BE49-F238E27FC236}">
                    <a16:creationId xmlns:a16="http://schemas.microsoft.com/office/drawing/2014/main" id="{B9B0EED8-429E-B243-996A-6E9CDA0E12AC}"/>
                  </a:ext>
                </a:extLst>
              </p:cNvPr>
              <p:cNvSpPr>
                <a:spLocks noGrp="1" noRot="1" noChangeAspect="1" noMove="1" noResize="1" noEditPoints="1" noAdjustHandles="1" noChangeArrowheads="1" noChangeShapeType="1" noTextEdit="1"/>
              </p:cNvSpPr>
              <p:nvPr>
                <p:ph idx="1"/>
              </p:nvPr>
            </p:nvSpPr>
            <p:spPr>
              <a:xfrm>
                <a:off x="643466" y="1278786"/>
                <a:ext cx="11548533" cy="5579214"/>
              </a:xfrm>
              <a:blipFill>
                <a:blip r:embed="rId3"/>
                <a:stretch>
                  <a:fillRect l="-659" t="-1591" b="-7045"/>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84759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0905066" cy="1135737"/>
          </a:xfrm>
        </p:spPr>
        <p:txBody>
          <a:bodyPr>
            <a:normAutofit/>
          </a:bodyPr>
          <a:lstStyle/>
          <a:p>
            <a:r>
              <a:rPr lang="en-US" sz="3600" dirty="0"/>
              <a:t>What is the essence of the problem of abstraction and compression?</a:t>
            </a:r>
          </a:p>
        </p:txBody>
      </p:sp>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6" y="1782981"/>
            <a:ext cx="11548534" cy="4393982"/>
          </a:xfrm>
        </p:spPr>
        <p:txBody>
          <a:bodyPr>
            <a:normAutofit/>
          </a:bodyPr>
          <a:lstStyle/>
          <a:p>
            <a:r>
              <a:rPr lang="en-US" sz="2000" dirty="0"/>
              <a:t>What is the essence that any algorithm has to solve to do compression &amp; abstraction well? </a:t>
            </a:r>
          </a:p>
          <a:p>
            <a:pPr lvl="1"/>
            <a:r>
              <a:rPr lang="en-US" sz="1600" dirty="0"/>
              <a:t>(implicitly [end-to-end] or explicitly [with more cognitive priors])</a:t>
            </a:r>
          </a:p>
          <a:p>
            <a:endParaRPr lang="en-US" sz="2000" dirty="0"/>
          </a:p>
          <a:p>
            <a:r>
              <a:rPr lang="en-US" sz="2000" dirty="0"/>
              <a:t>Essence 1</a:t>
            </a:r>
          </a:p>
          <a:p>
            <a:pPr lvl="1"/>
            <a:r>
              <a:rPr lang="en-US" sz="1600" dirty="0"/>
              <a:t>1. Select common WFFF sub-expressions from a large batch of terms</a:t>
            </a:r>
          </a:p>
          <a:p>
            <a:pPr lvl="1"/>
            <a:r>
              <a:rPr lang="en-US" sz="1600" dirty="0"/>
              <a:t>2. Select the ones the improve objective most</a:t>
            </a:r>
          </a:p>
          <a:p>
            <a:pPr lvl="1"/>
            <a:r>
              <a:rPr lang="en-US" sz="1600" dirty="0"/>
              <a:t>3. Merge the current sub-expressions with the ones in the DSL</a:t>
            </a:r>
          </a:p>
          <a:p>
            <a:pPr lvl="1"/>
            <a:endParaRPr lang="en-US" sz="1600" dirty="0"/>
          </a:p>
          <a:p>
            <a:r>
              <a:rPr lang="en-US" sz="2000" dirty="0"/>
              <a:t>Essence 2 abstraction/compression of DSL</a:t>
            </a:r>
          </a:p>
          <a:p>
            <a:pPr lvl="1"/>
            <a:r>
              <a:rPr lang="en-US" sz="1600" dirty="0"/>
              <a:t>A. select pair of entire terms to compare</a:t>
            </a:r>
          </a:p>
          <a:p>
            <a:pPr lvl="1"/>
            <a:r>
              <a:rPr lang="en-US" sz="1600" dirty="0"/>
              <a:t>B. select </a:t>
            </a:r>
            <a:r>
              <a:rPr lang="en-US" sz="1600" b="1" dirty="0"/>
              <a:t>common</a:t>
            </a:r>
            <a:r>
              <a:rPr lang="en-US" sz="1600" dirty="0"/>
              <a:t> WFF sub-expressions between terms to use</a:t>
            </a:r>
          </a:p>
          <a:p>
            <a:pPr lvl="1"/>
            <a:r>
              <a:rPr lang="en-US" sz="1600" dirty="0"/>
              <a:t>C. select from common sub-expressions, ones that improve some objective </a:t>
            </a:r>
          </a:p>
          <a:p>
            <a:pPr lvl="2"/>
            <a:r>
              <a:rPr lang="en-US" sz="1200" dirty="0"/>
              <a:t>(e.g. generalizes, compress &amp; helps produce new terms)</a:t>
            </a:r>
          </a:p>
          <a:p>
            <a:pPr lvl="1"/>
            <a:r>
              <a:rPr lang="en-US" sz="1600" dirty="0"/>
              <a:t>D. from the selected common sub-expressions, merge them with the current ones in the DSL according to objective</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88925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7" y="1782981"/>
            <a:ext cx="10905066" cy="4393982"/>
          </a:xfrm>
        </p:spPr>
        <p:txBody>
          <a:bodyPr>
            <a:normAutofit/>
          </a:bodyPr>
          <a:lstStyle/>
          <a:p>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4087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0905066" cy="1135737"/>
          </a:xfrm>
        </p:spPr>
        <p:txBody>
          <a:bodyPr>
            <a:normAutofit/>
          </a:bodyPr>
          <a:lstStyle/>
          <a:p>
            <a:r>
              <a:rPr lang="en-US" sz="3600" dirty="0"/>
              <a:t>Formalization of Task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7" y="1782980"/>
                <a:ext cx="10905066" cy="5075019"/>
              </a:xfrm>
            </p:spPr>
            <p:txBody>
              <a:bodyPr>
                <a:normAutofit fontScale="92500" lnSpcReduction="20000"/>
              </a:bodyPr>
              <a:lstStyle/>
              <a:p>
                <a:r>
                  <a:rPr lang="en-US" sz="2000" dirty="0"/>
                  <a:t>Recall</a:t>
                </a:r>
              </a:p>
              <a:p>
                <a:r>
                  <a:rPr lang="en-US" sz="2000" dirty="0"/>
                  <a:t>&lt;Ideal&gt;: </a:t>
                </a:r>
                <a:r>
                  <a:rPr lang="en-US" sz="2000" b="1" dirty="0"/>
                  <a:t>synthesize useful Coq term that helps close some proof of the target theorem</a:t>
                </a:r>
                <a:endParaRPr lang="en-US" sz="2000" dirty="0"/>
              </a:p>
              <a:p>
                <a:r>
                  <a:rPr lang="en-US" sz="2000" dirty="0"/>
                  <a:t>&lt;Task&gt;: Given a target theorem with a partial proof =&gt; predict the helper term (e.g. lemma) that helps proof get closed</a:t>
                </a:r>
              </a:p>
              <a:p>
                <a:r>
                  <a:rPr lang="en-US" sz="2000" dirty="0"/>
                  <a:t>Formalizing it:</a:t>
                </a:r>
              </a:p>
              <a:p>
                <a:r>
                  <a:rPr lang="en-US" sz="2000" dirty="0"/>
                  <a:t>Data set X for task</a:t>
                </a:r>
              </a:p>
              <a:p>
                <a:r>
                  <a:rPr lang="en-US" sz="2000" dirty="0"/>
                  <a:t>Input x: </a:t>
                </a:r>
              </a:p>
              <a:p>
                <a:pPr lvl="1"/>
                <a:r>
                  <a:rPr lang="en-US" sz="1700" dirty="0"/>
                  <a:t>Target theorem, t</a:t>
                </a:r>
              </a:p>
              <a:p>
                <a:pPr lvl="1"/>
                <a:r>
                  <a:rPr lang="en-US" sz="1700" dirty="0"/>
                  <a:t>Proof state before requiring helper term, </a:t>
                </a:r>
                <a:r>
                  <a:rPr lang="en-US" sz="1700" dirty="0" err="1"/>
                  <a:t>ps</a:t>
                </a:r>
                <a:endParaRPr lang="en-US" sz="1700" dirty="0"/>
              </a:p>
              <a:p>
                <a:pPr lvl="1"/>
                <a:r>
                  <a:rPr lang="en-US" sz="1700" dirty="0"/>
                  <a:t>Partial tactic proof, </a:t>
                </a:r>
                <a:r>
                  <a:rPr lang="en-US" sz="1700" dirty="0" err="1"/>
                  <a:t>ptp</a:t>
                </a:r>
                <a:endParaRPr lang="en-US" sz="1700" dirty="0"/>
              </a:p>
              <a:p>
                <a:pPr lvl="1"/>
                <a:r>
                  <a:rPr lang="en-US" sz="1700" dirty="0"/>
                  <a:t>Partial proof term, ppt</a:t>
                </a:r>
              </a:p>
              <a:p>
                <a:r>
                  <a:rPr lang="en-US" sz="2000" dirty="0"/>
                  <a:t>Output y:</a:t>
                </a:r>
              </a:p>
              <a:p>
                <a:pPr lvl="1"/>
                <a:r>
                  <a:rPr lang="en-US" sz="1700" dirty="0"/>
                  <a:t>helper term used to at that proof state, </a:t>
                </a:r>
                <a:r>
                  <a:rPr lang="en-US" sz="1700" dirty="0" err="1"/>
                  <a:t>ht</a:t>
                </a:r>
                <a:endParaRPr lang="en-US" sz="1700" dirty="0"/>
              </a:p>
              <a:p>
                <a14:m>
                  <m:oMath xmlns:m="http://schemas.openxmlformats.org/officeDocument/2006/math">
                    <m:r>
                      <a:rPr lang="en-US" sz="2000" b="0" i="1">
                        <a:latin typeface="Cambria Math" panose="02040503050406030204" pitchFamily="18" charset="0"/>
                      </a:rPr>
                      <m:t>𝑋</m:t>
                    </m:r>
                    <m:r>
                      <a:rPr lang="en-US" sz="2000" b="0" i="1">
                        <a:latin typeface="Cambria Math" panose="02040503050406030204" pitchFamily="18" charset="0"/>
                      </a:rPr>
                      <m:t>=</m:t>
                    </m:r>
                    <m:sSubSup>
                      <m:sSubSupPr>
                        <m:ctrlPr>
                          <a:rPr lang="en-US" sz="2000" b="0" i="1">
                            <a:latin typeface="Cambria Math" panose="02040503050406030204" pitchFamily="18" charset="0"/>
                          </a:rPr>
                        </m:ctrlPr>
                      </m:sSubSupPr>
                      <m:e>
                        <m:d>
                          <m:dPr>
                            <m:begChr m:val="{"/>
                            <m:endChr m:val="}"/>
                            <m:ctrlPr>
                              <a:rPr lang="en-US" sz="2000" b="0" i="1">
                                <a:latin typeface="Cambria Math" panose="02040503050406030204" pitchFamily="18" charset="0"/>
                              </a:rPr>
                            </m:ctrlPr>
                          </m:dPr>
                          <m:e>
                            <m:r>
                              <a:rPr lang="en-US" sz="2000" b="0" i="1">
                                <a:latin typeface="Cambria Math" panose="02040503050406030204" pitchFamily="18" charset="0"/>
                              </a:rPr>
                              <m:t> </m:t>
                            </m:r>
                            <m:sSub>
                              <m:sSubPr>
                                <m:ctrlPr>
                                  <a:rPr lang="en-US" sz="2000" b="0" i="1">
                                    <a:latin typeface="Cambria Math" panose="02040503050406030204" pitchFamily="18" charset="0"/>
                                  </a:rPr>
                                </m:ctrlPr>
                              </m:sSubPr>
                              <m:e>
                                <m:r>
                                  <a:rPr lang="en-US" sz="2000" b="0" i="1">
                                    <a:latin typeface="Cambria Math" panose="02040503050406030204" pitchFamily="18" charset="0"/>
                                  </a:rPr>
                                  <m:t>𝑥</m:t>
                                </m:r>
                              </m:e>
                              <m:sub>
                                <m:r>
                                  <a:rPr lang="en-US" sz="2000" b="0" i="1">
                                    <a:latin typeface="Cambria Math" panose="02040503050406030204" pitchFamily="18" charset="0"/>
                                  </a:rPr>
                                  <m:t>𝑖</m:t>
                                </m:r>
                              </m:sub>
                            </m:sSub>
                            <m:r>
                              <a:rPr lang="en-US" sz="2000" b="0" i="1">
                                <a:latin typeface="Cambria Math" panose="02040503050406030204" pitchFamily="18" charset="0"/>
                              </a:rPr>
                              <m:t>=&lt;</m:t>
                            </m:r>
                            <m:sSub>
                              <m:sSubPr>
                                <m:ctrlPr>
                                  <a:rPr lang="en-US" sz="2000" b="0" i="1">
                                    <a:latin typeface="Cambria Math" panose="02040503050406030204" pitchFamily="18" charset="0"/>
                                  </a:rPr>
                                </m:ctrlPr>
                              </m:sSubPr>
                              <m:e>
                                <m:r>
                                  <a:rPr lang="en-US" sz="2000" b="0" i="1">
                                    <a:latin typeface="Cambria Math" panose="02040503050406030204" pitchFamily="18" charset="0"/>
                                  </a:rPr>
                                  <m:t>𝑡</m:t>
                                </m:r>
                              </m:e>
                              <m:sub>
                                <m:r>
                                  <a:rPr lang="en-US" sz="2000" b="0" i="1">
                                    <a:latin typeface="Cambria Math" panose="02040503050406030204" pitchFamily="18" charset="0"/>
                                  </a:rPr>
                                  <m:t>𝑖</m:t>
                                </m:r>
                              </m:sub>
                            </m:sSub>
                            <m:r>
                              <a:rPr lang="en-US" sz="2000" b="0" i="1">
                                <a:latin typeface="Cambria Math" panose="02040503050406030204" pitchFamily="18" charset="0"/>
                              </a:rPr>
                              <m:t>, </m:t>
                            </m:r>
                            <m:r>
                              <a:rPr lang="en-US" sz="2000" b="0" i="1">
                                <a:latin typeface="Cambria Math" panose="02040503050406030204" pitchFamily="18" charset="0"/>
                              </a:rPr>
                              <m:t>𝑝</m:t>
                            </m:r>
                            <m:sSub>
                              <m:sSubPr>
                                <m:ctrlPr>
                                  <a:rPr lang="en-US" sz="2000" b="0" i="1">
                                    <a:latin typeface="Cambria Math" panose="02040503050406030204" pitchFamily="18" charset="0"/>
                                  </a:rPr>
                                </m:ctrlPr>
                              </m:sSubPr>
                              <m:e>
                                <m:r>
                                  <a:rPr lang="en-US" sz="2000" b="0" i="1">
                                    <a:latin typeface="Cambria Math" panose="02040503050406030204" pitchFamily="18" charset="0"/>
                                  </a:rPr>
                                  <m:t>𝑠</m:t>
                                </m:r>
                              </m:e>
                              <m:sub>
                                <m:r>
                                  <a:rPr lang="en-US" sz="2000" b="0" i="1">
                                    <a:latin typeface="Cambria Math" panose="02040503050406030204" pitchFamily="18" charset="0"/>
                                  </a:rPr>
                                  <m:t>𝑖</m:t>
                                </m:r>
                              </m:sub>
                            </m:sSub>
                            <m:r>
                              <a:rPr lang="en-US" sz="2000" b="0" i="1">
                                <a:latin typeface="Cambria Math" panose="02040503050406030204" pitchFamily="18" charset="0"/>
                              </a:rPr>
                              <m:t>, </m:t>
                            </m:r>
                            <m:r>
                              <a:rPr lang="en-US" sz="2000" b="0" i="1">
                                <a:latin typeface="Cambria Math" panose="02040503050406030204" pitchFamily="18" charset="0"/>
                              </a:rPr>
                              <m:t>𝑝𝑡</m:t>
                            </m:r>
                            <m:sSub>
                              <m:sSubPr>
                                <m:ctrlPr>
                                  <a:rPr lang="en-US" sz="2000" b="0" i="1">
                                    <a:latin typeface="Cambria Math" panose="02040503050406030204" pitchFamily="18" charset="0"/>
                                  </a:rPr>
                                </m:ctrlPr>
                              </m:sSubPr>
                              <m:e>
                                <m:r>
                                  <a:rPr lang="en-US" sz="2000" b="0" i="1">
                                    <a:latin typeface="Cambria Math" panose="02040503050406030204" pitchFamily="18" charset="0"/>
                                  </a:rPr>
                                  <m:t>𝑝</m:t>
                                </m:r>
                              </m:e>
                              <m:sub>
                                <m:r>
                                  <a:rPr lang="en-US" sz="2000" b="0" i="1">
                                    <a:latin typeface="Cambria Math" panose="02040503050406030204" pitchFamily="18" charset="0"/>
                                  </a:rPr>
                                  <m:t>𝑖</m:t>
                                </m:r>
                              </m:sub>
                            </m:sSub>
                            <m:r>
                              <a:rPr lang="en-US" sz="2000" b="0" i="1">
                                <a:latin typeface="Cambria Math" panose="02040503050406030204" pitchFamily="18" charset="0"/>
                              </a:rPr>
                              <m:t>, </m:t>
                            </m:r>
                            <m:r>
                              <a:rPr lang="en-US" sz="2000" b="0" i="1">
                                <a:latin typeface="Cambria Math" panose="02040503050406030204" pitchFamily="18" charset="0"/>
                              </a:rPr>
                              <m:t>𝑝𝑝</m:t>
                            </m:r>
                            <m:sSub>
                              <m:sSubPr>
                                <m:ctrlPr>
                                  <a:rPr lang="en-US" sz="2000" b="0" i="1">
                                    <a:latin typeface="Cambria Math" panose="02040503050406030204" pitchFamily="18" charset="0"/>
                                  </a:rPr>
                                </m:ctrlPr>
                              </m:sSubPr>
                              <m:e>
                                <m:r>
                                  <a:rPr lang="en-US" sz="2000" b="0" i="1">
                                    <a:latin typeface="Cambria Math" panose="02040503050406030204" pitchFamily="18" charset="0"/>
                                  </a:rPr>
                                  <m:t>𝑡</m:t>
                                </m:r>
                              </m:e>
                              <m:sub>
                                <m:r>
                                  <a:rPr lang="en-US" sz="2000" b="0" i="1">
                                    <a:latin typeface="Cambria Math" panose="02040503050406030204" pitchFamily="18" charset="0"/>
                                  </a:rPr>
                                  <m:t>𝑖</m:t>
                                </m:r>
                              </m:sub>
                            </m:sSub>
                            <m:r>
                              <a:rPr lang="en-US" sz="2000" b="0" i="1">
                                <a:latin typeface="Cambria Math" panose="02040503050406030204" pitchFamily="18" charset="0"/>
                              </a:rPr>
                              <m:t>&gt;, </m:t>
                            </m:r>
                            <m:sSub>
                              <m:sSubPr>
                                <m:ctrlPr>
                                  <a:rPr lang="en-US" sz="2000" b="0" i="1">
                                    <a:latin typeface="Cambria Math" panose="02040503050406030204" pitchFamily="18" charset="0"/>
                                  </a:rPr>
                                </m:ctrlPr>
                              </m:sSubPr>
                              <m:e>
                                <m:r>
                                  <a:rPr lang="en-US" sz="2000" b="0" i="1">
                                    <a:latin typeface="Cambria Math" panose="02040503050406030204" pitchFamily="18" charset="0"/>
                                  </a:rPr>
                                  <m:t>𝑦</m:t>
                                </m:r>
                              </m:e>
                              <m:sub>
                                <m:r>
                                  <a:rPr lang="en-US" sz="2000" b="0" i="1">
                                    <a:latin typeface="Cambria Math" panose="02040503050406030204" pitchFamily="18" charset="0"/>
                                  </a:rPr>
                                  <m:t>𝑖</m:t>
                                </m:r>
                              </m:sub>
                            </m:sSub>
                            <m:r>
                              <a:rPr lang="en-US" sz="2000" b="0" i="1">
                                <a:latin typeface="Cambria Math" panose="02040503050406030204" pitchFamily="18" charset="0"/>
                              </a:rPr>
                              <m:t>=</m:t>
                            </m:r>
                            <m:sSub>
                              <m:sSubPr>
                                <m:ctrlPr>
                                  <a:rPr lang="en-US" sz="2000" b="0" i="1">
                                    <a:latin typeface="Cambria Math" panose="02040503050406030204" pitchFamily="18" charset="0"/>
                                  </a:rPr>
                                </m:ctrlPr>
                              </m:sSubPr>
                              <m:e>
                                <m:r>
                                  <a:rPr lang="en-US" sz="2000" b="0" i="1">
                                    <a:latin typeface="Cambria Math" panose="02040503050406030204" pitchFamily="18" charset="0"/>
                                  </a:rPr>
                                  <m:t>h𝑡</m:t>
                                </m:r>
                              </m:e>
                              <m:sub>
                                <m:r>
                                  <a:rPr lang="en-US" sz="2000" b="0" i="1">
                                    <a:latin typeface="Cambria Math" panose="02040503050406030204" pitchFamily="18" charset="0"/>
                                  </a:rPr>
                                  <m:t>𝑖</m:t>
                                </m:r>
                              </m:sub>
                            </m:sSub>
                          </m:e>
                        </m:d>
                      </m:e>
                      <m:sub>
                        <m:r>
                          <a:rPr lang="en-US" sz="2000" b="0" i="1">
                            <a:latin typeface="Cambria Math" panose="02040503050406030204" pitchFamily="18" charset="0"/>
                          </a:rPr>
                          <m:t>𝑖</m:t>
                        </m:r>
                        <m:r>
                          <a:rPr lang="en-US" sz="2000" b="0" i="1">
                            <a:latin typeface="Cambria Math" panose="02040503050406030204" pitchFamily="18" charset="0"/>
                          </a:rPr>
                          <m:t>=1</m:t>
                        </m:r>
                      </m:sub>
                      <m:sup>
                        <m:d>
                          <m:dPr>
                            <m:begChr m:val="|"/>
                            <m:endChr m:val="|"/>
                            <m:ctrlPr>
                              <a:rPr lang="en-US" sz="2000" b="0" i="1">
                                <a:latin typeface="Cambria Math" panose="02040503050406030204" pitchFamily="18" charset="0"/>
                              </a:rPr>
                            </m:ctrlPr>
                          </m:dPr>
                          <m:e>
                            <m:r>
                              <a:rPr lang="en-US" sz="2000" b="0" i="1">
                                <a:latin typeface="Cambria Math" panose="02040503050406030204" pitchFamily="18" charset="0"/>
                              </a:rPr>
                              <m:t>𝑋</m:t>
                            </m:r>
                          </m:e>
                        </m:d>
                      </m:sup>
                    </m:sSubSup>
                  </m:oMath>
                </a14:m>
                <a:endParaRPr lang="en-US" sz="2000" dirty="0"/>
              </a:p>
              <a:p>
                <a:endParaRPr lang="en-US" sz="2000" dirty="0"/>
              </a:p>
              <a:p>
                <a:r>
                  <a:rPr lang="en-US" sz="2000" dirty="0"/>
                  <a:t>Note: helper term is includes the concept of “lemma” – which usually is more attached with the concept of types</a:t>
                </a:r>
              </a:p>
            </p:txBody>
          </p:sp>
        </mc:Choice>
        <mc:Fallback xmlns="">
          <p:sp>
            <p:nvSpPr>
              <p:cNvPr id="3" name="Content Placeholder 2">
                <a:extLst>
                  <a:ext uri="{FF2B5EF4-FFF2-40B4-BE49-F238E27FC236}">
                    <a16:creationId xmlns:a16="http://schemas.microsoft.com/office/drawing/2014/main" id="{B9B0EED8-429E-B243-996A-6E9CDA0E12AC}"/>
                  </a:ext>
                </a:extLst>
              </p:cNvPr>
              <p:cNvSpPr>
                <a:spLocks noGrp="1" noRot="1" noChangeAspect="1" noMove="1" noResize="1" noEditPoints="1" noAdjustHandles="1" noChangeArrowheads="1" noChangeShapeType="1" noTextEdit="1"/>
              </p:cNvSpPr>
              <p:nvPr>
                <p:ph idx="1"/>
              </p:nvPr>
            </p:nvSpPr>
            <p:spPr>
              <a:xfrm>
                <a:off x="643467" y="1782980"/>
                <a:ext cx="10905066" cy="5075019"/>
              </a:xfrm>
              <a:blipFill>
                <a:blip r:embed="rId3"/>
                <a:stretch>
                  <a:fillRect l="-349" t="-2000" r="-581"/>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92269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0905066" cy="1135737"/>
              </a:xfrm>
            </p:spPr>
            <p:txBody>
              <a:bodyPr>
                <a:normAutofit/>
              </a:bodyPr>
              <a:lstStyle/>
              <a:p>
                <a:r>
                  <a:rPr lang="en-US" sz="3600" dirty="0"/>
                  <a:t>Recall Chosen Formulation ala </a:t>
                </a:r>
                <a14:m>
                  <m:oMath xmlns:m="http://schemas.openxmlformats.org/officeDocument/2006/math">
                    <m:r>
                      <a:rPr lang="en-US" sz="3600" i="1">
                        <a:latin typeface="Cambria Math" panose="02040503050406030204" pitchFamily="18" charset="0"/>
                      </a:rPr>
                      <m:t>𝐸</m:t>
                    </m:r>
                    <m:sSup>
                      <m:sSupPr>
                        <m:ctrlPr>
                          <a:rPr lang="en-US" sz="3600" i="1">
                            <a:latin typeface="Cambria Math" panose="02040503050406030204" pitchFamily="18" charset="0"/>
                          </a:rPr>
                        </m:ctrlPr>
                      </m:sSupPr>
                      <m:e>
                        <m:r>
                          <a:rPr lang="en-US" sz="3600" i="1">
                            <a:latin typeface="Cambria Math" panose="02040503050406030204" pitchFamily="18" charset="0"/>
                          </a:rPr>
                          <m:t>𝐶</m:t>
                        </m:r>
                      </m:e>
                      <m:sup>
                        <m:r>
                          <a:rPr lang="en-US" sz="3600" i="1">
                            <a:latin typeface="Cambria Math" panose="02040503050406030204" pitchFamily="18" charset="0"/>
                          </a:rPr>
                          <m:t>2</m:t>
                        </m:r>
                      </m:sup>
                    </m:sSup>
                  </m:oMath>
                </a14:m>
                <a:r>
                  <a:rPr lang="en-US" sz="3600" dirty="0"/>
                  <a:t>  (Ours)</a:t>
                </a:r>
              </a:p>
            </p:txBody>
          </p:sp>
        </mc:Choice>
        <mc:Fallback xmlns="">
          <p:sp>
            <p:nvSpPr>
              <p:cNvPr id="2" name="Title 1">
                <a:extLst>
                  <a:ext uri="{FF2B5EF4-FFF2-40B4-BE49-F238E27FC236}">
                    <a16:creationId xmlns:a16="http://schemas.microsoft.com/office/drawing/2014/main" id="{747825F2-8F74-3346-8424-CC477D1F4C01}"/>
                  </a:ext>
                </a:extLst>
              </p:cNvPr>
              <p:cNvSpPr>
                <a:spLocks noGrp="1" noRot="1" noChangeAspect="1" noMove="1" noResize="1" noEditPoints="1" noAdjustHandles="1" noChangeArrowheads="1" noChangeShapeType="1" noTextEdit="1"/>
              </p:cNvSpPr>
              <p:nvPr>
                <p:ph type="title"/>
              </p:nvPr>
            </p:nvSpPr>
            <p:spPr>
              <a:xfrm>
                <a:off x="643467" y="321734"/>
                <a:ext cx="10905066" cy="1135737"/>
              </a:xfrm>
              <a:blipFill>
                <a:blip r:embed="rId2"/>
                <a:stretch>
                  <a:fillRect l="-1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6" y="1782980"/>
                <a:ext cx="11548533" cy="5075019"/>
              </a:xfrm>
            </p:spPr>
            <p:txBody>
              <a:bodyPr>
                <a:normAutofit/>
              </a:bodyPr>
              <a:lstStyle/>
              <a:p>
                <a:r>
                  <a:rPr lang="en-US" sz="2000" dirty="0"/>
                  <a:t>Showing </a:t>
                </a:r>
                <a14:m>
                  <m:oMath xmlns:m="http://schemas.openxmlformats.org/officeDocument/2006/math">
                    <m:r>
                      <a:rPr lang="en-US" sz="2000" i="1">
                        <a:latin typeface="Cambria Math" panose="02040503050406030204" pitchFamily="18" charset="0"/>
                      </a:rPr>
                      <m:t>𝐸</m:t>
                    </m:r>
                    <m:sSup>
                      <m:sSupPr>
                        <m:ctrlPr>
                          <a:rPr lang="en-US" sz="2000" i="1">
                            <a:latin typeface="Cambria Math" panose="02040503050406030204" pitchFamily="18" charset="0"/>
                          </a:rPr>
                        </m:ctrlPr>
                      </m:sSupPr>
                      <m:e>
                        <m:r>
                          <a:rPr lang="en-US" sz="2000" i="1">
                            <a:latin typeface="Cambria Math" panose="02040503050406030204" pitchFamily="18" charset="0"/>
                          </a:rPr>
                          <m:t>𝐶</m:t>
                        </m:r>
                      </m:e>
                      <m:sup>
                        <m:r>
                          <a:rPr lang="en-US" sz="2000" i="1">
                            <a:latin typeface="Cambria Math" panose="02040503050406030204" pitchFamily="18" charset="0"/>
                          </a:rPr>
                          <m:t>2</m:t>
                        </m:r>
                      </m:sup>
                    </m:sSup>
                  </m:oMath>
                </a14:m>
                <a:r>
                  <a:rPr lang="en-US" sz="2000" dirty="0"/>
                  <a:t> parallel to give context</a:t>
                </a:r>
              </a:p>
              <a:p>
                <a:r>
                  <a:rPr lang="en-US" sz="2000" dirty="0"/>
                  <a:t>Reason for choosing: Simplest first step &amp; allows to focus on compression (main interest/innovations)</a:t>
                </a:r>
              </a:p>
              <a:p>
                <a:r>
                  <a:rPr lang="en-US" sz="2000" dirty="0"/>
                  <a:t>Via 3 steps</a:t>
                </a:r>
              </a:p>
              <a:p>
                <a:r>
                  <a:rPr lang="en-US" sz="2000" dirty="0"/>
                  <a:t>1. </a:t>
                </a:r>
                <a:r>
                  <a:rPr lang="en-US" sz="2000" b="1" dirty="0"/>
                  <a:t>Conjecture</a:t>
                </a:r>
                <a:r>
                  <a:rPr lang="en-US" sz="2000" dirty="0"/>
                  <a:t> (</a:t>
                </a:r>
                <a:r>
                  <a:rPr lang="en-US" sz="2000" b="1" dirty="0"/>
                  <a:t>Explore)</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𝑋</m:t>
                        </m:r>
                      </m:sub>
                    </m:sSub>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𝐺𝑒𝑡𝐿𝑒𝑚𝑚𝑎𝑠</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𝐿</m:t>
                        </m:r>
                      </m:e>
                      <m:sub>
                        <m:r>
                          <a:rPr lang="en-US" sz="2000" i="1">
                            <a:latin typeface="Cambria Math" panose="02040503050406030204" pitchFamily="18" charset="0"/>
                            <a:ea typeface="Cambria Math" panose="02040503050406030204" pitchFamily="18" charset="0"/>
                          </a:rPr>
                          <m:t>𝑥</m:t>
                        </m:r>
                      </m:sub>
                      <m:sup>
                        <m:r>
                          <a:rPr lang="en-US" sz="2000" i="1">
                            <a:latin typeface="Cambria Math" panose="02040503050406030204" pitchFamily="18" charset="0"/>
                            <a:ea typeface="Cambria Math" panose="02040503050406030204" pitchFamily="18" charset="0"/>
                          </a:rPr>
                          <m:t>∗</m:t>
                        </m:r>
                      </m:sup>
                    </m:sSub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(get ground truth lemmas from data set)</a:t>
                </a:r>
              </a:p>
              <a:p>
                <a:r>
                  <a:rPr lang="en-US" sz="2000" dirty="0"/>
                  <a:t>2. </a:t>
                </a:r>
                <a:r>
                  <a:rPr lang="en-US" sz="2000" b="1" dirty="0"/>
                  <a:t>Learn</a:t>
                </a:r>
                <a:r>
                  <a:rPr lang="en-US" sz="2000" dirty="0"/>
                  <a:t> (</a:t>
                </a:r>
                <a:r>
                  <a:rPr lang="en-US" sz="2000" b="1" dirty="0"/>
                  <a:t>Compile)</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𝐸𝐺</m:t>
                        </m:r>
                      </m:sub>
                    </m:sSub>
                    <m:r>
                      <a:rPr lang="en-US" sz="2000" i="1">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𝐸𝐺</m:t>
                            </m:r>
                          </m:sub>
                        </m:sSub>
                      </m:sub>
                    </m:sSub>
                    <m:r>
                      <a:rPr lang="en-US" sz="2000">
                        <a:latin typeface="Cambria Math" panose="02040503050406030204" pitchFamily="18" charset="0"/>
                      </a:rPr>
                      <m:t>{</m:t>
                    </m:r>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𝑋</m:t>
                        </m:r>
                      </m:sub>
                      <m:sup/>
                      <m:e>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𝑙</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𝑥</m:t>
                                </m:r>
                              </m:sub>
                            </m:sSub>
                          </m:sub>
                          <m:sup/>
                          <m:e>
                            <m:r>
                              <a:rPr lang="en-US" sz="2000" i="1">
                                <a:latin typeface="Cambria Math" panose="02040503050406030204" pitchFamily="18" charset="0"/>
                              </a:rPr>
                              <m:t>𝐿𝑜𝑠𝑠</m:t>
                            </m:r>
                            <m:d>
                              <m:dPr>
                                <m:ctrlPr>
                                  <a:rPr lang="en-US" sz="2000" i="1">
                                    <a:latin typeface="Cambria Math" panose="02040503050406030204" pitchFamily="18" charset="0"/>
                                  </a:rPr>
                                </m:ctrlPr>
                              </m:dPr>
                              <m:e>
                                <m:r>
                                  <a:rPr lang="en-US" sz="2000" i="1">
                                    <a:latin typeface="Cambria Math" panose="02040503050406030204" pitchFamily="18" charset="0"/>
                                  </a:rPr>
                                  <m:t>𝐸𝐺𝑒</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𝐸𝐺</m:t>
                                        </m:r>
                                      </m:sub>
                                    </m:sSub>
                                  </m:sub>
                                </m:sSub>
                                <m:r>
                                  <a:rPr lang="en-US" sz="2000" i="1">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𝑥</m:t>
                                    </m:r>
                                  </m:e>
                                </m:d>
                                <m:r>
                                  <a:rPr lang="en-US" sz="2000" i="1">
                                    <a:latin typeface="Cambria Math" panose="02040503050406030204" pitchFamily="18" charset="0"/>
                                  </a:rPr>
                                  <m:t>, </m:t>
                                </m:r>
                                <m:r>
                                  <a:rPr lang="en-US" sz="2000" i="1">
                                    <a:latin typeface="Cambria Math" panose="02040503050406030204" pitchFamily="18" charset="0"/>
                                  </a:rPr>
                                  <m:t>𝑙</m:t>
                                </m:r>
                              </m:e>
                            </m:d>
                          </m:e>
                        </m:nary>
                      </m:e>
                    </m:nary>
                    <m:r>
                      <a:rPr lang="en-US" sz="2000" i="1">
                        <a:latin typeface="Cambria Math" panose="02040503050406030204" pitchFamily="18" charset="0"/>
                      </a:rPr>
                      <m:t>}</m:t>
                    </m:r>
                  </m:oMath>
                </a14:m>
                <a:endParaRPr lang="en-US" sz="2000" dirty="0"/>
              </a:p>
              <a:p>
                <a:r>
                  <a:rPr lang="en-US" sz="2000" dirty="0"/>
                  <a:t>3. </a:t>
                </a:r>
                <a:r>
                  <a:rPr lang="en-US" sz="2000" b="1" dirty="0"/>
                  <a:t>Compress: </a:t>
                </a:r>
                <a:endParaRPr lang="en-US" sz="2000" dirty="0">
                  <a:latin typeface="Cambria Math" panose="02040503050406030204" pitchFamily="18" charset="0"/>
                </a:endParaRPr>
              </a:p>
              <a:p>
                <a:pPr lvl="1"/>
                <a14:m>
                  <m:oMath xmlns:m="http://schemas.openxmlformats.org/officeDocument/2006/math">
                    <m:r>
                      <m:rPr>
                        <m:sty m:val="p"/>
                      </m:rPr>
                      <a:rPr lang="en-US" sz="2000">
                        <a:latin typeface="Cambria Math" panose="02040503050406030204" pitchFamily="18" charset="0"/>
                      </a:rPr>
                      <m:t>D</m:t>
                    </m:r>
                    <m:r>
                      <a:rPr lang="en-US" sz="2000">
                        <a:latin typeface="Cambria Math" panose="02040503050406030204" pitchFamily="18" charset="0"/>
                      </a:rPr>
                      <m:t>′</m:t>
                    </m:r>
                    <m:r>
                      <a:rPr lang="en-US" sz="2000" i="1">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𝐷</m:t>
                        </m:r>
                        <m:r>
                          <a:rPr lang="en-US" sz="2000" i="1">
                            <a:latin typeface="Cambria Math" panose="02040503050406030204" pitchFamily="18" charset="0"/>
                          </a:rPr>
                          <m:t>∈</m:t>
                        </m:r>
                        <m:r>
                          <a:rPr lang="en-US" sz="2000" i="1">
                            <a:latin typeface="Cambria Math" panose="02040503050406030204" pitchFamily="18" charset="0"/>
                          </a:rPr>
                          <m:t>𝐷𝑆𝐿𝑠</m:t>
                        </m:r>
                      </m:sub>
                    </m:sSub>
                    <m:r>
                      <a:rPr lang="en-US" sz="2000">
                        <a:latin typeface="Cambria Math" panose="02040503050406030204" pitchFamily="18" charset="0"/>
                      </a:rPr>
                      <m:t>{</m:t>
                    </m:r>
                    <m:nary>
                      <m:naryPr>
                        <m:chr m:val="∑"/>
                        <m:supHide m:val="on"/>
                        <m:ctrlPr>
                          <a:rPr lang="en-US" sz="2000" i="1" dirty="0">
                            <a:latin typeface="Cambria Math" panose="02040503050406030204" pitchFamily="18" charset="0"/>
                          </a:rPr>
                        </m:ctrlPr>
                      </m:naryPr>
                      <m:sub>
                        <m:r>
                          <m:rPr>
                            <m:brk m:alnAt="7"/>
                          </m:rPr>
                          <a:rPr lang="en-US" sz="2000" i="1" dirty="0">
                            <a:latin typeface="Cambria Math" panose="02040503050406030204" pitchFamily="18" charset="0"/>
                          </a:rPr>
                          <m:t>𝑥</m:t>
                        </m:r>
                        <m:r>
                          <a:rPr lang="en-US" sz="2000" i="1" dirty="0">
                            <a:latin typeface="Cambria Math" panose="02040503050406030204" pitchFamily="18" charset="0"/>
                          </a:rPr>
                          <m:t>∈</m:t>
                        </m:r>
                        <m:r>
                          <a:rPr lang="en-US" sz="2000" i="1" dirty="0">
                            <a:latin typeface="Cambria Math" panose="02040503050406030204" pitchFamily="18" charset="0"/>
                          </a:rPr>
                          <m:t>𝑋</m:t>
                        </m:r>
                      </m:sub>
                      <m:sup/>
                      <m:e>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𝑙</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𝑥</m:t>
                                </m:r>
                              </m:sub>
                            </m:sSub>
                          </m:sub>
                          <m:sup/>
                          <m:e>
                            <m:r>
                              <a:rPr lang="en-US" sz="2000" i="1">
                                <a:latin typeface="Cambria Math" panose="02040503050406030204" pitchFamily="18" charset="0"/>
                              </a:rPr>
                              <m:t>𝑠𝑖𝑧</m:t>
                            </m:r>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𝑎𝑠𝑡</m:t>
                                </m:r>
                              </m:sub>
                            </m:sSub>
                            <m:r>
                              <a:rPr lang="en-US" sz="2000" i="1">
                                <a:latin typeface="Cambria Math" panose="02040503050406030204" pitchFamily="18" charset="0"/>
                              </a:rPr>
                              <m:t>(</m:t>
                            </m:r>
                            <m:r>
                              <a:rPr lang="en-US" sz="2000" i="1">
                                <a:latin typeface="Cambria Math" panose="02040503050406030204" pitchFamily="18" charset="0"/>
                              </a:rPr>
                              <m:t>𝑙</m:t>
                            </m:r>
                            <m:r>
                              <a:rPr lang="en-US" sz="2000" i="1">
                                <a:latin typeface="Cambria Math" panose="02040503050406030204" pitchFamily="18" charset="0"/>
                              </a:rPr>
                              <m:t>)</m:t>
                            </m:r>
                          </m:e>
                        </m:nary>
                      </m:e>
                    </m:nary>
                    <m:r>
                      <a:rPr lang="en-US" sz="2000" i="1">
                        <a:latin typeface="Cambria Math" panose="02040503050406030204" pitchFamily="18" charset="0"/>
                      </a:rPr>
                      <m:t>}</m:t>
                    </m:r>
                  </m:oMath>
                </a14:m>
                <a:r>
                  <a:rPr lang="en-US" sz="2000" dirty="0"/>
                  <a:t>                                                                    (compress DSL)</a:t>
                </a:r>
              </a:p>
              <a:p>
                <a:pPr lvl="1"/>
                <a14:m>
                  <m:oMath xmlns:m="http://schemas.openxmlformats.org/officeDocument/2006/math">
                    <m:sSubSup>
                      <m:sSubSupPr>
                        <m:ctrlPr>
                          <a:rPr lang="en-US" sz="2000" i="1">
                            <a:latin typeface="Cambria Math" panose="02040503050406030204" pitchFamily="18" charset="0"/>
                          </a:rPr>
                        </m:ctrlPr>
                      </m:sSubSupPr>
                      <m:e>
                        <m:r>
                          <m:rPr>
                            <m:sty m:val="p"/>
                          </m:rPr>
                          <a:rPr lang="en-US" sz="2000">
                            <a:latin typeface="Cambria Math" panose="02040503050406030204" pitchFamily="18" charset="0"/>
                          </a:rPr>
                          <m:t>L</m:t>
                        </m:r>
                      </m:e>
                      <m:sub>
                        <m:r>
                          <a:rPr lang="en-US" sz="2000" i="1">
                            <a:latin typeface="Cambria Math" panose="02040503050406030204" pitchFamily="18" charset="0"/>
                          </a:rPr>
                          <m:t>𝑋</m:t>
                        </m:r>
                      </m:sub>
                      <m:sup>
                        <m:r>
                          <a:rPr lang="en-US" sz="2000" i="1">
                            <a:latin typeface="Cambria Math" panose="02040503050406030204" pitchFamily="18" charset="0"/>
                          </a:rPr>
                          <m:t>′</m:t>
                        </m:r>
                      </m:sup>
                    </m:sSub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𝐶𝑜𝑚𝑝𝑟𝑒𝑠𝑠𝐿𝑒𝑚𝑚𝑎𝑠</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𝐿</m:t>
                        </m:r>
                      </m:e>
                      <m:sub>
                        <m:r>
                          <a:rPr lang="en-US" sz="2000" i="1">
                            <a:latin typeface="Cambria Math" panose="02040503050406030204" pitchFamily="18" charset="0"/>
                            <a:ea typeface="Cambria Math" panose="02040503050406030204" pitchFamily="18" charset="0"/>
                          </a:rPr>
                          <m:t>𝑋</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m:t>
                    </m:r>
                  </m:oMath>
                </a14:m>
                <a:r>
                  <a:rPr lang="en-US" sz="2000" dirty="0"/>
                  <a:t>                                                                                         (compress batch)</a:t>
                </a:r>
              </a:p>
              <a:p>
                <a:pPr lvl="1"/>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m:rPr>
                            <m:sty m:val="p"/>
                          </m:rPr>
                          <a:rPr lang="en-US" sz="2000">
                            <a:latin typeface="Cambria Math" panose="02040503050406030204" pitchFamily="18" charset="0"/>
                          </a:rPr>
                          <m:t>EG</m:t>
                        </m:r>
                      </m:sub>
                    </m:sSub>
                    <m:r>
                      <a:rPr lang="en-US" sz="2000" i="1">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𝐸𝐺</m:t>
                            </m:r>
                          </m:sub>
                        </m:sSub>
                      </m:sub>
                    </m:sSub>
                    <m:r>
                      <a:rPr lang="en-US" sz="2000">
                        <a:latin typeface="Cambria Math" panose="02040503050406030204" pitchFamily="18" charset="0"/>
                      </a:rPr>
                      <m:t>{</m:t>
                    </m:r>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𝑥</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𝑋</m:t>
                        </m:r>
                      </m:sub>
                      <m:sup/>
                      <m:e>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𝑙</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𝐿</m:t>
                                </m:r>
                              </m:e>
                              <m:sub>
                                <m:r>
                                  <a:rPr lang="en-US" sz="2000" i="1">
                                    <a:latin typeface="Cambria Math" panose="02040503050406030204" pitchFamily="18" charset="0"/>
                                  </a:rPr>
                                  <m:t>𝑥</m:t>
                                </m:r>
                              </m:sub>
                              <m:sup>
                                <m:r>
                                  <a:rPr lang="en-US" sz="2000" i="1">
                                    <a:latin typeface="Cambria Math" panose="02040503050406030204" pitchFamily="18" charset="0"/>
                                  </a:rPr>
                                  <m:t>′</m:t>
                                </m:r>
                              </m:sup>
                            </m:sSubSup>
                          </m:sub>
                          <m:sup/>
                          <m:e>
                            <m:r>
                              <a:rPr lang="en-US" sz="2000" i="1">
                                <a:latin typeface="Cambria Math" panose="02040503050406030204" pitchFamily="18" charset="0"/>
                              </a:rPr>
                              <m:t>𝐿𝑜𝑠𝑠</m:t>
                            </m:r>
                            <m:d>
                              <m:dPr>
                                <m:ctrlPr>
                                  <a:rPr lang="en-US" sz="2000" i="1">
                                    <a:latin typeface="Cambria Math" panose="02040503050406030204" pitchFamily="18" charset="0"/>
                                  </a:rPr>
                                </m:ctrlPr>
                              </m:dPr>
                              <m:e>
                                <m:r>
                                  <a:rPr lang="en-US" sz="2000" i="1">
                                    <a:latin typeface="Cambria Math" panose="02040503050406030204" pitchFamily="18" charset="0"/>
                                  </a:rPr>
                                  <m:t>𝐸𝐺𝑒</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𝐸𝐺</m:t>
                                        </m:r>
                                      </m:sub>
                                    </m:sSub>
                                  </m:sub>
                                </m:sSub>
                                <m:r>
                                  <a:rPr lang="en-US" sz="2000" i="1">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𝑥</m:t>
                                    </m:r>
                                  </m:e>
                                </m:d>
                                <m:r>
                                  <a:rPr lang="en-US" sz="2000" i="1">
                                    <a:latin typeface="Cambria Math" panose="02040503050406030204" pitchFamily="18" charset="0"/>
                                  </a:rPr>
                                  <m:t>, </m:t>
                                </m:r>
                                <m:r>
                                  <a:rPr lang="en-US" sz="2000" i="1">
                                    <a:latin typeface="Cambria Math" panose="02040503050406030204" pitchFamily="18" charset="0"/>
                                  </a:rPr>
                                  <m:t>𝑙</m:t>
                                </m:r>
                              </m:e>
                            </m:d>
                            <m:r>
                              <a:rPr lang="en-US" sz="2000" i="1">
                                <a:latin typeface="Cambria Math" panose="02040503050406030204" pitchFamily="18" charset="0"/>
                              </a:rPr>
                              <m:t>}</m:t>
                            </m:r>
                          </m:e>
                        </m:nary>
                      </m:e>
                    </m:nary>
                  </m:oMath>
                </a14:m>
                <a:r>
                  <a:rPr lang="en-US" sz="2000" b="1" dirty="0"/>
                  <a:t>                                                  </a:t>
                </a:r>
                <a:r>
                  <a:rPr lang="en-US" sz="2000" dirty="0"/>
                  <a:t>(re-learn examples)</a:t>
                </a:r>
                <a:endParaRPr lang="en-US" sz="2000" b="1" dirty="0"/>
              </a:p>
              <a:p>
                <a:endParaRPr lang="en-US" sz="2000" dirty="0"/>
              </a:p>
            </p:txBody>
          </p:sp>
        </mc:Choice>
        <mc:Fallback xmlns="">
          <p:sp>
            <p:nvSpPr>
              <p:cNvPr id="3" name="Content Placeholder 2">
                <a:extLst>
                  <a:ext uri="{FF2B5EF4-FFF2-40B4-BE49-F238E27FC236}">
                    <a16:creationId xmlns:a16="http://schemas.microsoft.com/office/drawing/2014/main" id="{B9B0EED8-429E-B243-996A-6E9CDA0E12AC}"/>
                  </a:ext>
                </a:extLst>
              </p:cNvPr>
              <p:cNvSpPr>
                <a:spLocks noGrp="1" noRot="1" noChangeAspect="1" noMove="1" noResize="1" noEditPoints="1" noAdjustHandles="1" noChangeArrowheads="1" noChangeShapeType="1" noTextEdit="1"/>
              </p:cNvSpPr>
              <p:nvPr>
                <p:ph idx="1"/>
              </p:nvPr>
            </p:nvSpPr>
            <p:spPr>
              <a:xfrm>
                <a:off x="643466" y="1782980"/>
                <a:ext cx="11548533" cy="5075019"/>
              </a:xfrm>
              <a:blipFill>
                <a:blip r:embed="rId3"/>
                <a:stretch>
                  <a:fillRect l="-439" t="-1500"/>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0003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0905066" cy="1135737"/>
          </a:xfrm>
        </p:spPr>
        <p:txBody>
          <a:bodyPr>
            <a:normAutofit/>
          </a:bodyPr>
          <a:lstStyle/>
          <a:p>
            <a:r>
              <a:rPr lang="en-US" sz="3600" dirty="0"/>
              <a:t>End-to-end learning to create abstractions</a:t>
            </a:r>
          </a:p>
        </p:txBody>
      </p:sp>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6" y="1782981"/>
            <a:ext cx="11548533" cy="4393982"/>
          </a:xfrm>
        </p:spPr>
        <p:txBody>
          <a:bodyPr>
            <a:normAutofit/>
          </a:bodyPr>
          <a:lstStyle/>
          <a:p>
            <a:r>
              <a:rPr lang="en-US" sz="2000" dirty="0"/>
              <a:t>Idea:</a:t>
            </a:r>
          </a:p>
          <a:p>
            <a:pPr lvl="1"/>
            <a:r>
              <a:rPr lang="en-US" sz="1600" dirty="0"/>
              <a:t>Have a large transformer/foundation model learn to do abstraction from large human data</a:t>
            </a:r>
          </a:p>
          <a:p>
            <a:pPr lvl="2"/>
            <a:r>
              <a:rPr lang="en-US" sz="1200" dirty="0"/>
              <a:t>Take advantage that all code is compositionally built to create a “reverse-</a:t>
            </a:r>
            <a:r>
              <a:rPr lang="en-US" sz="1200" dirty="0" err="1"/>
              <a:t>bert</a:t>
            </a:r>
            <a:r>
              <a:rPr lang="en-US" sz="1200" dirty="0"/>
              <a:t>” like training!</a:t>
            </a:r>
          </a:p>
          <a:p>
            <a:pPr lvl="1"/>
            <a:r>
              <a:rPr lang="en-US" sz="1600" b="1" u="sng" dirty="0"/>
              <a:t>Predict </a:t>
            </a:r>
          </a:p>
          <a:p>
            <a:pPr lvl="1"/>
            <a:r>
              <a:rPr lang="en-US" sz="1600" b="1" u="sng" dirty="0"/>
              <a:t>1. what to mask </a:t>
            </a:r>
          </a:p>
          <a:p>
            <a:pPr lvl="1"/>
            <a:r>
              <a:rPr lang="en-US" sz="1600" b="1" u="sng" dirty="0"/>
              <a:t>2. the content of the mask and </a:t>
            </a:r>
          </a:p>
          <a:p>
            <a:pPr lvl="1"/>
            <a:r>
              <a:rPr lang="en-US" sz="1600" b="1" u="sng" dirty="0"/>
              <a:t>3. the identifier (ID) name</a:t>
            </a:r>
          </a:p>
          <a:p>
            <a:r>
              <a:rPr lang="en-US" sz="2000" dirty="0"/>
              <a:t>Why like this?</a:t>
            </a:r>
          </a:p>
          <a:p>
            <a:r>
              <a:rPr lang="en-US" sz="2000" dirty="0"/>
              <a:t>1. helps to have a model learn what part of the code to abstract out</a:t>
            </a:r>
          </a:p>
          <a:p>
            <a:r>
              <a:rPr lang="en-US" sz="2000" dirty="0"/>
              <a:t>2. helps model what the content of the abstraction is + train a generator for free</a:t>
            </a:r>
          </a:p>
          <a:p>
            <a:r>
              <a:rPr lang="en-US" sz="2000" dirty="0"/>
              <a:t>3. No real reason besides the observation in foundation models that the more tasks (data) they solve the more emergent </a:t>
            </a:r>
            <a:r>
              <a:rPr lang="en-US" sz="2000" dirty="0" err="1"/>
              <a:t>behaviour</a:t>
            </a:r>
            <a:r>
              <a:rPr lang="en-US" sz="2000" dirty="0"/>
              <a:t> they seem to get</a:t>
            </a:r>
          </a:p>
          <a:p>
            <a:endParaRPr lang="en-US" sz="2000" u="sng" dirty="0"/>
          </a:p>
          <a:p>
            <a:pPr lvl="1"/>
            <a:endParaRPr lang="en-US" sz="1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61219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6" y="0"/>
            <a:ext cx="10905066" cy="1135737"/>
          </a:xfrm>
        </p:spPr>
        <p:txBody>
          <a:bodyPr>
            <a:normAutofit/>
          </a:bodyPr>
          <a:lstStyle/>
          <a:p>
            <a:r>
              <a:rPr lang="en-US" sz="3600" dirty="0"/>
              <a:t>End-to-end learning to create abstractions &amp; compress</a:t>
            </a:r>
          </a:p>
        </p:txBody>
      </p:sp>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6" y="859536"/>
            <a:ext cx="11548533" cy="1617393"/>
          </a:xfrm>
        </p:spPr>
        <p:txBody>
          <a:bodyPr>
            <a:normAutofit fontScale="70000" lnSpcReduction="20000"/>
          </a:bodyPr>
          <a:lstStyle/>
          <a:p>
            <a:r>
              <a:rPr lang="en-US" sz="2000" dirty="0"/>
              <a:t>Goal: </a:t>
            </a:r>
            <a:r>
              <a:rPr lang="en-US" sz="2000" b="1" u="sng" dirty="0"/>
              <a:t>Predict what to mask and the content of the mask</a:t>
            </a:r>
          </a:p>
          <a:p>
            <a:r>
              <a:rPr lang="en-US" sz="2000" dirty="0"/>
              <a:t>Input: </a:t>
            </a:r>
          </a:p>
          <a:p>
            <a:pPr lvl="1"/>
            <a:r>
              <a:rPr lang="en-US" sz="1600" dirty="0"/>
              <a:t>term with NO mask</a:t>
            </a:r>
          </a:p>
          <a:p>
            <a:r>
              <a:rPr lang="en-US" sz="2000" dirty="0"/>
              <a:t>Output: </a:t>
            </a:r>
          </a:p>
          <a:p>
            <a:pPr lvl="1"/>
            <a:r>
              <a:rPr lang="en-US" sz="1600" dirty="0"/>
              <a:t>1. predict which part of the term gets masks </a:t>
            </a:r>
          </a:p>
          <a:p>
            <a:pPr lvl="1"/>
            <a:r>
              <a:rPr lang="en-US" sz="1600" dirty="0"/>
              <a:t>2. the content inside the mask</a:t>
            </a:r>
          </a:p>
          <a:p>
            <a:pPr lvl="1"/>
            <a:r>
              <a:rPr lang="en-US" sz="1600" dirty="0"/>
              <a:t>3. (and the name for the identifier)</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A06A6A1B-C14E-8A97-9B1E-0C6CA5634B59}"/>
              </a:ext>
            </a:extLst>
          </p:cNvPr>
          <p:cNvSpPr/>
          <p:nvPr/>
        </p:nvSpPr>
        <p:spPr>
          <a:xfrm>
            <a:off x="2520718" y="5175776"/>
            <a:ext cx="1176528" cy="6705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Encoder</a:t>
            </a:r>
          </a:p>
        </p:txBody>
      </p:sp>
      <p:sp>
        <p:nvSpPr>
          <p:cNvPr id="13" name="Rectangle 12">
            <a:extLst>
              <a:ext uri="{FF2B5EF4-FFF2-40B4-BE49-F238E27FC236}">
                <a16:creationId xmlns:a16="http://schemas.microsoft.com/office/drawing/2014/main" id="{73F2B049-83E5-2329-4D3E-AC70B9C44E78}"/>
              </a:ext>
            </a:extLst>
          </p:cNvPr>
          <p:cNvSpPr/>
          <p:nvPr/>
        </p:nvSpPr>
        <p:spPr>
          <a:xfrm>
            <a:off x="2520718" y="3429000"/>
            <a:ext cx="1176528" cy="6705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Decoder </a:t>
            </a:r>
          </a:p>
        </p:txBody>
      </p:sp>
      <p:sp>
        <p:nvSpPr>
          <p:cNvPr id="17" name="Rectangle 16">
            <a:extLst>
              <a:ext uri="{FF2B5EF4-FFF2-40B4-BE49-F238E27FC236}">
                <a16:creationId xmlns:a16="http://schemas.microsoft.com/office/drawing/2014/main" id="{5BA7F354-7E8E-4988-EE99-1DBC6DE518B4}"/>
              </a:ext>
            </a:extLst>
          </p:cNvPr>
          <p:cNvSpPr/>
          <p:nvPr/>
        </p:nvSpPr>
        <p:spPr>
          <a:xfrm>
            <a:off x="4379998" y="3426225"/>
            <a:ext cx="1176528" cy="6705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Decoder </a:t>
            </a:r>
          </a:p>
        </p:txBody>
      </p:sp>
      <p:sp>
        <p:nvSpPr>
          <p:cNvPr id="18" name="Rectangle 17">
            <a:extLst>
              <a:ext uri="{FF2B5EF4-FFF2-40B4-BE49-F238E27FC236}">
                <a16:creationId xmlns:a16="http://schemas.microsoft.com/office/drawing/2014/main" id="{39FACAD5-C420-22A6-F4B0-A7C95CF157CC}"/>
              </a:ext>
            </a:extLst>
          </p:cNvPr>
          <p:cNvSpPr/>
          <p:nvPr/>
        </p:nvSpPr>
        <p:spPr>
          <a:xfrm>
            <a:off x="6270274" y="3426225"/>
            <a:ext cx="1176528" cy="6705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Decoder </a:t>
            </a:r>
          </a:p>
        </p:txBody>
      </p:sp>
      <p:cxnSp>
        <p:nvCxnSpPr>
          <p:cNvPr id="7" name="Elbow Connector 6">
            <a:extLst>
              <a:ext uri="{FF2B5EF4-FFF2-40B4-BE49-F238E27FC236}">
                <a16:creationId xmlns:a16="http://schemas.microsoft.com/office/drawing/2014/main" id="{8FD9D6BB-1E9D-D435-8233-FDF39876AB4C}"/>
              </a:ext>
            </a:extLst>
          </p:cNvPr>
          <p:cNvCxnSpPr>
            <a:cxnSpLocks/>
          </p:cNvCxnSpPr>
          <p:nvPr/>
        </p:nvCxnSpPr>
        <p:spPr>
          <a:xfrm rot="5400000" flipH="1" flipV="1">
            <a:off x="2564524" y="4637668"/>
            <a:ext cx="1076216" cy="12700"/>
          </a:xfrm>
          <a:prstGeom prst="bentConnector3">
            <a:avLst>
              <a:gd name="adj1" fmla="val 50566"/>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Elbow Connector 20">
            <a:extLst>
              <a:ext uri="{FF2B5EF4-FFF2-40B4-BE49-F238E27FC236}">
                <a16:creationId xmlns:a16="http://schemas.microsoft.com/office/drawing/2014/main" id="{41A4727B-DD9B-7587-C530-D4A9C2CBA633}"/>
              </a:ext>
            </a:extLst>
          </p:cNvPr>
          <p:cNvCxnSpPr>
            <a:endCxn id="17" idx="2"/>
          </p:cNvCxnSpPr>
          <p:nvPr/>
        </p:nvCxnSpPr>
        <p:spPr>
          <a:xfrm flipV="1">
            <a:off x="3102632" y="4096785"/>
            <a:ext cx="1865630" cy="547233"/>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Elbow Connector 22">
            <a:extLst>
              <a:ext uri="{FF2B5EF4-FFF2-40B4-BE49-F238E27FC236}">
                <a16:creationId xmlns:a16="http://schemas.microsoft.com/office/drawing/2014/main" id="{777D233B-61DF-581E-352B-AC1AB3859853}"/>
              </a:ext>
            </a:extLst>
          </p:cNvPr>
          <p:cNvCxnSpPr>
            <a:cxnSpLocks/>
            <a:endCxn id="18" idx="2"/>
          </p:cNvCxnSpPr>
          <p:nvPr/>
        </p:nvCxnSpPr>
        <p:spPr>
          <a:xfrm flipV="1">
            <a:off x="4968262" y="4096785"/>
            <a:ext cx="1890276" cy="547233"/>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E37FF303-1899-C37A-D52F-DBF1D1C07CD7}"/>
              </a:ext>
            </a:extLst>
          </p:cNvPr>
          <p:cNvSpPr/>
          <p:nvPr/>
        </p:nvSpPr>
        <p:spPr>
          <a:xfrm>
            <a:off x="1657526" y="6378094"/>
            <a:ext cx="3561770" cy="290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term</a:t>
            </a:r>
          </a:p>
        </p:txBody>
      </p:sp>
      <p:sp>
        <p:nvSpPr>
          <p:cNvPr id="26" name="Rectangle 25">
            <a:extLst>
              <a:ext uri="{FF2B5EF4-FFF2-40B4-BE49-F238E27FC236}">
                <a16:creationId xmlns:a16="http://schemas.microsoft.com/office/drawing/2014/main" id="{991586E4-D416-25F9-96C0-1E9966889423}"/>
              </a:ext>
            </a:extLst>
          </p:cNvPr>
          <p:cNvSpPr/>
          <p:nvPr/>
        </p:nvSpPr>
        <p:spPr>
          <a:xfrm>
            <a:off x="1809375" y="2843937"/>
            <a:ext cx="2226072" cy="290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term</a:t>
            </a:r>
          </a:p>
        </p:txBody>
      </p:sp>
      <p:sp>
        <p:nvSpPr>
          <p:cNvPr id="27" name="Rectangle 26">
            <a:extLst>
              <a:ext uri="{FF2B5EF4-FFF2-40B4-BE49-F238E27FC236}">
                <a16:creationId xmlns:a16="http://schemas.microsoft.com/office/drawing/2014/main" id="{A814E207-DB9E-ED0D-FAF4-2FDBE7976102}"/>
              </a:ext>
            </a:extLst>
          </p:cNvPr>
          <p:cNvSpPr/>
          <p:nvPr/>
        </p:nvSpPr>
        <p:spPr>
          <a:xfrm>
            <a:off x="3191491" y="2848848"/>
            <a:ext cx="682751" cy="2835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mask</a:t>
            </a:r>
          </a:p>
        </p:txBody>
      </p:sp>
      <p:sp>
        <p:nvSpPr>
          <p:cNvPr id="28" name="Rectangle 27">
            <a:extLst>
              <a:ext uri="{FF2B5EF4-FFF2-40B4-BE49-F238E27FC236}">
                <a16:creationId xmlns:a16="http://schemas.microsoft.com/office/drawing/2014/main" id="{BCFE9DB7-34EB-92D7-ACE1-00C759AF05D4}"/>
              </a:ext>
            </a:extLst>
          </p:cNvPr>
          <p:cNvSpPr/>
          <p:nvPr/>
        </p:nvSpPr>
        <p:spPr>
          <a:xfrm>
            <a:off x="4301265" y="2842416"/>
            <a:ext cx="1786538" cy="290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term masked out</a:t>
            </a:r>
          </a:p>
        </p:txBody>
      </p:sp>
      <p:sp>
        <p:nvSpPr>
          <p:cNvPr id="29" name="Rectangle 28">
            <a:extLst>
              <a:ext uri="{FF2B5EF4-FFF2-40B4-BE49-F238E27FC236}">
                <a16:creationId xmlns:a16="http://schemas.microsoft.com/office/drawing/2014/main" id="{C811C65D-5154-4B1D-8B4B-8F7E54EC59B9}"/>
              </a:ext>
            </a:extLst>
          </p:cNvPr>
          <p:cNvSpPr/>
          <p:nvPr/>
        </p:nvSpPr>
        <p:spPr>
          <a:xfrm>
            <a:off x="6691171" y="2872117"/>
            <a:ext cx="404740" cy="254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p:txBody>
      </p:sp>
      <p:cxnSp>
        <p:nvCxnSpPr>
          <p:cNvPr id="33" name="Straight Arrow Connector 32">
            <a:extLst>
              <a:ext uri="{FF2B5EF4-FFF2-40B4-BE49-F238E27FC236}">
                <a16:creationId xmlns:a16="http://schemas.microsoft.com/office/drawing/2014/main" id="{242B7155-8DDA-9D78-9C03-E7E33BE2768C}"/>
              </a:ext>
            </a:extLst>
          </p:cNvPr>
          <p:cNvCxnSpPr>
            <a:stCxn id="13" idx="0"/>
          </p:cNvCxnSpPr>
          <p:nvPr/>
        </p:nvCxnSpPr>
        <p:spPr>
          <a:xfrm flipV="1">
            <a:off x="3108982" y="3133962"/>
            <a:ext cx="0" cy="2950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D026C8C6-C515-41B7-8148-D80D38267186}"/>
              </a:ext>
            </a:extLst>
          </p:cNvPr>
          <p:cNvCxnSpPr/>
          <p:nvPr/>
        </p:nvCxnSpPr>
        <p:spPr>
          <a:xfrm flipV="1">
            <a:off x="4970794" y="3133962"/>
            <a:ext cx="0" cy="2950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0F081C5C-85D3-3855-E2D9-0C8A59C28EC8}"/>
              </a:ext>
            </a:extLst>
          </p:cNvPr>
          <p:cNvCxnSpPr/>
          <p:nvPr/>
        </p:nvCxnSpPr>
        <p:spPr>
          <a:xfrm flipV="1">
            <a:off x="6858538" y="3138873"/>
            <a:ext cx="0" cy="2950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6BFFC993-7181-1783-0149-7B1FB8EB9721}"/>
              </a:ext>
            </a:extLst>
          </p:cNvPr>
          <p:cNvCxnSpPr>
            <a:cxnSpLocks/>
          </p:cNvCxnSpPr>
          <p:nvPr/>
        </p:nvCxnSpPr>
        <p:spPr>
          <a:xfrm flipH="1" flipV="1">
            <a:off x="3102107" y="5846336"/>
            <a:ext cx="4556" cy="5317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8A7F7354-BB4A-AAEB-7179-4D15BDA19C17}"/>
              </a:ext>
            </a:extLst>
          </p:cNvPr>
          <p:cNvSpPr txBox="1"/>
          <p:nvPr/>
        </p:nvSpPr>
        <p:spPr>
          <a:xfrm>
            <a:off x="2999394" y="2478496"/>
            <a:ext cx="301686" cy="369332"/>
          </a:xfrm>
          <a:prstGeom prst="rect">
            <a:avLst/>
          </a:prstGeom>
          <a:noFill/>
        </p:spPr>
        <p:txBody>
          <a:bodyPr wrap="none" rtlCol="0">
            <a:spAutoFit/>
          </a:bodyPr>
          <a:lstStyle/>
          <a:p>
            <a:r>
              <a:rPr lang="en-US" dirty="0"/>
              <a:t>1</a:t>
            </a:r>
          </a:p>
        </p:txBody>
      </p:sp>
      <p:sp>
        <p:nvSpPr>
          <p:cNvPr id="39" name="TextBox 38">
            <a:extLst>
              <a:ext uri="{FF2B5EF4-FFF2-40B4-BE49-F238E27FC236}">
                <a16:creationId xmlns:a16="http://schemas.microsoft.com/office/drawing/2014/main" id="{EDCF5904-21B4-0B95-A9E6-49EA41FDA895}"/>
              </a:ext>
            </a:extLst>
          </p:cNvPr>
          <p:cNvSpPr txBox="1"/>
          <p:nvPr/>
        </p:nvSpPr>
        <p:spPr>
          <a:xfrm>
            <a:off x="4932181" y="2471563"/>
            <a:ext cx="301686" cy="369332"/>
          </a:xfrm>
          <a:prstGeom prst="rect">
            <a:avLst/>
          </a:prstGeom>
          <a:noFill/>
        </p:spPr>
        <p:txBody>
          <a:bodyPr wrap="none" rtlCol="0">
            <a:spAutoFit/>
          </a:bodyPr>
          <a:lstStyle/>
          <a:p>
            <a:r>
              <a:rPr lang="en-US" dirty="0"/>
              <a:t>2</a:t>
            </a:r>
          </a:p>
        </p:txBody>
      </p:sp>
      <p:sp>
        <p:nvSpPr>
          <p:cNvPr id="40" name="TextBox 39">
            <a:extLst>
              <a:ext uri="{FF2B5EF4-FFF2-40B4-BE49-F238E27FC236}">
                <a16:creationId xmlns:a16="http://schemas.microsoft.com/office/drawing/2014/main" id="{BAA759C2-38EB-5E6F-1D39-516D0C4F12AB}"/>
              </a:ext>
            </a:extLst>
          </p:cNvPr>
          <p:cNvSpPr txBox="1"/>
          <p:nvPr/>
        </p:nvSpPr>
        <p:spPr>
          <a:xfrm>
            <a:off x="6747074" y="2455117"/>
            <a:ext cx="301686" cy="369332"/>
          </a:xfrm>
          <a:prstGeom prst="rect">
            <a:avLst/>
          </a:prstGeom>
          <a:noFill/>
        </p:spPr>
        <p:txBody>
          <a:bodyPr wrap="none" rtlCol="0">
            <a:spAutoFit/>
          </a:bodyPr>
          <a:lstStyle/>
          <a:p>
            <a:r>
              <a:rPr lang="en-US" dirty="0"/>
              <a:t>3</a:t>
            </a:r>
          </a:p>
        </p:txBody>
      </p:sp>
      <p:sp>
        <p:nvSpPr>
          <p:cNvPr id="41" name="TextBox 40">
            <a:extLst>
              <a:ext uri="{FF2B5EF4-FFF2-40B4-BE49-F238E27FC236}">
                <a16:creationId xmlns:a16="http://schemas.microsoft.com/office/drawing/2014/main" id="{6A25071A-B728-CBEF-D78F-14FD77CE730C}"/>
              </a:ext>
            </a:extLst>
          </p:cNvPr>
          <p:cNvSpPr txBox="1"/>
          <p:nvPr/>
        </p:nvSpPr>
        <p:spPr>
          <a:xfrm>
            <a:off x="2189007" y="4196946"/>
            <a:ext cx="904863" cy="369332"/>
          </a:xfrm>
          <a:prstGeom prst="rect">
            <a:avLst/>
          </a:prstGeom>
          <a:noFill/>
        </p:spPr>
        <p:txBody>
          <a:bodyPr wrap="none" rtlCol="0">
            <a:spAutoFit/>
          </a:bodyPr>
          <a:lstStyle/>
          <a:p>
            <a:r>
              <a:rPr lang="en-US" dirty="0"/>
              <a:t>&lt;abs&gt; +</a:t>
            </a:r>
          </a:p>
        </p:txBody>
      </p:sp>
      <p:sp>
        <p:nvSpPr>
          <p:cNvPr id="42" name="TextBox 41">
            <a:extLst>
              <a:ext uri="{FF2B5EF4-FFF2-40B4-BE49-F238E27FC236}">
                <a16:creationId xmlns:a16="http://schemas.microsoft.com/office/drawing/2014/main" id="{CBA2C0B1-5234-CB60-15BE-5C0F87F6E8A6}"/>
              </a:ext>
            </a:extLst>
          </p:cNvPr>
          <p:cNvSpPr txBox="1"/>
          <p:nvPr/>
        </p:nvSpPr>
        <p:spPr>
          <a:xfrm>
            <a:off x="7596522" y="4815245"/>
            <a:ext cx="448262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Give the model token &lt;abs&gt;, &lt;gen&gt;, &lt;id&gt; so that it knows what we want it to do</a:t>
            </a:r>
          </a:p>
          <a:p>
            <a:pPr marL="742950" lvl="1" indent="-285750">
              <a:buFont typeface="Arial" panose="020B0604020202020204" pitchFamily="34" charset="0"/>
              <a:buChar char="•"/>
            </a:pPr>
            <a:r>
              <a:rPr lang="en-US" dirty="0"/>
              <a:t>E.g. if at test time we give it the &lt;abs&gt; token model know it’s supposed to be masking etc.</a:t>
            </a:r>
          </a:p>
        </p:txBody>
      </p:sp>
      <p:sp>
        <p:nvSpPr>
          <p:cNvPr id="43" name="TextBox 42">
            <a:extLst>
              <a:ext uri="{FF2B5EF4-FFF2-40B4-BE49-F238E27FC236}">
                <a16:creationId xmlns:a16="http://schemas.microsoft.com/office/drawing/2014/main" id="{0A379D09-F9ED-C968-72F5-CAF7B72BC9A3}"/>
              </a:ext>
            </a:extLst>
          </p:cNvPr>
          <p:cNvSpPr txBox="1"/>
          <p:nvPr/>
        </p:nvSpPr>
        <p:spPr>
          <a:xfrm>
            <a:off x="4046901" y="4168868"/>
            <a:ext cx="928139" cy="369332"/>
          </a:xfrm>
          <a:prstGeom prst="rect">
            <a:avLst/>
          </a:prstGeom>
          <a:noFill/>
        </p:spPr>
        <p:txBody>
          <a:bodyPr wrap="none" rtlCol="0">
            <a:spAutoFit/>
          </a:bodyPr>
          <a:lstStyle/>
          <a:p>
            <a:r>
              <a:rPr lang="en-US" dirty="0"/>
              <a:t>&lt;gen&gt; +</a:t>
            </a:r>
          </a:p>
        </p:txBody>
      </p:sp>
      <p:sp>
        <p:nvSpPr>
          <p:cNvPr id="44" name="TextBox 43">
            <a:extLst>
              <a:ext uri="{FF2B5EF4-FFF2-40B4-BE49-F238E27FC236}">
                <a16:creationId xmlns:a16="http://schemas.microsoft.com/office/drawing/2014/main" id="{99F6DAA9-45E8-C103-6D8F-D2571CFAA0E1}"/>
              </a:ext>
            </a:extLst>
          </p:cNvPr>
          <p:cNvSpPr txBox="1"/>
          <p:nvPr/>
        </p:nvSpPr>
        <p:spPr>
          <a:xfrm>
            <a:off x="6150584" y="4190853"/>
            <a:ext cx="758541" cy="369332"/>
          </a:xfrm>
          <a:prstGeom prst="rect">
            <a:avLst/>
          </a:prstGeom>
          <a:noFill/>
        </p:spPr>
        <p:txBody>
          <a:bodyPr wrap="none" rtlCol="0">
            <a:spAutoFit/>
          </a:bodyPr>
          <a:lstStyle/>
          <a:p>
            <a:r>
              <a:rPr lang="en-US" dirty="0"/>
              <a:t>&lt;id&gt; +</a:t>
            </a:r>
          </a:p>
        </p:txBody>
      </p:sp>
    </p:spTree>
    <p:extLst>
      <p:ext uri="{BB962C8B-B14F-4D97-AF65-F5344CB8AC3E}">
        <p14:creationId xmlns:p14="http://schemas.microsoft.com/office/powerpoint/2010/main" val="198828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0905066" cy="1135737"/>
          </a:xfrm>
        </p:spPr>
        <p:txBody>
          <a:bodyPr>
            <a:normAutofit/>
          </a:bodyPr>
          <a:lstStyle/>
          <a:p>
            <a:r>
              <a:rPr lang="en-US" sz="3600" dirty="0"/>
              <a:t>What next given the proposed abstraction learning?</a:t>
            </a:r>
          </a:p>
        </p:txBody>
      </p:sp>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7" y="1782981"/>
            <a:ext cx="10905066" cy="4393982"/>
          </a:xfrm>
        </p:spPr>
        <p:txBody>
          <a:bodyPr>
            <a:normAutofit/>
          </a:bodyPr>
          <a:lstStyle/>
          <a:p>
            <a:r>
              <a:rPr lang="en-US" sz="2000" dirty="0"/>
              <a:t>1. Can we use this for a learner that learns from scratch? (like EC^2/DC)</a:t>
            </a:r>
          </a:p>
          <a:p>
            <a:r>
              <a:rPr lang="en-US" sz="2000" dirty="0"/>
              <a:t>2. Other options?</a:t>
            </a:r>
          </a:p>
          <a:p>
            <a:endParaRPr lang="en-US" sz="2000" dirty="0"/>
          </a:p>
          <a:p>
            <a:r>
              <a:rPr lang="en-US" sz="2000" dirty="0"/>
              <a:t>I will explain next first</a:t>
            </a:r>
          </a:p>
          <a:p>
            <a:pPr lvl="1"/>
            <a:r>
              <a:rPr lang="en-US" sz="1600" dirty="0"/>
              <a:t>1. Other options</a:t>
            </a:r>
          </a:p>
          <a:p>
            <a:pPr lvl="1"/>
            <a:r>
              <a:rPr lang="en-US" sz="1600" dirty="0"/>
              <a:t>2. ideas on how to learn from scratch ala EC^2/DC</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4757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0905066" cy="1135737"/>
          </a:xfrm>
        </p:spPr>
        <p:txBody>
          <a:bodyPr>
            <a:normAutofit/>
          </a:bodyPr>
          <a:lstStyle/>
          <a:p>
            <a:r>
              <a:rPr lang="en-US" sz="3600" dirty="0"/>
              <a:t>Other options besides learning from scratch – </a:t>
            </a:r>
            <a:r>
              <a:rPr lang="en-US" sz="3600" b="1" dirty="0"/>
              <a:t>Learning-to-learn how to abstract from an initial seed</a:t>
            </a:r>
          </a:p>
        </p:txBody>
      </p:sp>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7" y="1782980"/>
            <a:ext cx="10905066" cy="5075020"/>
          </a:xfrm>
        </p:spPr>
        <p:txBody>
          <a:bodyPr>
            <a:normAutofit/>
          </a:bodyPr>
          <a:lstStyle/>
          <a:p>
            <a:r>
              <a:rPr lang="en-US" sz="2000" dirty="0"/>
              <a:t>Problem: the end-to-end abstraction learning objective </a:t>
            </a:r>
            <a:r>
              <a:rPr lang="en-US" sz="2000" b="1" dirty="0"/>
              <a:t>is really good for the model to produce abstractions &amp; terms given a ground truth of what these should be </a:t>
            </a:r>
            <a:endParaRPr lang="en-US" sz="2000" dirty="0"/>
          </a:p>
          <a:p>
            <a:r>
              <a:rPr lang="en-US" sz="2000" dirty="0"/>
              <a:t>But if we don’t a good “enumerator/search” procedure to generate them to </a:t>
            </a:r>
            <a:r>
              <a:rPr lang="en-US" sz="2000" dirty="0" err="1"/>
              <a:t>boostrap</a:t>
            </a:r>
            <a:r>
              <a:rPr lang="en-US" sz="2000" dirty="0"/>
              <a:t> then what do we do?</a:t>
            </a:r>
          </a:p>
          <a:p>
            <a:r>
              <a:rPr lang="en-US" sz="2000" dirty="0"/>
              <a:t>One option is to take the meta-learning/few shot learning approach</a:t>
            </a:r>
          </a:p>
          <a:p>
            <a:r>
              <a:rPr lang="en-US" sz="2000" dirty="0"/>
              <a:t>1. Have a large meta-train set of tasks were the model learns to abstract</a:t>
            </a:r>
          </a:p>
          <a:p>
            <a:r>
              <a:rPr lang="en-US" sz="2000" dirty="0"/>
              <a:t>2. At test time then given a new task (with an optional support/train set), see how good the DSL &amp; abstractor model you learn is!</a:t>
            </a:r>
          </a:p>
          <a:p>
            <a:endParaRPr lang="en-US" sz="2000" dirty="0"/>
          </a:p>
          <a:p>
            <a:r>
              <a:rPr lang="en-US" sz="2000" dirty="0"/>
              <a:t>Possible complaint: but it doesn’t learn from scratch! 😭 </a:t>
            </a:r>
          </a:p>
          <a:p>
            <a:r>
              <a:rPr lang="en-US" sz="2000" dirty="0"/>
              <a:t>However, I want to posit that this is hyped/overrated. </a:t>
            </a:r>
          </a:p>
          <a:p>
            <a:r>
              <a:rPr lang="en-US" sz="2000" dirty="0"/>
              <a:t>We have </a:t>
            </a:r>
            <a:r>
              <a:rPr lang="en-US" sz="2000" b="1" dirty="0"/>
              <a:t>massive amounts of data on the internet for many tasks</a:t>
            </a:r>
            <a:r>
              <a:rPr lang="en-US" sz="2000" dirty="0"/>
              <a:t>. </a:t>
            </a:r>
          </a:p>
          <a:p>
            <a:r>
              <a:rPr lang="en-US" sz="2000" dirty="0"/>
              <a:t>Why don’t we focus on </a:t>
            </a:r>
            <a:r>
              <a:rPr lang="en-US" sz="2000" b="1" dirty="0"/>
              <a:t>how to leverage that initial seed to have a model that then learns to do things “from scratch” after that</a:t>
            </a:r>
            <a:r>
              <a:rPr lang="en-US" sz="2000" dirty="0"/>
              <a:t>?</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0461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7825F2-8F74-3346-8424-CC477D1F4C01}"/>
              </a:ext>
            </a:extLst>
          </p:cNvPr>
          <p:cNvSpPr>
            <a:spLocks noGrp="1"/>
          </p:cNvSpPr>
          <p:nvPr>
            <p:ph type="title"/>
          </p:nvPr>
        </p:nvSpPr>
        <p:spPr>
          <a:xfrm>
            <a:off x="643467" y="321734"/>
            <a:ext cx="10905066" cy="1135737"/>
          </a:xfrm>
        </p:spPr>
        <p:txBody>
          <a:bodyPr>
            <a:normAutofit/>
          </a:bodyPr>
          <a:lstStyle/>
          <a:p>
            <a:r>
              <a:rPr lang="en-US" sz="3600" dirty="0"/>
              <a:t>Learning-to-learn how to abstract from an initial seed</a:t>
            </a:r>
          </a:p>
        </p:txBody>
      </p:sp>
      <p:sp>
        <p:nvSpPr>
          <p:cNvPr id="3" name="Content Placeholder 2">
            <a:extLst>
              <a:ext uri="{FF2B5EF4-FFF2-40B4-BE49-F238E27FC236}">
                <a16:creationId xmlns:a16="http://schemas.microsoft.com/office/drawing/2014/main" id="{B9B0EED8-429E-B243-996A-6E9CDA0E12AC}"/>
              </a:ext>
            </a:extLst>
          </p:cNvPr>
          <p:cNvSpPr>
            <a:spLocks noGrp="1"/>
          </p:cNvSpPr>
          <p:nvPr>
            <p:ph idx="1"/>
          </p:nvPr>
        </p:nvSpPr>
        <p:spPr>
          <a:xfrm>
            <a:off x="643467" y="1782980"/>
            <a:ext cx="11456864" cy="5075019"/>
          </a:xfrm>
        </p:spPr>
        <p:txBody>
          <a:bodyPr>
            <a:normAutofit/>
          </a:bodyPr>
          <a:lstStyle/>
          <a:p>
            <a:r>
              <a:rPr lang="en-US" sz="2000" dirty="0"/>
              <a:t>Scenario: we have a large seed to meta-learn to abstract and basically synthesize terms/lemmas</a:t>
            </a:r>
          </a:p>
          <a:p>
            <a:r>
              <a:rPr lang="en-US" sz="2000" dirty="0"/>
              <a:t>Test time: test how good the model is at filling holes/lemmas with this knowledge</a:t>
            </a:r>
          </a:p>
          <a:p>
            <a:r>
              <a:rPr lang="en-US" sz="2000" dirty="0"/>
              <a:t>Data sets:</a:t>
            </a:r>
          </a:p>
          <a:p>
            <a:pPr lvl="1"/>
            <a:r>
              <a:rPr lang="en-US" sz="1600" dirty="0"/>
              <a:t>Meta-train: set of Coq libraries &amp; proof scripts with human abstractions</a:t>
            </a:r>
          </a:p>
          <a:p>
            <a:pPr lvl="1"/>
            <a:r>
              <a:rPr lang="en-US" sz="1600" dirty="0"/>
              <a:t>Meta-test: a set of separate tasks to test how good we synthesize</a:t>
            </a:r>
          </a:p>
          <a:p>
            <a:pPr lvl="2"/>
            <a:r>
              <a:rPr lang="en-US" sz="1200" dirty="0"/>
              <a:t>Task = a library/collection of related scripts (e.g. analysis, algebra, comp-cert, SF) or a proof script divided in 1:2 ratio</a:t>
            </a:r>
          </a:p>
          <a:p>
            <a:r>
              <a:rPr lang="en-US" sz="2000" dirty="0"/>
              <a:t>Specific scenarios:</a:t>
            </a:r>
          </a:p>
          <a:p>
            <a:r>
              <a:rPr lang="en-US" sz="2000" dirty="0"/>
              <a:t>1. </a:t>
            </a:r>
            <a:r>
              <a:rPr lang="en-US" sz="2000" b="1" dirty="0"/>
              <a:t>On meta-train set </a:t>
            </a:r>
            <a:r>
              <a:rPr lang="en-US" sz="2000" dirty="0"/>
              <a:t>- Pre-train/meta-train/co-train the model(s) to meta-learn to abstract &amp; compress </a:t>
            </a:r>
          </a:p>
          <a:p>
            <a:r>
              <a:rPr lang="en-US" sz="2000" dirty="0"/>
              <a:t>2. Then, </a:t>
            </a:r>
            <a:r>
              <a:rPr lang="en-US" sz="2000" b="1" dirty="0"/>
              <a:t>test meta-learning capabilities on meta-test</a:t>
            </a:r>
            <a:r>
              <a:rPr lang="en-US" sz="2000" dirty="0"/>
              <a:t> </a:t>
            </a:r>
          </a:p>
          <a:p>
            <a:pPr lvl="1"/>
            <a:r>
              <a:rPr lang="en-US" sz="1600" dirty="0"/>
              <a:t>A. given a new task, how many holes/proofs do we fill </a:t>
            </a:r>
            <a:r>
              <a:rPr lang="en-US" sz="1600" b="1" dirty="0"/>
              <a:t>with no support/train set</a:t>
            </a:r>
            <a:r>
              <a:rPr lang="en-US" sz="1600" dirty="0"/>
              <a:t>?</a:t>
            </a:r>
          </a:p>
          <a:p>
            <a:pPr lvl="1"/>
            <a:r>
              <a:rPr lang="en-US" sz="1600" dirty="0"/>
              <a:t>B. given a new task, how many holes/proofs do we fill </a:t>
            </a:r>
            <a:r>
              <a:rPr lang="en-US" sz="1600" b="1" dirty="0"/>
              <a:t>with a support/train set</a:t>
            </a:r>
            <a:r>
              <a:rPr lang="en-US" sz="1600" dirty="0"/>
              <a:t>?</a:t>
            </a:r>
          </a:p>
          <a:p>
            <a:pPr lvl="1"/>
            <a:r>
              <a:rPr lang="en-US" sz="1600" dirty="0"/>
              <a:t>C. given a new task in an online fashion (or curriculum), do we fill the hole in the proof?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74680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5504</TotalTime>
  <Words>2417</Words>
  <Application>Microsoft Macintosh PowerPoint</Application>
  <PresentationFormat>Widescreen</PresentationFormat>
  <Paragraphs>235</Paragraphs>
  <Slides>24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Learning to make abstracting in an end-to-end fashion</vt:lpstr>
      <vt:lpstr>Recall task: synthesize holes in partial proofs</vt:lpstr>
      <vt:lpstr>Formalization of Task</vt:lpstr>
      <vt:lpstr>Recall Chosen Formulation ala EC^2  (Ours)</vt:lpstr>
      <vt:lpstr>End-to-end learning to create abstractions</vt:lpstr>
      <vt:lpstr>End-to-end learning to create abstractions &amp; compress</vt:lpstr>
      <vt:lpstr>What next given the proposed abstraction learning?</vt:lpstr>
      <vt:lpstr>Other options besides learning from scratch – Learning-to-learn how to abstract from an initial seed</vt:lpstr>
      <vt:lpstr>Learning-to-learn how to abstract from an initial seed</vt:lpstr>
      <vt:lpstr>Learning-to-learn how to abstract from an initial seed</vt:lpstr>
      <vt:lpstr>How to generate a DSL given a Abstraction Generator model?</vt:lpstr>
      <vt:lpstr>PowerPoint Presentation</vt:lpstr>
      <vt:lpstr>Let’s go back to learning from scratch – Like DC/EC^2</vt:lpstr>
      <vt:lpstr>TODO</vt:lpstr>
      <vt:lpstr>TODO: how do we actually grow (or merge) the DSL?</vt:lpstr>
      <vt:lpstr>New Innovations</vt:lpstr>
      <vt:lpstr>Hypothesis on Generalization, Interpolation &amp; Extrapolation</vt:lpstr>
      <vt:lpstr>Baselines</vt:lpstr>
      <vt:lpstr>PowerPoint Presentation</vt:lpstr>
      <vt:lpstr>Appendix</vt:lpstr>
      <vt:lpstr>Sketching: a cognitively inspired Program Synthesis method for helper terms &amp; lemmas in Coq</vt:lpstr>
      <vt:lpstr>My current &amp; 1st Idea for doing compression</vt:lpstr>
      <vt:lpstr>What is the essence of the problem of abstraction and compression?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Miranda, Brando</dc:creator>
  <cp:lastModifiedBy>Miranda, Brando</cp:lastModifiedBy>
  <cp:revision>70</cp:revision>
  <dcterms:created xsi:type="dcterms:W3CDTF">2021-08-31T14:58:13Z</dcterms:created>
  <dcterms:modified xsi:type="dcterms:W3CDTF">2022-05-05T13:23:05Z</dcterms:modified>
</cp:coreProperties>
</file>