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58" r:id="rId4"/>
    <p:sldId id="268" r:id="rId5"/>
    <p:sldId id="260" r:id="rId6"/>
    <p:sldId id="261" r:id="rId7"/>
    <p:sldId id="270" r:id="rId8"/>
    <p:sldId id="269"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5"/>
    <p:restoredTop sz="62960"/>
  </p:normalViewPr>
  <p:slideViewPr>
    <p:cSldViewPr snapToGrid="0" snapToObjects="1">
      <p:cViewPr varScale="1">
        <p:scale>
          <a:sx n="115" d="100"/>
          <a:sy n="115" d="100"/>
        </p:scale>
        <p:origin x="26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59CD5-4111-634F-A845-CD8EA7A2625D}" type="datetimeFigureOut">
              <a:rPr lang="en-US" smtClean="0"/>
              <a:t>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659DC-9AE0-3742-BD48-D6D6BD08B5F8}" type="slidenum">
              <a:rPr lang="en-US" smtClean="0"/>
              <a:t>‹#›</a:t>
            </a:fld>
            <a:endParaRPr lang="en-US"/>
          </a:p>
        </p:txBody>
      </p:sp>
    </p:spTree>
    <p:extLst>
      <p:ext uri="{BB962C8B-B14F-4D97-AF65-F5344CB8AC3E}">
        <p14:creationId xmlns:p14="http://schemas.microsoft.com/office/powerpoint/2010/main" val="368042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Existentials</a:t>
            </a:r>
            <a:r>
              <a:rPr lang="en-US" dirty="0"/>
              <a:t>, how to deal with them? </a:t>
            </a:r>
          </a:p>
          <a:p>
            <a:pPr marL="171450" indent="-171450">
              <a:buFontTx/>
              <a:buChar char="-"/>
            </a:pPr>
            <a:r>
              <a:rPr lang="en-US" dirty="0"/>
              <a:t>E constructor, </a:t>
            </a:r>
            <a:r>
              <a:rPr lang="en-US" dirty="0" err="1"/>
              <a:t>Eauto</a:t>
            </a:r>
            <a:r>
              <a:rPr lang="en-US" dirty="0"/>
              <a:t> tactics</a:t>
            </a:r>
          </a:p>
          <a:p>
            <a:pPr marL="628650" lvl="1" indent="-171450">
              <a:buFontTx/>
              <a:buChar char="-"/>
            </a:pPr>
            <a:r>
              <a:rPr lang="en-US" dirty="0"/>
              <a:t>Existential tactics</a:t>
            </a:r>
          </a:p>
          <a:p>
            <a:pPr marL="171450" indent="-171450">
              <a:buFontTx/>
              <a:buChar char="-"/>
            </a:pPr>
            <a:r>
              <a:rPr lang="en-US" dirty="0"/>
              <a:t>Constraints</a:t>
            </a:r>
          </a:p>
          <a:p>
            <a:pPr marL="171450" indent="-171450">
              <a:buFontTx/>
              <a:buChar char="-"/>
            </a:pPr>
            <a:r>
              <a:rPr lang="en-US" dirty="0"/>
              <a:t>https://</a:t>
            </a:r>
            <a:r>
              <a:rPr lang="en-US" dirty="0" err="1"/>
              <a:t>github.com</a:t>
            </a:r>
            <a:r>
              <a:rPr lang="en-US" dirty="0"/>
              <a:t>/</a:t>
            </a:r>
            <a:r>
              <a:rPr lang="en-US" dirty="0" err="1"/>
              <a:t>tchajed</a:t>
            </a:r>
            <a:r>
              <a:rPr lang="en-US" dirty="0"/>
              <a:t>/coq-tricks </a:t>
            </a:r>
          </a:p>
          <a:p>
            <a:pPr marL="171450" indent="-171450">
              <a:buFontTx/>
              <a:buChar char="-"/>
            </a:pPr>
            <a:r>
              <a:rPr lang="en-US" dirty="0"/>
              <a:t>https://</a:t>
            </a:r>
            <a:r>
              <a:rPr lang="en-US" dirty="0" err="1"/>
              <a:t>github.com</a:t>
            </a:r>
            <a:r>
              <a:rPr lang="en-US" dirty="0"/>
              <a:t>/</a:t>
            </a:r>
            <a:r>
              <a:rPr lang="en-US" dirty="0" err="1"/>
              <a:t>tchajed</a:t>
            </a:r>
            <a:r>
              <a:rPr lang="en-US" dirty="0"/>
              <a:t>/coq-tricks/blob/master/</a:t>
            </a:r>
            <a:r>
              <a:rPr lang="en-US" dirty="0" err="1"/>
              <a:t>src</a:t>
            </a:r>
            <a:r>
              <a:rPr lang="en-US" dirty="0"/>
              <a:t>/</a:t>
            </a:r>
            <a:r>
              <a:rPr lang="en-US" dirty="0" err="1"/>
              <a:t>Constructors.v</a:t>
            </a:r>
            <a:r>
              <a:rPr lang="en-US" dirty="0"/>
              <a:t> </a:t>
            </a:r>
          </a:p>
          <a:p>
            <a:pPr marL="171450" indent="-171450">
              <a:buFontTx/>
              <a:buChar char="-"/>
            </a:pPr>
            <a:r>
              <a:rPr lang="en-US" dirty="0"/>
              <a:t>Constraints are tightly intertwined in a dependently typed language</a:t>
            </a:r>
          </a:p>
          <a:p>
            <a:pPr marL="171450" indent="-171450">
              <a:buFontTx/>
              <a:buChar char="-"/>
            </a:pPr>
            <a:endParaRPr lang="en-US" dirty="0"/>
          </a:p>
          <a:p>
            <a:pPr marL="171450" indent="-171450">
              <a:buFontTx/>
              <a:buChar char="-"/>
            </a:pPr>
            <a:r>
              <a:rPr lang="en-US" dirty="0"/>
              <a:t>TODO: how to deal with induction</a:t>
            </a:r>
          </a:p>
          <a:p>
            <a:pPr marL="171450" indent="-171450">
              <a:buFontTx/>
              <a:buChar char="-"/>
            </a:pPr>
            <a:r>
              <a:rPr lang="en-US" dirty="0"/>
              <a:t>Q: how do I not handicap my model? E.g. have it predict learn that coq already does</a:t>
            </a:r>
          </a:p>
          <a:p>
            <a:pPr marL="171450" indent="-171450">
              <a:buFontTx/>
              <a:buChar char="-"/>
            </a:pPr>
            <a:r>
              <a:rPr lang="en-US" dirty="0"/>
              <a:t>Seems that it will have to learn how to use tactics</a:t>
            </a:r>
          </a:p>
          <a:p>
            <a:pPr marL="171450" indent="-171450">
              <a:buFontTx/>
              <a:buChar char="-"/>
            </a:pPr>
            <a:endParaRPr lang="en-US" dirty="0"/>
          </a:p>
          <a:p>
            <a:pPr marL="171450" indent="-171450">
              <a:buFontTx/>
              <a:buChar char="-"/>
            </a:pPr>
            <a:r>
              <a:rPr lang="en-US" dirty="0"/>
              <a:t>TODO: go through concrete proofs, write them both ways or even in between</a:t>
            </a:r>
          </a:p>
          <a:p>
            <a:pPr marL="171450" indent="-171450">
              <a:buFontTx/>
              <a:buChar char="-"/>
            </a:pPr>
            <a:r>
              <a:rPr lang="en-US" dirty="0"/>
              <a:t>http://</a:t>
            </a:r>
            <a:r>
              <a:rPr lang="en-US" dirty="0" err="1"/>
              <a:t>adam.chlipala.net</a:t>
            </a:r>
            <a:r>
              <a:rPr lang="en-US" dirty="0"/>
              <a:t>/</a:t>
            </a:r>
            <a:r>
              <a:rPr lang="en-US" dirty="0" err="1"/>
              <a:t>cpdt</a:t>
            </a:r>
            <a:r>
              <a:rPr lang="en-US" dirty="0"/>
              <a:t>/html/</a:t>
            </a:r>
            <a:r>
              <a:rPr lang="en-US" dirty="0" err="1"/>
              <a:t>InductiveTypes.html</a:t>
            </a:r>
            <a:endParaRPr lang="en-US" dirty="0"/>
          </a:p>
          <a:p>
            <a:pPr marL="171450" indent="-171450">
              <a:buFontTx/>
              <a:buChar char="-"/>
            </a:pPr>
            <a:r>
              <a:rPr lang="en-US" dirty="0"/>
              <a:t>SF https://</a:t>
            </a:r>
            <a:r>
              <a:rPr lang="en-US" dirty="0" err="1"/>
              <a:t>softwarefoundations.cis.upenn.edu</a:t>
            </a:r>
            <a:r>
              <a:rPr lang="en-US" dirty="0"/>
              <a:t>/</a:t>
            </a:r>
            <a:r>
              <a:rPr lang="en-US" dirty="0" err="1"/>
              <a:t>lf</a:t>
            </a:r>
            <a:r>
              <a:rPr lang="en-US" dirty="0"/>
              <a:t>-current/</a:t>
            </a:r>
            <a:r>
              <a:rPr lang="en-US" dirty="0" err="1"/>
              <a:t>Induction.html</a:t>
            </a:r>
            <a:r>
              <a:rPr lang="en-US" dirty="0"/>
              <a:t>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Q: see how </a:t>
            </a:r>
            <a:r>
              <a:rPr lang="en-US" dirty="0" err="1"/>
              <a:t>nat_ind</a:t>
            </a:r>
            <a:r>
              <a:rPr lang="en-US" dirty="0"/>
              <a:t> relates to terms.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Idea: teak lemmas with admit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6</a:t>
            </a:fld>
            <a:endParaRPr lang="en-US"/>
          </a:p>
        </p:txBody>
      </p:sp>
    </p:spTree>
    <p:extLst>
      <p:ext uri="{BB962C8B-B14F-4D97-AF65-F5344CB8AC3E}">
        <p14:creationId xmlns:p14="http://schemas.microsoft.com/office/powerpoint/2010/main" val="348174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7</a:t>
            </a:fld>
            <a:endParaRPr lang="en-US"/>
          </a:p>
        </p:txBody>
      </p:sp>
    </p:spTree>
    <p:extLst>
      <p:ext uri="{BB962C8B-B14F-4D97-AF65-F5344CB8AC3E}">
        <p14:creationId xmlns:p14="http://schemas.microsoft.com/office/powerpoint/2010/main" val="413661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Ideas</a:t>
            </a:r>
          </a:p>
          <a:p>
            <a:pPr marL="628650" lvl="1" indent="-171450">
              <a:buFontTx/>
              <a:buChar char="-"/>
            </a:pPr>
            <a:r>
              <a:rPr lang="en-US" dirty="0"/>
              <a:t>We can periodically clean the DSL and remove False statements, especially after proving is done</a:t>
            </a:r>
          </a:p>
          <a:p>
            <a:pPr marL="628650" lvl="1" indent="-171450">
              <a:buFontTx/>
              <a:buChar char="-"/>
            </a:pPr>
            <a:r>
              <a:rPr lang="en-US" dirty="0"/>
              <a:t>Have a neural networks that predicts False</a:t>
            </a:r>
          </a:p>
          <a:p>
            <a:pPr marL="1085850" lvl="2" indent="-171450">
              <a:buFontTx/>
              <a:buChar char="-"/>
            </a:pPr>
            <a:r>
              <a:rPr lang="en-US" dirty="0"/>
              <a:t>E.g. if it finds a False</a:t>
            </a:r>
          </a:p>
          <a:p>
            <a:pPr marL="628650" lvl="1" indent="-171450">
              <a:buFontTx/>
              <a:buChar char="-"/>
            </a:pPr>
            <a:r>
              <a:rPr lang="en-US" dirty="0"/>
              <a:t>Using property tester to </a:t>
            </a:r>
            <a:r>
              <a:rPr lang="en-US"/>
              <a:t>find False</a:t>
            </a:r>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8</a:t>
            </a:fld>
            <a:endParaRPr lang="en-US"/>
          </a:p>
        </p:txBody>
      </p:sp>
    </p:spTree>
    <p:extLst>
      <p:ext uri="{BB962C8B-B14F-4D97-AF65-F5344CB8AC3E}">
        <p14:creationId xmlns:p14="http://schemas.microsoft.com/office/powerpoint/2010/main" val="327578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96B0-98C4-E840-9233-3197B3A00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C9A2F-32F4-E643-949C-B3C2072AA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F8BF7B-4D63-6041-BB44-7734EEC02A0A}"/>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5" name="Footer Placeholder 4">
            <a:extLst>
              <a:ext uri="{FF2B5EF4-FFF2-40B4-BE49-F238E27FC236}">
                <a16:creationId xmlns:a16="http://schemas.microsoft.com/office/drawing/2014/main" id="{E4794BA5-3067-8441-BAAE-47C2D9AFD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6F3F6-434F-2741-9B34-9AF00B3AE4EA}"/>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95561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EBC9-273E-9648-97A3-D5D5A92CC2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AB5FE-C01F-FA43-9FC0-915F96D37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0B217-9B76-0F47-9C74-98439CCE8126}"/>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5" name="Footer Placeholder 4">
            <a:extLst>
              <a:ext uri="{FF2B5EF4-FFF2-40B4-BE49-F238E27FC236}">
                <a16:creationId xmlns:a16="http://schemas.microsoft.com/office/drawing/2014/main" id="{456EFB3D-CDC6-9345-B21F-ED08AD583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8542A-3E94-0C4B-9789-CF8CCB972972}"/>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40800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26916-8D2D-C143-9A73-24D9B5B2F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DD4A9-27E6-EA41-BC82-35C927F97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47C7A-9A2D-7746-BD55-688C90A7F495}"/>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5" name="Footer Placeholder 4">
            <a:extLst>
              <a:ext uri="{FF2B5EF4-FFF2-40B4-BE49-F238E27FC236}">
                <a16:creationId xmlns:a16="http://schemas.microsoft.com/office/drawing/2014/main" id="{816E3865-95B4-4F4F-A8AC-B6F792319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AB752-2549-DB42-8426-A5334AA0F4AE}"/>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361901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F6D-59AD-2A46-8EFB-8E76244D5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FA009-D17A-CE4B-A242-83242855E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02649-7DF7-4242-AB4A-09264E26335C}"/>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5" name="Footer Placeholder 4">
            <a:extLst>
              <a:ext uri="{FF2B5EF4-FFF2-40B4-BE49-F238E27FC236}">
                <a16:creationId xmlns:a16="http://schemas.microsoft.com/office/drawing/2014/main" id="{D03F8365-0828-3040-BBC4-2BF4A991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8B503-84D0-1146-ADB2-70135BBCF677}"/>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184326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8D73-643A-774D-9EC6-2DDA9BBB6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73FD5-1588-2043-865E-085F29507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9D88-B33E-BF4B-8C4C-7AA922661B88}"/>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5" name="Footer Placeholder 4">
            <a:extLst>
              <a:ext uri="{FF2B5EF4-FFF2-40B4-BE49-F238E27FC236}">
                <a16:creationId xmlns:a16="http://schemas.microsoft.com/office/drawing/2014/main" id="{15928009-CBAE-E94A-8FBF-860583763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3D4FA-9C04-6942-A69B-0FDFCED41301}"/>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2104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ACA0-10F4-7A4F-9438-5FED74981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ADB54-3BDD-2041-B5A3-F7EF3ACC8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51469-4F92-5A44-9499-FDC6B43E9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E4D45-A8A7-804E-A2E6-D6B25F142E0F}"/>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6" name="Footer Placeholder 5">
            <a:extLst>
              <a:ext uri="{FF2B5EF4-FFF2-40B4-BE49-F238E27FC236}">
                <a16:creationId xmlns:a16="http://schemas.microsoft.com/office/drawing/2014/main" id="{5E956C8E-9C61-D148-9855-78FA877C5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C35B8-D000-2A4C-8BDD-BE5D2FAD9237}"/>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45162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7303-5E74-4941-81C6-13975BD1B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143BB-44D2-424D-9A11-D93DF09CF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345AB-10BA-BD41-8050-8A28EE39D1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EECBB-17DA-BB4E-BEA4-C4D6DBDED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CEEF3-9EE0-F447-BD6A-A0475A0F3B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2EC6-1021-FE46-BC5E-F293C18D0145}"/>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8" name="Footer Placeholder 7">
            <a:extLst>
              <a:ext uri="{FF2B5EF4-FFF2-40B4-BE49-F238E27FC236}">
                <a16:creationId xmlns:a16="http://schemas.microsoft.com/office/drawing/2014/main" id="{9112FC11-08D8-2A40-A875-771A5082C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CF383-DE48-F942-92B7-6544DFA1E1B5}"/>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364238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97C8-44B0-7D40-A9E8-6EF79F16E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C8DFF0-E7F9-844A-A1F4-6C5CF1995AC6}"/>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4" name="Footer Placeholder 3">
            <a:extLst>
              <a:ext uri="{FF2B5EF4-FFF2-40B4-BE49-F238E27FC236}">
                <a16:creationId xmlns:a16="http://schemas.microsoft.com/office/drawing/2014/main" id="{03227A17-8523-1A45-A11F-1E4BBEEDD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C1067-5DC7-A24D-A129-8C6C0CE383E3}"/>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127855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3FD09-B822-C740-886E-B276E45B71AB}"/>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3" name="Footer Placeholder 2">
            <a:extLst>
              <a:ext uri="{FF2B5EF4-FFF2-40B4-BE49-F238E27FC236}">
                <a16:creationId xmlns:a16="http://schemas.microsoft.com/office/drawing/2014/main" id="{A4DBB03C-4E33-6249-BAC1-41E939BBDA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3EB92-4880-9240-B900-928D611747C0}"/>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46344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106C-BE92-A54B-9F17-A341FABAA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488E4-36CA-C74A-8198-D0A2D32D8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4BE735-E681-7848-BBCE-316CD1816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0F7C2-64AE-6E43-A8C2-2E961B998492}"/>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6" name="Footer Placeholder 5">
            <a:extLst>
              <a:ext uri="{FF2B5EF4-FFF2-40B4-BE49-F238E27FC236}">
                <a16:creationId xmlns:a16="http://schemas.microsoft.com/office/drawing/2014/main" id="{491B7FE7-E814-CF4E-9639-134C6ADAB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96D97-F3F6-B145-A260-EA95C0CE827A}"/>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05387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0D30-4EFE-7F40-BC85-2E85E0FDE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89597-300E-8644-9D63-DD45CCF33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AF602-BBF8-9D47-BF8E-B23BA0562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06EB9-CE8D-B542-A672-BC96DDFE30EB}"/>
              </a:ext>
            </a:extLst>
          </p:cNvPr>
          <p:cNvSpPr>
            <a:spLocks noGrp="1"/>
          </p:cNvSpPr>
          <p:nvPr>
            <p:ph type="dt" sz="half" idx="10"/>
          </p:nvPr>
        </p:nvSpPr>
        <p:spPr/>
        <p:txBody>
          <a:bodyPr/>
          <a:lstStyle/>
          <a:p>
            <a:fld id="{20973841-EB48-3D49-BAA6-43823D214173}" type="datetimeFigureOut">
              <a:rPr lang="en-US" smtClean="0"/>
              <a:t>3/1/22</a:t>
            </a:fld>
            <a:endParaRPr lang="en-US"/>
          </a:p>
        </p:txBody>
      </p:sp>
      <p:sp>
        <p:nvSpPr>
          <p:cNvPr id="6" name="Footer Placeholder 5">
            <a:extLst>
              <a:ext uri="{FF2B5EF4-FFF2-40B4-BE49-F238E27FC236}">
                <a16:creationId xmlns:a16="http://schemas.microsoft.com/office/drawing/2014/main" id="{256AC495-158F-364C-9ED3-DA5DD8AE9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15D50-CE60-FC42-B899-981F02A23373}"/>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408243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BB18B-168E-294B-BAA8-A58346C9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9C74F-3492-C748-82FE-9D7818608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078FE-B9A0-1649-A92C-A962D360E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73841-EB48-3D49-BAA6-43823D214173}" type="datetimeFigureOut">
              <a:rPr lang="en-US" smtClean="0"/>
              <a:t>3/1/22</a:t>
            </a:fld>
            <a:endParaRPr lang="en-US"/>
          </a:p>
        </p:txBody>
      </p:sp>
      <p:sp>
        <p:nvSpPr>
          <p:cNvPr id="5" name="Footer Placeholder 4">
            <a:extLst>
              <a:ext uri="{FF2B5EF4-FFF2-40B4-BE49-F238E27FC236}">
                <a16:creationId xmlns:a16="http://schemas.microsoft.com/office/drawing/2014/main" id="{0962F37D-87DD-284C-ADAD-4D023EC16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5C3EFE-0267-BC4F-BF24-3819DE718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32653-C422-1A41-8BE0-2AA1CF7669BA}" type="slidenum">
              <a:rPr lang="en-US" smtClean="0"/>
              <a:t>‹#›</a:t>
            </a:fld>
            <a:endParaRPr lang="en-US"/>
          </a:p>
        </p:txBody>
      </p:sp>
    </p:spTree>
    <p:extLst>
      <p:ext uri="{BB962C8B-B14F-4D97-AF65-F5344CB8AC3E}">
        <p14:creationId xmlns:p14="http://schemas.microsoft.com/office/powerpoint/2010/main" val="296032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verleaf.com/8933177583gckwhsbxrxb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02BE49D-9EB1-0C4C-9766-A5AE28195A53}"/>
              </a:ext>
            </a:extLst>
          </p:cNvPr>
          <p:cNvSpPr>
            <a:spLocks noGrp="1"/>
          </p:cNvSpPr>
          <p:nvPr>
            <p:ph type="ctrTitle"/>
          </p:nvPr>
        </p:nvSpPr>
        <p:spPr>
          <a:xfrm>
            <a:off x="6826981" y="2452526"/>
            <a:ext cx="4248318" cy="1952947"/>
          </a:xfrm>
          <a:noFill/>
        </p:spPr>
        <p:txBody>
          <a:bodyPr anchor="ctr">
            <a:normAutofit/>
          </a:bodyPr>
          <a:lstStyle/>
          <a:p>
            <a:r>
              <a:rPr lang="en-US" sz="3300" dirty="0">
                <a:solidFill>
                  <a:srgbClr val="080808"/>
                </a:solidFill>
              </a:rPr>
              <a:t>What should we Sketch in Coq?</a:t>
            </a:r>
          </a:p>
        </p:txBody>
      </p:sp>
      <p:sp>
        <p:nvSpPr>
          <p:cNvPr id="3" name="Subtitle 2">
            <a:extLst>
              <a:ext uri="{FF2B5EF4-FFF2-40B4-BE49-F238E27FC236}">
                <a16:creationId xmlns:a16="http://schemas.microsoft.com/office/drawing/2014/main" id="{A16390BA-AF84-C74C-8401-5A8B61446480}"/>
              </a:ext>
            </a:extLst>
          </p:cNvPr>
          <p:cNvSpPr>
            <a:spLocks noGrp="1"/>
          </p:cNvSpPr>
          <p:nvPr>
            <p:ph type="subTitle" idx="1"/>
          </p:nvPr>
        </p:nvSpPr>
        <p:spPr>
          <a:xfrm>
            <a:off x="7757565" y="4558719"/>
            <a:ext cx="2442690" cy="915772"/>
          </a:xfrm>
          <a:noFill/>
        </p:spPr>
        <p:txBody>
          <a:bodyPr>
            <a:normAutofit/>
          </a:bodyPr>
          <a:lstStyle/>
          <a:p>
            <a:r>
              <a:rPr lang="en-US" sz="1400" dirty="0">
                <a:solidFill>
                  <a:srgbClr val="080808"/>
                </a:solidFill>
              </a:rPr>
              <a:t>By Brando Miranda and team</a:t>
            </a:r>
          </a:p>
        </p:txBody>
      </p:sp>
      <p:sp>
        <p:nvSpPr>
          <p:cNvPr id="16" name="Freeform: Shape 15">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9AD52256-12F0-E348-9B4B-A1CC4C6CDBB4}"/>
              </a:ext>
            </a:extLst>
          </p:cNvPr>
          <p:cNvPicPr>
            <a:picLocks noChangeAspect="1"/>
          </p:cNvPicPr>
          <p:nvPr/>
        </p:nvPicPr>
        <p:blipFill>
          <a:blip r:embed="rId2"/>
          <a:stretch>
            <a:fillRect/>
          </a:stretch>
        </p:blipFill>
        <p:spPr>
          <a:xfrm>
            <a:off x="974842" y="226125"/>
            <a:ext cx="2336800" cy="3035300"/>
          </a:xfrm>
          <a:prstGeom prst="rect">
            <a:avLst/>
          </a:prstGeom>
        </p:spPr>
      </p:pic>
    </p:spTree>
    <p:extLst>
      <p:ext uri="{BB962C8B-B14F-4D97-AF65-F5344CB8AC3E}">
        <p14:creationId xmlns:p14="http://schemas.microsoft.com/office/powerpoint/2010/main" val="4019917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710A2E-3165-0348-9A41-0D8B7409913D}"/>
              </a:ext>
            </a:extLst>
          </p:cNvPr>
          <p:cNvSpPr>
            <a:spLocks noGrp="1"/>
          </p:cNvSpPr>
          <p:nvPr>
            <p:ph type="title"/>
          </p:nvPr>
        </p:nvSpPr>
        <p:spPr>
          <a:xfrm>
            <a:off x="643467" y="321734"/>
            <a:ext cx="10905066" cy="1135737"/>
          </a:xfrm>
        </p:spPr>
        <p:txBody>
          <a:bodyPr>
            <a:normAutofit/>
          </a:bodyPr>
          <a:lstStyle/>
          <a:p>
            <a:r>
              <a:rPr lang="en-US" sz="3600" dirty="0"/>
              <a:t>What are the challenges with that definition of Sketch?</a:t>
            </a:r>
          </a:p>
        </p:txBody>
      </p:sp>
      <p:sp>
        <p:nvSpPr>
          <p:cNvPr id="3" name="Content Placeholder 2">
            <a:extLst>
              <a:ext uri="{FF2B5EF4-FFF2-40B4-BE49-F238E27FC236}">
                <a16:creationId xmlns:a16="http://schemas.microsoft.com/office/drawing/2014/main" id="{BDB548F8-6340-CE46-9643-01082265D29C}"/>
              </a:ext>
            </a:extLst>
          </p:cNvPr>
          <p:cNvSpPr>
            <a:spLocks noGrp="1"/>
          </p:cNvSpPr>
          <p:nvPr>
            <p:ph idx="1"/>
          </p:nvPr>
        </p:nvSpPr>
        <p:spPr>
          <a:xfrm>
            <a:off x="643467" y="1782981"/>
            <a:ext cx="10905066" cy="4393982"/>
          </a:xfrm>
        </p:spPr>
        <p:txBody>
          <a:bodyPr>
            <a:normAutofit/>
          </a:bodyPr>
          <a:lstStyle/>
          <a:p>
            <a:r>
              <a:rPr lang="en-US" sz="2000" dirty="0"/>
              <a:t>1. </a:t>
            </a:r>
            <a:r>
              <a:rPr lang="en-US" sz="2000" b="1" dirty="0"/>
              <a:t>My (declarative) Sketch seems unnatural Co</a:t>
            </a:r>
            <a:r>
              <a:rPr lang="en-US" sz="2000" dirty="0"/>
              <a:t>q (is that a problem? What does a Coq expert think?) (Talia)</a:t>
            </a:r>
          </a:p>
          <a:p>
            <a:pPr lvl="1"/>
            <a:r>
              <a:rPr lang="en-US" sz="1600" dirty="0"/>
              <a:t>Note: Czar not supported anymore</a:t>
            </a:r>
          </a:p>
          <a:p>
            <a:r>
              <a:rPr lang="en-US" sz="2000" dirty="0"/>
              <a:t>2. If the we do “by admit”, how do we make sure it doesn’t predict things equivalent to False? (so we might need to solve the equivalence problem here. But our model never do that anyway!)</a:t>
            </a:r>
          </a:p>
          <a:p>
            <a:pPr lvl="1"/>
            <a:r>
              <a:rPr lang="en-US" sz="1600" dirty="0"/>
              <a:t>By hammer, metis, auto, </a:t>
            </a:r>
            <a:r>
              <a:rPr lang="en-US" sz="1600" dirty="0" err="1"/>
              <a:t>arith</a:t>
            </a:r>
            <a:r>
              <a:rPr lang="en-US" sz="1600" dirty="0"/>
              <a:t> etc. might be ok to do it anyway, to move forward, learn something</a:t>
            </a:r>
          </a:p>
          <a:p>
            <a:r>
              <a:rPr lang="en-US" sz="2000" dirty="0"/>
              <a:t>3. </a:t>
            </a:r>
            <a:r>
              <a:rPr lang="en-US" sz="2000" b="1" dirty="0"/>
              <a:t>What language construct should we generate as intermediate lemmas</a:t>
            </a:r>
            <a:r>
              <a:rPr lang="en-US" sz="2000" dirty="0"/>
              <a:t>? (Talia)</a:t>
            </a:r>
          </a:p>
          <a:p>
            <a:pPr lvl="1"/>
            <a:r>
              <a:rPr lang="en-US" sz="1600" dirty="0" err="1"/>
              <a:t>Gallina</a:t>
            </a:r>
            <a:r>
              <a:rPr lang="en-US" sz="1600" dirty="0"/>
              <a:t>? Proof terms? Kernel terms (what is this anyway)? Is this usable for learning?</a:t>
            </a:r>
          </a:p>
          <a:p>
            <a:r>
              <a:rPr lang="en-US" sz="2000" dirty="0"/>
              <a:t>4. Generating a large data set of Sketches might be hard</a:t>
            </a:r>
          </a:p>
          <a:p>
            <a:pPr lvl="1"/>
            <a:r>
              <a:rPr lang="en-US" sz="1600" dirty="0"/>
              <a:t>To start, sketches/declarative/</a:t>
            </a:r>
            <a:r>
              <a:rPr lang="en-US" sz="1600" dirty="0" err="1"/>
              <a:t>isarCoq</a:t>
            </a:r>
            <a:r>
              <a:rPr lang="en-US" sz="1600" dirty="0"/>
              <a:t> doesn’t even exist so proofs won’t be written in that form</a:t>
            </a:r>
          </a:p>
          <a:p>
            <a:pPr lvl="1"/>
            <a:r>
              <a:rPr lang="en-US" sz="1600" dirty="0"/>
              <a:t>Do we even need that? In Isabelle most things are </a:t>
            </a:r>
            <a:r>
              <a:rPr lang="en-US" sz="1600" dirty="0" err="1"/>
              <a:t>Isar</a:t>
            </a:r>
            <a:r>
              <a:rPr lang="en-US" sz="1600" dirty="0"/>
              <a:t> anyway…</a:t>
            </a:r>
            <a:endParaRPr lang="en-US" sz="2000" dirty="0"/>
          </a:p>
          <a:p>
            <a:endParaRPr lang="en-US" sz="2000" dirty="0"/>
          </a:p>
          <a:p>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272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BEBC01-ADE4-5D4B-B664-FC7DABBA15AD}"/>
              </a:ext>
            </a:extLst>
          </p:cNvPr>
          <p:cNvSpPr>
            <a:spLocks noGrp="1"/>
          </p:cNvSpPr>
          <p:nvPr>
            <p:ph type="title"/>
          </p:nvPr>
        </p:nvSpPr>
        <p:spPr>
          <a:xfrm>
            <a:off x="643467" y="321734"/>
            <a:ext cx="10905066" cy="1135737"/>
          </a:xfrm>
        </p:spPr>
        <p:txBody>
          <a:bodyPr>
            <a:normAutofit/>
          </a:bodyPr>
          <a:lstStyle/>
          <a:p>
            <a:r>
              <a:rPr lang="en-US" sz="3600" dirty="0"/>
              <a:t>Challenge no matter what</a:t>
            </a:r>
          </a:p>
        </p:txBody>
      </p:sp>
      <p:sp>
        <p:nvSpPr>
          <p:cNvPr id="3" name="Content Placeholder 2">
            <a:extLst>
              <a:ext uri="{FF2B5EF4-FFF2-40B4-BE49-F238E27FC236}">
                <a16:creationId xmlns:a16="http://schemas.microsoft.com/office/drawing/2014/main" id="{59019824-F150-3E48-9BE3-537BE8E3BD73}"/>
              </a:ext>
            </a:extLst>
          </p:cNvPr>
          <p:cNvSpPr>
            <a:spLocks noGrp="1"/>
          </p:cNvSpPr>
          <p:nvPr>
            <p:ph idx="1"/>
          </p:nvPr>
        </p:nvSpPr>
        <p:spPr>
          <a:xfrm>
            <a:off x="643467" y="1782981"/>
            <a:ext cx="10905066" cy="4393982"/>
          </a:xfrm>
        </p:spPr>
        <p:txBody>
          <a:bodyPr>
            <a:normAutofit/>
          </a:bodyPr>
          <a:lstStyle/>
          <a:p>
            <a:r>
              <a:rPr lang="en-US" sz="2000" dirty="0"/>
              <a:t>Learning equivalences</a:t>
            </a:r>
          </a:p>
          <a:p>
            <a:pPr lvl="1"/>
            <a:r>
              <a:rPr lang="en-US" sz="1600" dirty="0"/>
              <a:t>In Fragment grammars, it seems they mostly learn syntactical compositionality.</a:t>
            </a:r>
          </a:p>
          <a:p>
            <a:pPr lvl="1"/>
            <a:r>
              <a:rPr lang="en-US" sz="1600" dirty="0"/>
              <a:t>How do we learn semantic compositionality e.g. for the DSL?</a:t>
            </a:r>
          </a:p>
          <a:p>
            <a:pPr lvl="1"/>
            <a:r>
              <a:rPr lang="en-US" sz="1600" dirty="0"/>
              <a:t>Can a neural Guided E-graph do this? </a:t>
            </a:r>
          </a:p>
          <a:p>
            <a:pPr lvl="1"/>
            <a:r>
              <a:rPr lang="en-US" sz="1600" dirty="0"/>
              <a:t>Q: E-graph vs fragment </a:t>
            </a:r>
            <a:r>
              <a:rPr lang="en-US" sz="1600" dirty="0" err="1"/>
              <a:t>grammer</a:t>
            </a:r>
            <a:r>
              <a:rPr lang="en-US" sz="1600" dirty="0"/>
              <a:t> (Me)</a:t>
            </a:r>
          </a:p>
          <a:p>
            <a:pPr lvl="1"/>
            <a:r>
              <a:rPr lang="en-US" sz="1600" dirty="0"/>
              <a:t>To predict steps well – wouldn’t we need to learn equivalences…?</a:t>
            </a:r>
          </a:p>
          <a:p>
            <a:r>
              <a:rPr lang="en-US" sz="2000" dirty="0"/>
              <a:t>Accessing memory of DSL</a:t>
            </a:r>
          </a:p>
          <a:p>
            <a:pPr lvl="1"/>
            <a:r>
              <a:rPr lang="en-US" sz="1600" dirty="0"/>
              <a:t>Read memorizing transformers…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4756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1E7F-DD4A-6844-A894-821641CBAF8F}"/>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3" name="Content Placeholder 2">
            <a:extLst>
              <a:ext uri="{FF2B5EF4-FFF2-40B4-BE49-F238E27FC236}">
                <a16:creationId xmlns:a16="http://schemas.microsoft.com/office/drawing/2014/main" id="{0B3C0D3D-25A7-F94C-A33D-9A8E37E40591}"/>
              </a:ext>
            </a:extLst>
          </p:cNvPr>
          <p:cNvSpPr>
            <a:spLocks noGrp="1"/>
          </p:cNvSpPr>
          <p:nvPr>
            <p:ph idx="1"/>
          </p:nvPr>
        </p:nvSpPr>
        <p:spPr>
          <a:xfrm>
            <a:off x="643467" y="1782981"/>
            <a:ext cx="10905066" cy="4393982"/>
          </a:xfrm>
        </p:spPr>
        <p:txBody>
          <a:bodyPr>
            <a:normAutofit lnSpcReduction="10000"/>
          </a:bodyPr>
          <a:lstStyle/>
          <a:p>
            <a:r>
              <a:rPr lang="en-US" sz="2000" dirty="0"/>
              <a:t>Conjecture Generalization</a:t>
            </a:r>
          </a:p>
          <a:p>
            <a:pPr lvl="1"/>
            <a:r>
              <a:rPr lang="en-US" sz="2000" dirty="0"/>
              <a:t>Generalization, solving novel (not only memorizing)</a:t>
            </a:r>
          </a:p>
          <a:p>
            <a:pPr lvl="1"/>
            <a:r>
              <a:rPr lang="en-US" sz="2000" dirty="0"/>
              <a:t>For all n, P n</a:t>
            </a:r>
          </a:p>
          <a:p>
            <a:pPr lvl="1"/>
            <a:r>
              <a:rPr lang="en-US" sz="2000" dirty="0"/>
              <a:t>Substitute </a:t>
            </a:r>
            <a:r>
              <a:rPr lang="en-US" sz="2000" dirty="0" err="1"/>
              <a:t>forall</a:t>
            </a:r>
            <a:r>
              <a:rPr lang="en-US" sz="2000" dirty="0"/>
              <a:t> n -&gt; n in D, loss(f(x), y)</a:t>
            </a:r>
          </a:p>
          <a:p>
            <a:pPr lvl="2"/>
            <a:r>
              <a:rPr lang="en-US" sz="1600" dirty="0"/>
              <a:t>Can you predict on unseen examples? </a:t>
            </a:r>
          </a:p>
          <a:p>
            <a:pPr lvl="1"/>
            <a:r>
              <a:rPr lang="en-US" sz="2000" dirty="0"/>
              <a:t>We have a set new proves</a:t>
            </a:r>
          </a:p>
          <a:p>
            <a:pPr lvl="1"/>
            <a:r>
              <a:rPr lang="en-US" sz="2000" b="1" dirty="0"/>
              <a:t>But we also have we also require a new unseen set of intermediate lemmas to prove this</a:t>
            </a:r>
          </a:p>
          <a:p>
            <a:r>
              <a:rPr lang="en-US" sz="2400" dirty="0"/>
              <a:t>Why/how ML</a:t>
            </a:r>
          </a:p>
          <a:p>
            <a:pPr lvl="1"/>
            <a:r>
              <a:rPr lang="en-US" sz="2000" dirty="0"/>
              <a:t>1. H: learning to take decision (from the grammar/DSL)</a:t>
            </a:r>
          </a:p>
          <a:p>
            <a:pPr lvl="1"/>
            <a:r>
              <a:rPr lang="en-US" sz="2000" dirty="0"/>
              <a:t>2. H: learning how to build the DSL</a:t>
            </a:r>
          </a:p>
          <a:p>
            <a:pPr lvl="1"/>
            <a:r>
              <a:rPr lang="en-US" sz="2000" dirty="0"/>
              <a:t>3. W: ML can learn very complicated things</a:t>
            </a:r>
          </a:p>
          <a:p>
            <a:r>
              <a:rPr lang="en-US" sz="2400" dirty="0"/>
              <a:t>Btw, I’m more a synergist!</a:t>
            </a:r>
          </a:p>
          <a:p>
            <a:r>
              <a:rPr lang="en-US" sz="2400" dirty="0">
                <a:hlinkClick r:id="rId2"/>
              </a:rPr>
              <a:t>https://www.overleaf.com</a:t>
            </a:r>
            <a:r>
              <a:rPr lang="en-US" sz="2400">
                <a:hlinkClick r:id="rId2"/>
              </a:rPr>
              <a:t>/8933177583gckwhsbxrxbq</a:t>
            </a:r>
            <a:r>
              <a:rPr lang="en-US" sz="2400"/>
              <a:t> </a:t>
            </a:r>
            <a:endParaRPr lang="en-US" sz="2400" dirty="0"/>
          </a:p>
          <a:p>
            <a:endParaRPr 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363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7B446F-5073-484F-A2ED-55EA3CB6AB1F}"/>
              </a:ext>
            </a:extLst>
          </p:cNvPr>
          <p:cNvSpPr>
            <a:spLocks noGrp="1"/>
          </p:cNvSpPr>
          <p:nvPr>
            <p:ph type="title"/>
          </p:nvPr>
        </p:nvSpPr>
        <p:spPr>
          <a:xfrm>
            <a:off x="643467" y="321734"/>
            <a:ext cx="10905066" cy="1135737"/>
          </a:xfrm>
        </p:spPr>
        <p:txBody>
          <a:bodyPr>
            <a:normAutofit/>
          </a:bodyPr>
          <a:lstStyle/>
          <a:p>
            <a:r>
              <a:rPr lang="en-US" sz="3600" dirty="0"/>
              <a:t>Given help</a:t>
            </a:r>
          </a:p>
        </p:txBody>
      </p:sp>
      <p:sp>
        <p:nvSpPr>
          <p:cNvPr id="3" name="Content Placeholder 2">
            <a:extLst>
              <a:ext uri="{FF2B5EF4-FFF2-40B4-BE49-F238E27FC236}">
                <a16:creationId xmlns:a16="http://schemas.microsoft.com/office/drawing/2014/main" id="{20D6D8F6-6EB3-C749-935E-A50CBB738117}"/>
              </a:ext>
            </a:extLst>
          </p:cNvPr>
          <p:cNvSpPr>
            <a:spLocks noGrp="1"/>
          </p:cNvSpPr>
          <p:nvPr>
            <p:ph idx="1"/>
          </p:nvPr>
        </p:nvSpPr>
        <p:spPr>
          <a:xfrm>
            <a:off x="643467" y="1782981"/>
            <a:ext cx="10905066" cy="4393982"/>
          </a:xfrm>
        </p:spPr>
        <p:txBody>
          <a:bodyPr>
            <a:normAutofit/>
          </a:bodyPr>
          <a:lstStyle/>
          <a:p>
            <a:r>
              <a:rPr lang="en-US" sz="2000" dirty="0"/>
              <a:t>I think I already know what someone could do immediately</a:t>
            </a:r>
          </a:p>
          <a:p>
            <a:r>
              <a:rPr lang="en-US" sz="2000" dirty="0"/>
              <a:t>1. make </a:t>
            </a:r>
            <a:r>
              <a:rPr lang="en-US" sz="2000" dirty="0" err="1"/>
              <a:t>CoqGym</a:t>
            </a:r>
            <a:r>
              <a:rPr lang="en-US" sz="2000" dirty="0"/>
              <a:t> usable </a:t>
            </a:r>
          </a:p>
          <a:p>
            <a:pPr lvl="1"/>
            <a:r>
              <a:rPr lang="en-US" sz="1600" dirty="0"/>
              <a:t>A. Compatible with IBM or Emilio’s </a:t>
            </a:r>
            <a:r>
              <a:rPr lang="en-US" sz="1600" dirty="0" err="1"/>
              <a:t>PyCoq</a:t>
            </a:r>
            <a:endParaRPr lang="en-US" sz="1600" dirty="0"/>
          </a:p>
          <a:p>
            <a:pPr lvl="1"/>
            <a:r>
              <a:rPr lang="en-US" sz="1600" dirty="0"/>
              <a:t>B. Compatible with what Talia think is the best Coq version for our project</a:t>
            </a:r>
          </a:p>
          <a:p>
            <a:r>
              <a:rPr lang="en-US" sz="2000" dirty="0"/>
              <a:t>2. deploy </a:t>
            </a:r>
            <a:r>
              <a:rPr lang="en-US" sz="2000" dirty="0" err="1"/>
              <a:t>DreamCoder</a:t>
            </a:r>
            <a:r>
              <a:rPr lang="en-US" sz="2000" dirty="0"/>
              <a:t> on our </a:t>
            </a:r>
            <a:r>
              <a:rPr lang="en-US" sz="2000" dirty="0" err="1"/>
              <a:t>CoqGym</a:t>
            </a:r>
            <a:r>
              <a:rPr lang="en-US" sz="2000" dirty="0"/>
              <a:t> data set, given the problem formulations I’ve suggested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8575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7B446F-5073-484F-A2ED-55EA3CB6AB1F}"/>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3" name="Content Placeholder 2">
            <a:extLst>
              <a:ext uri="{FF2B5EF4-FFF2-40B4-BE49-F238E27FC236}">
                <a16:creationId xmlns:a16="http://schemas.microsoft.com/office/drawing/2014/main" id="{20D6D8F6-6EB3-C749-935E-A50CBB738117}"/>
              </a:ext>
            </a:extLst>
          </p:cNvPr>
          <p:cNvSpPr>
            <a:spLocks noGrp="1"/>
          </p:cNvSpPr>
          <p:nvPr>
            <p:ph idx="1"/>
          </p:nvPr>
        </p:nvSpPr>
        <p:spPr>
          <a:xfrm>
            <a:off x="643467" y="1782981"/>
            <a:ext cx="10905066" cy="4393982"/>
          </a:xfrm>
        </p:spPr>
        <p:txBody>
          <a:bodyPr>
            <a:normAutofit/>
          </a:bodyPr>
          <a:lstStyle/>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093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75A23D-5E92-FE4E-8CD3-68BC418ECD62}"/>
              </a:ext>
            </a:extLst>
          </p:cNvPr>
          <p:cNvSpPr>
            <a:spLocks noGrp="1"/>
          </p:cNvSpPr>
          <p:nvPr>
            <p:ph type="title"/>
          </p:nvPr>
        </p:nvSpPr>
        <p:spPr>
          <a:xfrm>
            <a:off x="643467" y="321734"/>
            <a:ext cx="10905066" cy="1135737"/>
          </a:xfrm>
        </p:spPr>
        <p:txBody>
          <a:bodyPr>
            <a:normAutofit/>
          </a:bodyPr>
          <a:lstStyle/>
          <a:p>
            <a:r>
              <a:rPr lang="en-US" sz="3600" dirty="0"/>
              <a:t>What should we solve?</a:t>
            </a:r>
          </a:p>
        </p:txBody>
      </p:sp>
      <p:sp>
        <p:nvSpPr>
          <p:cNvPr id="3" name="Content Placeholder 2">
            <a:extLst>
              <a:ext uri="{FF2B5EF4-FFF2-40B4-BE49-F238E27FC236}">
                <a16:creationId xmlns:a16="http://schemas.microsoft.com/office/drawing/2014/main" id="{6995BC64-67C8-844F-929B-CE4CA7215865}"/>
              </a:ext>
            </a:extLst>
          </p:cNvPr>
          <p:cNvSpPr>
            <a:spLocks noGrp="1"/>
          </p:cNvSpPr>
          <p:nvPr>
            <p:ph idx="1"/>
          </p:nvPr>
        </p:nvSpPr>
        <p:spPr>
          <a:xfrm>
            <a:off x="643467" y="1782981"/>
            <a:ext cx="10905066" cy="4393982"/>
          </a:xfrm>
        </p:spPr>
        <p:txBody>
          <a:bodyPr>
            <a:normAutofit fontScale="92500"/>
          </a:bodyPr>
          <a:lstStyle/>
          <a:p>
            <a:r>
              <a:rPr lang="en-US" dirty="0"/>
              <a:t>I used to think that “Conjecture Generalization” would be a good goal, but</a:t>
            </a:r>
          </a:p>
          <a:p>
            <a:pPr lvl="1"/>
            <a:r>
              <a:rPr lang="en-US" dirty="0"/>
              <a:t>1. </a:t>
            </a:r>
            <a:r>
              <a:rPr lang="en-US" u="sng" dirty="0"/>
              <a:t>it seems really hard to create a benchmark </a:t>
            </a:r>
            <a:r>
              <a:rPr lang="en-US" dirty="0"/>
              <a:t>where train and test set don’t share lemmas (same as solving “learning equivalences of terms”)</a:t>
            </a:r>
          </a:p>
          <a:p>
            <a:pPr lvl="1"/>
            <a:r>
              <a:rPr lang="en-US" dirty="0"/>
              <a:t>2. learning to generate/re-use lemmas from training to new testing domain seems already a interesting problem to a PL audience (conclusion from last meeting with Talia)</a:t>
            </a:r>
          </a:p>
          <a:p>
            <a:pPr lvl="1"/>
            <a:r>
              <a:rPr lang="en-US" dirty="0"/>
              <a:t>3. I defined that because I thought that is what an ML/AI crowd would appreciate (my target audience)</a:t>
            </a:r>
          </a:p>
          <a:p>
            <a:r>
              <a:rPr lang="en-US" dirty="0"/>
              <a:t>What should we do?</a:t>
            </a:r>
          </a:p>
          <a:p>
            <a:pPr lvl="1"/>
            <a:r>
              <a:rPr lang="en-US" dirty="0"/>
              <a:t>A. I want to avoid just using a large data </a:t>
            </a:r>
            <a:r>
              <a:rPr lang="en-US" b="1" dirty="0"/>
              <a:t>without a scientific motivation</a:t>
            </a:r>
            <a:r>
              <a:rPr lang="en-US" dirty="0"/>
              <a:t> or </a:t>
            </a:r>
            <a:r>
              <a:rPr lang="en-US" b="1" dirty="0"/>
              <a:t>clear statement of what problem we are solving</a:t>
            </a:r>
          </a:p>
          <a:p>
            <a:pPr lvl="1"/>
            <a:r>
              <a:rPr lang="en-US" dirty="0"/>
              <a:t>I do think we can use any subset of Coq libs we like (based on 1, 2) – so what my guess is that only A is missing</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3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5A4ADE-A0C9-9B4E-8113-2E25A7C95F00}"/>
              </a:ext>
            </a:extLst>
          </p:cNvPr>
          <p:cNvSpPr>
            <a:spLocks noGrp="1"/>
          </p:cNvSpPr>
          <p:nvPr>
            <p:ph type="title"/>
          </p:nvPr>
        </p:nvSpPr>
        <p:spPr>
          <a:xfrm>
            <a:off x="13902" y="0"/>
            <a:ext cx="10905066" cy="1135737"/>
          </a:xfrm>
        </p:spPr>
        <p:txBody>
          <a:bodyPr>
            <a:normAutofit/>
          </a:bodyPr>
          <a:lstStyle/>
          <a:p>
            <a:r>
              <a:rPr lang="en-US" sz="3600" dirty="0"/>
              <a:t>Sketching’s answer to “What problem to solve”?</a:t>
            </a:r>
          </a:p>
        </p:txBody>
      </p:sp>
      <p:sp>
        <p:nvSpPr>
          <p:cNvPr id="3" name="Content Placeholder 2">
            <a:extLst>
              <a:ext uri="{FF2B5EF4-FFF2-40B4-BE49-F238E27FC236}">
                <a16:creationId xmlns:a16="http://schemas.microsoft.com/office/drawing/2014/main" id="{69A439B3-563C-CB4D-9F2E-B419D8439D2C}"/>
              </a:ext>
            </a:extLst>
          </p:cNvPr>
          <p:cNvSpPr>
            <a:spLocks noGrp="1"/>
          </p:cNvSpPr>
          <p:nvPr>
            <p:ph idx="1"/>
          </p:nvPr>
        </p:nvSpPr>
        <p:spPr>
          <a:xfrm>
            <a:off x="13902" y="889686"/>
            <a:ext cx="12178098" cy="5968314"/>
          </a:xfrm>
        </p:spPr>
        <p:txBody>
          <a:bodyPr>
            <a:normAutofit/>
          </a:bodyPr>
          <a:lstStyle/>
          <a:p>
            <a:r>
              <a:rPr lang="en-US" sz="2000" dirty="0"/>
              <a:t>1. Motivates an agent (e.g. NN) to </a:t>
            </a:r>
            <a:r>
              <a:rPr lang="en-US" sz="2000" b="1" dirty="0"/>
              <a:t>generate intermediate lemmas (that it might be able to prove) that prove the real goal</a:t>
            </a:r>
          </a:p>
          <a:p>
            <a:r>
              <a:rPr lang="en-US" sz="2000" dirty="0"/>
              <a:t>2. Sketching as proof search method that induces divide-and-conquer (the intermediate lemmas are hopefully easier to prove, but we need to know what they should be in the first place!)</a:t>
            </a:r>
          </a:p>
          <a:p>
            <a:r>
              <a:rPr lang="en-US" sz="2000" dirty="0"/>
              <a:t>3. A way to teach an agent (e.g. NN) to do high level reasoning</a:t>
            </a:r>
          </a:p>
          <a:p>
            <a:r>
              <a:rPr lang="en-US" sz="2000" dirty="0"/>
              <a:t>4. If combined with </a:t>
            </a:r>
            <a:r>
              <a:rPr lang="en-US" sz="2000" b="1" dirty="0"/>
              <a:t>abstraction/compositional learning algorithms (DSL learning)</a:t>
            </a:r>
            <a:r>
              <a:rPr lang="en-US" sz="2000" dirty="0"/>
              <a:t>, it can be a method to teach compositional program synthesis (in addition, conjunction or replacement to some of </a:t>
            </a:r>
            <a:r>
              <a:rPr lang="en-US" sz="2000" dirty="0" err="1"/>
              <a:t>DreamCoders</a:t>
            </a:r>
            <a:r>
              <a:rPr lang="en-US" sz="2000" dirty="0"/>
              <a:t> modules)</a:t>
            </a:r>
          </a:p>
          <a:p>
            <a:endParaRPr lang="en-US" sz="2000" dirty="0"/>
          </a:p>
          <a:p>
            <a:r>
              <a:rPr lang="en-US" sz="2000" dirty="0"/>
              <a:t>So my suggestion is choose a reasonably set of Coq libraries and do sketching with 1, 2, 3, 4 in mind</a:t>
            </a:r>
          </a:p>
          <a:p>
            <a:pPr lvl="1"/>
            <a:r>
              <a:rPr lang="en-US" sz="1600" dirty="0"/>
              <a:t>My Favorites are 1 and 4</a:t>
            </a:r>
          </a:p>
          <a:p>
            <a:r>
              <a:rPr lang="en-US" sz="2000" dirty="0"/>
              <a:t>My suggestion, something already out there for ML4Coq?</a:t>
            </a:r>
          </a:p>
          <a:p>
            <a:r>
              <a:rPr lang="en-US" sz="2000" dirty="0"/>
              <a:t>Other idea: train = Coq </a:t>
            </a:r>
            <a:r>
              <a:rPr lang="en-US" sz="2000" dirty="0" err="1"/>
              <a:t>stdlib</a:t>
            </a:r>
            <a:r>
              <a:rPr lang="en-US" sz="2000" dirty="0"/>
              <a:t>, test = </a:t>
            </a:r>
            <a:r>
              <a:rPr lang="en-US" sz="2000" dirty="0" err="1"/>
              <a:t>HoTT</a:t>
            </a:r>
            <a:r>
              <a:rPr lang="en-US" sz="2000" dirty="0"/>
              <a:t> (approximates ”conjecture generalization”), </a:t>
            </a:r>
            <a:r>
              <a:rPr lang="en-US" sz="2000" dirty="0" err="1"/>
              <a:t>Egallego’s</a:t>
            </a:r>
            <a:r>
              <a:rPr lang="en-US" sz="2000" dirty="0"/>
              <a:t>/IBMs </a:t>
            </a:r>
            <a:r>
              <a:rPr lang="en-US" sz="2000" dirty="0" err="1"/>
              <a:t>PyCoq</a:t>
            </a:r>
            <a:endParaRPr lang="en-US" sz="2000" dirty="0"/>
          </a:p>
          <a:p>
            <a:endParaRPr lang="en-US" sz="2000" dirty="0"/>
          </a:p>
          <a:p>
            <a:r>
              <a:rPr lang="en-US" sz="2000" dirty="0"/>
              <a:t>Titles</a:t>
            </a:r>
          </a:p>
          <a:p>
            <a:pPr lvl="1"/>
            <a:r>
              <a:rPr lang="en-US" sz="1600" dirty="0"/>
              <a:t>Sketching a cognitively inspired prover that generates intermediate lemmas</a:t>
            </a:r>
          </a:p>
          <a:p>
            <a:pPr lvl="1"/>
            <a:r>
              <a:rPr lang="en-US" sz="1600" dirty="0"/>
              <a:t>Sketching a cognitively inspired prover that learns proof compositional proof libraries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6825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0875-306B-AE40-BC38-B3A2288D8EF2}"/>
              </a:ext>
            </a:extLst>
          </p:cNvPr>
          <p:cNvSpPr>
            <a:spLocks noGrp="1"/>
          </p:cNvSpPr>
          <p:nvPr>
            <p:ph type="title"/>
          </p:nvPr>
        </p:nvSpPr>
        <p:spPr/>
        <p:txBody>
          <a:bodyPr/>
          <a:lstStyle/>
          <a:p>
            <a:r>
              <a:rPr lang="en-US"/>
              <a:t>March/1/2022</a:t>
            </a:r>
            <a:endParaRPr lang="en-US" dirty="0"/>
          </a:p>
        </p:txBody>
      </p:sp>
      <p:sp>
        <p:nvSpPr>
          <p:cNvPr id="3" name="Content Placeholder 2">
            <a:extLst>
              <a:ext uri="{FF2B5EF4-FFF2-40B4-BE49-F238E27FC236}">
                <a16:creationId xmlns:a16="http://schemas.microsoft.com/office/drawing/2014/main" id="{7D8E2A04-B401-354E-9C75-0C3E4BCDA1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929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99F645-B752-2744-B9B5-9C94E217E59D}"/>
              </a:ext>
            </a:extLst>
          </p:cNvPr>
          <p:cNvSpPr>
            <a:spLocks noGrp="1"/>
          </p:cNvSpPr>
          <p:nvPr>
            <p:ph type="title"/>
          </p:nvPr>
        </p:nvSpPr>
        <p:spPr>
          <a:xfrm>
            <a:off x="643467" y="321734"/>
            <a:ext cx="10905066" cy="1135737"/>
          </a:xfrm>
        </p:spPr>
        <p:txBody>
          <a:bodyPr>
            <a:normAutofit/>
          </a:bodyPr>
          <a:lstStyle/>
          <a:p>
            <a:r>
              <a:rPr lang="en-US" sz="3600" dirty="0"/>
              <a:t>Assume Sketch satisfies Scientific Questions, then…</a:t>
            </a:r>
          </a:p>
        </p:txBody>
      </p:sp>
      <p:sp>
        <p:nvSpPr>
          <p:cNvPr id="3" name="Content Placeholder 2">
            <a:extLst>
              <a:ext uri="{FF2B5EF4-FFF2-40B4-BE49-F238E27FC236}">
                <a16:creationId xmlns:a16="http://schemas.microsoft.com/office/drawing/2014/main" id="{A8DB4355-7D8C-8845-8B46-BB5F5B46D9A7}"/>
              </a:ext>
            </a:extLst>
          </p:cNvPr>
          <p:cNvSpPr>
            <a:spLocks noGrp="1"/>
          </p:cNvSpPr>
          <p:nvPr>
            <p:ph idx="1"/>
          </p:nvPr>
        </p:nvSpPr>
        <p:spPr>
          <a:xfrm>
            <a:off x="643467" y="1782981"/>
            <a:ext cx="10905066" cy="4393982"/>
          </a:xfrm>
        </p:spPr>
        <p:txBody>
          <a:bodyPr>
            <a:normAutofit/>
          </a:bodyPr>
          <a:lstStyle/>
          <a:p>
            <a:r>
              <a:rPr lang="en-US" sz="2000" dirty="0"/>
              <a:t>So assuming that Sketching does satisfies the scientific questions via</a:t>
            </a:r>
          </a:p>
          <a:p>
            <a:pPr lvl="1"/>
            <a:r>
              <a:rPr lang="en-US" sz="1600" dirty="0"/>
              <a:t>1. Motivates an agent (e.g. NN) to </a:t>
            </a:r>
            <a:r>
              <a:rPr lang="en-US" sz="1600" b="1" dirty="0"/>
              <a:t>generate intermediate lemmas (that it might be able to prove) that prove the real goal</a:t>
            </a:r>
          </a:p>
          <a:p>
            <a:pPr lvl="1"/>
            <a:r>
              <a:rPr lang="en-US" sz="1600" dirty="0"/>
              <a:t>4. </a:t>
            </a:r>
            <a:r>
              <a:rPr lang="en-US" sz="1600" b="1" dirty="0"/>
              <a:t>Learning how to abstractions/compositionality/DSL</a:t>
            </a:r>
            <a:r>
              <a:rPr lang="en-US" sz="1600" dirty="0"/>
              <a:t> (since 1 cannot be solved without it, PL evidence + human educational evidence)</a:t>
            </a:r>
          </a:p>
          <a:p>
            <a:r>
              <a:rPr lang="en-US" sz="2000" dirty="0"/>
              <a:t>Then</a:t>
            </a:r>
          </a:p>
          <a:p>
            <a:pPr lvl="1"/>
            <a:r>
              <a:rPr lang="en-US" sz="1600" dirty="0"/>
              <a:t>1. What is a Sketch? (help from Talia)</a:t>
            </a:r>
          </a:p>
          <a:p>
            <a:pPr lvl="1"/>
            <a:r>
              <a:rPr lang="en-US" sz="1600" dirty="0"/>
              <a:t>2. What is an intermediate lemma in Coq to amiable to learning &amp; generation? (help from Talia)</a:t>
            </a:r>
          </a:p>
          <a:p>
            <a:pPr lvl="1"/>
            <a:r>
              <a:rPr lang="en-US" sz="1600" dirty="0"/>
              <a:t>3. What is sketching? (Me, I can do this, think + merge with other ideas…)</a:t>
            </a:r>
          </a:p>
          <a:p>
            <a:pPr lvl="2"/>
            <a:r>
              <a:rPr lang="en-US" sz="1200" dirty="0"/>
              <a:t>4. What model (NN + search) should we use for 3 (Transformers + Sketch, Transformers + </a:t>
            </a:r>
            <a:r>
              <a:rPr lang="en-US" sz="1200" dirty="0" err="1"/>
              <a:t>BeamSearch</a:t>
            </a:r>
            <a:r>
              <a:rPr lang="en-US" sz="1200" dirty="0"/>
              <a:t>, </a:t>
            </a:r>
            <a:r>
              <a:rPr lang="en-US" sz="1200" dirty="0" err="1"/>
              <a:t>NR+Enumerator</a:t>
            </a:r>
            <a:r>
              <a:rPr lang="en-US" sz="1200" dirty="0"/>
              <a:t>)</a:t>
            </a:r>
          </a:p>
          <a:p>
            <a:pPr lvl="2"/>
            <a:r>
              <a:rPr lang="en-US" sz="1200" dirty="0"/>
              <a:t>5. What is the training/fitting procedure? (RL, EC^2, </a:t>
            </a:r>
            <a:r>
              <a:rPr lang="en-US" sz="1200" dirty="0" err="1"/>
              <a:t>SketchSGD</a:t>
            </a:r>
            <a:r>
              <a:rPr lang="en-US" sz="1200" dirty="0"/>
              <a:t>, </a:t>
            </a:r>
            <a:r>
              <a:rPr lang="en-US" sz="1200" dirty="0" err="1"/>
              <a:t>PosEval</a:t>
            </a:r>
            <a:r>
              <a:rPr lang="en-US" sz="1200" dirty="0"/>
              <a:t>)</a:t>
            </a:r>
          </a:p>
          <a:p>
            <a:pPr lvl="2"/>
            <a:r>
              <a:rPr lang="en-US" sz="1200" dirty="0"/>
              <a:t>6. How to build DSL/abstraction/DSL? (e-graphs, fragment grammars, combination of NN + e-graph, </a:t>
            </a:r>
            <a:r>
              <a:rPr lang="en-US" sz="1200" dirty="0" err="1"/>
              <a:t>DreamCoder</a:t>
            </a:r>
            <a:r>
              <a:rPr lang="en-US" sz="1200" dirty="0"/>
              <a:t>)</a:t>
            </a:r>
          </a:p>
          <a:p>
            <a:pPr lvl="1"/>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5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87344F-C327-544E-94CC-C2D6E610769A}"/>
              </a:ext>
            </a:extLst>
          </p:cNvPr>
          <p:cNvSpPr>
            <a:spLocks noGrp="1"/>
          </p:cNvSpPr>
          <p:nvPr>
            <p:ph type="title"/>
          </p:nvPr>
        </p:nvSpPr>
        <p:spPr>
          <a:xfrm>
            <a:off x="643467" y="321734"/>
            <a:ext cx="10905066" cy="1135737"/>
          </a:xfrm>
        </p:spPr>
        <p:txBody>
          <a:bodyPr>
            <a:normAutofit/>
          </a:bodyPr>
          <a:lstStyle/>
          <a:p>
            <a:r>
              <a:rPr lang="en-US" sz="3600" dirty="0"/>
              <a:t>What is a Sketch </a:t>
            </a:r>
            <a:r>
              <a:rPr lang="en-US" sz="3600" dirty="0" err="1"/>
              <a:t>DCoq</a:t>
            </a:r>
            <a:r>
              <a:rPr lang="en-US" sz="3600" dirty="0"/>
              <a:t> (Declarative Coq)?</a:t>
            </a:r>
          </a:p>
        </p:txBody>
      </p:sp>
      <p:sp>
        <p:nvSpPr>
          <p:cNvPr id="3" name="Content Placeholder 2">
            <a:extLst>
              <a:ext uri="{FF2B5EF4-FFF2-40B4-BE49-F238E27FC236}">
                <a16:creationId xmlns:a16="http://schemas.microsoft.com/office/drawing/2014/main" id="{F250BC89-C161-B04A-9E51-E8A5C5A4223B}"/>
              </a:ext>
            </a:extLst>
          </p:cNvPr>
          <p:cNvSpPr>
            <a:spLocks noGrp="1"/>
          </p:cNvSpPr>
          <p:nvPr>
            <p:ph idx="1"/>
          </p:nvPr>
        </p:nvSpPr>
        <p:spPr>
          <a:xfrm>
            <a:off x="643467" y="1457472"/>
            <a:ext cx="10905066" cy="5352402"/>
          </a:xfrm>
        </p:spPr>
        <p:txBody>
          <a:bodyPr>
            <a:normAutofit/>
          </a:bodyPr>
          <a:lstStyle/>
          <a:p>
            <a:r>
              <a:rPr lang="en-US" sz="2000" dirty="0"/>
              <a:t>A good definition of a Sketch could be a </a:t>
            </a:r>
          </a:p>
          <a:p>
            <a:pPr lvl="1"/>
            <a:r>
              <a:rPr lang="en-US" sz="2000" dirty="0"/>
              <a:t>“</a:t>
            </a:r>
            <a:r>
              <a:rPr lang="en-US" sz="2000" b="1" dirty="0"/>
              <a:t>A proof with intermediate lemmas that can be formally verified</a:t>
            </a:r>
            <a:r>
              <a:rPr lang="en-US" sz="2000" dirty="0"/>
              <a:t>”</a:t>
            </a:r>
          </a:p>
          <a:p>
            <a:r>
              <a:rPr lang="en-US" sz="2000" dirty="0"/>
              <a:t>Inspired by this + </a:t>
            </a:r>
            <a:r>
              <a:rPr lang="en-US" sz="2000" dirty="0" err="1"/>
              <a:t>Isar</a:t>
            </a:r>
            <a:r>
              <a:rPr lang="en-US" sz="2000" dirty="0"/>
              <a:t> this is a possible definition:</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Questions for Talia:</a:t>
            </a:r>
          </a:p>
          <a:p>
            <a:r>
              <a:rPr lang="en-US" sz="2000" dirty="0"/>
              <a:t>1. What do you think? Is this doable/a good idea for Coq?</a:t>
            </a:r>
          </a:p>
          <a:p>
            <a:r>
              <a:rPr lang="en-US" sz="2000" dirty="0"/>
              <a:t>2. Show is not really needed in Coq, right?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0FD73852-A379-3148-8E47-B8EB2EE7327A}"/>
              </a:ext>
            </a:extLst>
          </p:cNvPr>
          <p:cNvPicPr>
            <a:picLocks noChangeAspect="1"/>
          </p:cNvPicPr>
          <p:nvPr/>
        </p:nvPicPr>
        <p:blipFill>
          <a:blip r:embed="rId3"/>
          <a:stretch>
            <a:fillRect/>
          </a:stretch>
        </p:blipFill>
        <p:spPr>
          <a:xfrm>
            <a:off x="820149" y="2692747"/>
            <a:ext cx="9278671" cy="2263294"/>
          </a:xfrm>
          <a:prstGeom prst="rect">
            <a:avLst/>
          </a:prstGeom>
        </p:spPr>
      </p:pic>
    </p:spTree>
    <p:extLst>
      <p:ext uri="{BB962C8B-B14F-4D97-AF65-F5344CB8AC3E}">
        <p14:creationId xmlns:p14="http://schemas.microsoft.com/office/powerpoint/2010/main" val="91209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7B446F-5073-484F-A2ED-55EA3CB6AB1F}"/>
              </a:ext>
            </a:extLst>
          </p:cNvPr>
          <p:cNvSpPr>
            <a:spLocks noGrp="1"/>
          </p:cNvSpPr>
          <p:nvPr>
            <p:ph type="title"/>
          </p:nvPr>
        </p:nvSpPr>
        <p:spPr>
          <a:xfrm>
            <a:off x="643467" y="321734"/>
            <a:ext cx="10905066" cy="1135737"/>
          </a:xfrm>
        </p:spPr>
        <p:txBody>
          <a:bodyPr>
            <a:normAutofit/>
          </a:bodyPr>
          <a:lstStyle/>
          <a:p>
            <a:r>
              <a:rPr lang="en-US" sz="3600" dirty="0"/>
              <a:t>Sketch 2: </a:t>
            </a:r>
            <a:r>
              <a:rPr lang="en-US" sz="3600" dirty="0" err="1"/>
              <a:t>TermLevelCoqSketch</a:t>
            </a:r>
            <a:endParaRPr lang="en-US" sz="3600" dirty="0"/>
          </a:p>
        </p:txBody>
      </p:sp>
      <p:sp>
        <p:nvSpPr>
          <p:cNvPr id="3" name="Content Placeholder 2">
            <a:extLst>
              <a:ext uri="{FF2B5EF4-FFF2-40B4-BE49-F238E27FC236}">
                <a16:creationId xmlns:a16="http://schemas.microsoft.com/office/drawing/2014/main" id="{20D6D8F6-6EB3-C749-935E-A50CBB738117}"/>
              </a:ext>
            </a:extLst>
          </p:cNvPr>
          <p:cNvSpPr>
            <a:spLocks noGrp="1"/>
          </p:cNvSpPr>
          <p:nvPr>
            <p:ph idx="1"/>
          </p:nvPr>
        </p:nvSpPr>
        <p:spPr>
          <a:xfrm>
            <a:off x="643467" y="1782981"/>
            <a:ext cx="10905066" cy="4393982"/>
          </a:xfrm>
        </p:spPr>
        <p:txBody>
          <a:bodyPr>
            <a:normAutofit/>
          </a:bodyPr>
          <a:lstStyle/>
          <a:p>
            <a:r>
              <a:rPr lang="en-US" sz="2000" dirty="0"/>
              <a:t>Proof terms (proof object) with holes</a:t>
            </a:r>
          </a:p>
          <a:p>
            <a:r>
              <a:rPr lang="en-US" sz="2000" dirty="0"/>
              <a:t>Q:</a:t>
            </a:r>
          </a:p>
          <a:p>
            <a:pPr lvl="1"/>
            <a:r>
              <a:rPr lang="en-US" sz="1600" dirty="0"/>
              <a:t>Relation to </a:t>
            </a:r>
            <a:r>
              <a:rPr lang="en-US" sz="1600" dirty="0" err="1"/>
              <a:t>TermLevelCoqSketch</a:t>
            </a:r>
            <a:r>
              <a:rPr lang="en-US" sz="1600" dirty="0"/>
              <a:t> &lt;-&gt; </a:t>
            </a:r>
            <a:r>
              <a:rPr lang="en-US" sz="1600" dirty="0" err="1"/>
              <a:t>DCoq</a:t>
            </a:r>
            <a:r>
              <a:rPr lang="en-US" sz="1600" dirty="0"/>
              <a:t>?</a:t>
            </a:r>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2395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7B446F-5073-484F-A2ED-55EA3CB6AB1F}"/>
              </a:ext>
            </a:extLst>
          </p:cNvPr>
          <p:cNvSpPr>
            <a:spLocks noGrp="1"/>
          </p:cNvSpPr>
          <p:nvPr>
            <p:ph type="title"/>
          </p:nvPr>
        </p:nvSpPr>
        <p:spPr>
          <a:xfrm>
            <a:off x="806" y="0"/>
            <a:ext cx="12191194" cy="1135737"/>
          </a:xfrm>
        </p:spPr>
        <p:txBody>
          <a:bodyPr>
            <a:normAutofit/>
          </a:bodyPr>
          <a:lstStyle/>
          <a:p>
            <a:r>
              <a:rPr lang="en-US" sz="3600" dirty="0"/>
              <a:t>Admits in Sketches – does it accidentally lead to False Lemmas? </a:t>
            </a:r>
          </a:p>
        </p:txBody>
      </p:sp>
      <p:sp>
        <p:nvSpPr>
          <p:cNvPr id="3" name="Content Placeholder 2">
            <a:extLst>
              <a:ext uri="{FF2B5EF4-FFF2-40B4-BE49-F238E27FC236}">
                <a16:creationId xmlns:a16="http://schemas.microsoft.com/office/drawing/2014/main" id="{20D6D8F6-6EB3-C749-935E-A50CBB738117}"/>
              </a:ext>
            </a:extLst>
          </p:cNvPr>
          <p:cNvSpPr>
            <a:spLocks noGrp="1"/>
          </p:cNvSpPr>
          <p:nvPr>
            <p:ph idx="1"/>
          </p:nvPr>
        </p:nvSpPr>
        <p:spPr>
          <a:xfrm>
            <a:off x="0" y="847493"/>
            <a:ext cx="12192000" cy="6010507"/>
          </a:xfrm>
        </p:spPr>
        <p:txBody>
          <a:bodyPr>
            <a:normAutofit/>
          </a:bodyPr>
          <a:lstStyle/>
          <a:p>
            <a:r>
              <a:rPr lang="en-US" sz="2000" dirty="0"/>
              <a:t>What are admits?</a:t>
            </a:r>
          </a:p>
          <a:p>
            <a:pPr lvl="1"/>
            <a:r>
              <a:rPr lang="en-US" sz="1600" dirty="0"/>
              <a:t>Admits allow unproven theorems to be considered correct by Coq</a:t>
            </a:r>
          </a:p>
          <a:p>
            <a:r>
              <a:rPr lang="en-US" sz="2000" dirty="0"/>
              <a:t>What benefits do they bring?</a:t>
            </a:r>
          </a:p>
          <a:p>
            <a:pPr lvl="1"/>
            <a:r>
              <a:rPr lang="en-US" sz="1600" dirty="0"/>
              <a:t>During testing (inference) – it allows the Sketcher (Prover) to know if the lemmas it guessed would prove the target theorem &amp; if it was not (accidentally) encouraged at training to predict false lemmas, then it means that this would speed up search! Since it now only has to prove (i.e. recurse) things it knows WILL help the prove the target</a:t>
            </a:r>
          </a:p>
          <a:p>
            <a:r>
              <a:rPr lang="en-US" sz="2000" dirty="0"/>
              <a:t>What problems do they bring?</a:t>
            </a:r>
          </a:p>
          <a:p>
            <a:pPr lvl="1"/>
            <a:r>
              <a:rPr lang="en-US" sz="1600" dirty="0"/>
              <a:t>During training, if rewards are not given carefully, Sketcher might accidentally learn to prove False</a:t>
            </a:r>
          </a:p>
          <a:p>
            <a:pPr lvl="2"/>
            <a:r>
              <a:rPr lang="en-US" sz="1200" dirty="0"/>
              <a:t>E.g. giving premature rewards due to shows being shown given the lemmas might be bad e.g. if we don’t have another tool help decrease the chance that these lemmas are equivalent to false</a:t>
            </a:r>
          </a:p>
          <a:p>
            <a:pPr lvl="2"/>
            <a:r>
              <a:rPr lang="en-US" sz="1200" dirty="0"/>
              <a:t>(could be interesting to give rewards even if admits are there if we know they are not equivalent to false! e.g. we have a proof it’s not false, or we prove it with auto, hammer, or even another NN)</a:t>
            </a:r>
          </a:p>
          <a:p>
            <a:pPr lvl="2"/>
            <a:r>
              <a:rPr lang="en-US" sz="1200" dirty="0"/>
              <a:t>(even if we can’t guarantee it’s false, it could be an interesting idea to reward the prover anyway e.g. if it’s trained to predict lemmas that are true due to predicting true statements from humans or its meta-learning strategy mostly exposes it to true statements)</a:t>
            </a:r>
          </a:p>
          <a:p>
            <a:r>
              <a:rPr lang="en-US" sz="2000" dirty="0"/>
              <a:t>When is False unlikely to be proved?</a:t>
            </a:r>
          </a:p>
          <a:p>
            <a:pPr lvl="1"/>
            <a:r>
              <a:rPr lang="en-US" sz="1600" dirty="0"/>
              <a:t>1. If we learn to predict lemmas from human proofs</a:t>
            </a:r>
          </a:p>
          <a:p>
            <a:pPr lvl="1"/>
            <a:r>
              <a:rPr lang="en-US" sz="1600" dirty="0"/>
              <a:t>2. If we learn to predict from it’s own library of true/proved statements</a:t>
            </a:r>
          </a:p>
          <a:p>
            <a:pPr lvl="1"/>
            <a:r>
              <a:rPr lang="en-US" sz="1600" dirty="0"/>
              <a:t>3. if during training we follow a curriculum &amp; builds it’s own library of true statement</a:t>
            </a:r>
          </a:p>
          <a:p>
            <a:pPr lvl="2"/>
            <a:r>
              <a:rPr lang="en-US" sz="1200" dirty="0"/>
              <a:t>i.e. it’s biased to true/proved statements</a:t>
            </a:r>
          </a:p>
          <a:p>
            <a:pPr lvl="2"/>
            <a:r>
              <a:rPr lang="en-US" sz="1200" dirty="0"/>
              <a:t>Thus, admits will be needed less, hammer/metis will work most often and thus it starts building its intuitive neural knowledge (in the weights) and it’s symbolic knowledge (in the growing DSL) from True statements</a:t>
            </a:r>
          </a:p>
          <a:p>
            <a:r>
              <a:rPr lang="en-US" sz="2000" dirty="0"/>
              <a:t>Basically: If it’s not biased to predict False Lemmas, why would it?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1896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7D68E4-A320-B24F-8B80-1B19EA99C08D}"/>
              </a:ext>
            </a:extLst>
          </p:cNvPr>
          <p:cNvSpPr>
            <a:spLocks noGrp="1"/>
          </p:cNvSpPr>
          <p:nvPr>
            <p:ph type="title"/>
          </p:nvPr>
        </p:nvSpPr>
        <p:spPr>
          <a:xfrm>
            <a:off x="13902" y="0"/>
            <a:ext cx="10905066" cy="1135737"/>
          </a:xfrm>
        </p:spPr>
        <p:txBody>
          <a:bodyPr>
            <a:normAutofit/>
          </a:bodyPr>
          <a:lstStyle/>
          <a:p>
            <a:r>
              <a:rPr lang="en-US" sz="3600" dirty="0"/>
              <a:t>Why is that definition of a Sketch nice?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Text&#10;&#10;Description automatically generated">
            <a:extLst>
              <a:ext uri="{FF2B5EF4-FFF2-40B4-BE49-F238E27FC236}">
                <a16:creationId xmlns:a16="http://schemas.microsoft.com/office/drawing/2014/main" id="{F55095D4-EBFB-994B-AD22-632AAB35A7B0}"/>
              </a:ext>
            </a:extLst>
          </p:cNvPr>
          <p:cNvPicPr>
            <a:picLocks noGrp="1" noChangeAspect="1"/>
          </p:cNvPicPr>
          <p:nvPr>
            <p:ph idx="1"/>
          </p:nvPr>
        </p:nvPicPr>
        <p:blipFill>
          <a:blip r:embed="rId2"/>
          <a:stretch>
            <a:fillRect/>
          </a:stretch>
        </p:blipFill>
        <p:spPr>
          <a:xfrm>
            <a:off x="7216346" y="9063"/>
            <a:ext cx="4961752" cy="1408127"/>
          </a:xfrm>
          <a:prstGeom prst="rect">
            <a:avLst/>
          </a:prstGeom>
        </p:spPr>
      </p:pic>
      <p:sp>
        <p:nvSpPr>
          <p:cNvPr id="11" name="Content Placeholder 2">
            <a:extLst>
              <a:ext uri="{FF2B5EF4-FFF2-40B4-BE49-F238E27FC236}">
                <a16:creationId xmlns:a16="http://schemas.microsoft.com/office/drawing/2014/main" id="{22ADA774-150A-AF49-9E1B-D5C871032CEA}"/>
              </a:ext>
            </a:extLst>
          </p:cNvPr>
          <p:cNvSpPr txBox="1">
            <a:spLocks/>
          </p:cNvSpPr>
          <p:nvPr/>
        </p:nvSpPr>
        <p:spPr>
          <a:xfrm>
            <a:off x="27804" y="915553"/>
            <a:ext cx="10905066" cy="5026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3" name="Content Placeholder 2">
            <a:extLst>
              <a:ext uri="{FF2B5EF4-FFF2-40B4-BE49-F238E27FC236}">
                <a16:creationId xmlns:a16="http://schemas.microsoft.com/office/drawing/2014/main" id="{0E972EAE-D941-D74D-8EC1-350CE96477E4}"/>
              </a:ext>
            </a:extLst>
          </p:cNvPr>
          <p:cNvSpPr txBox="1">
            <a:spLocks/>
          </p:cNvSpPr>
          <p:nvPr/>
        </p:nvSpPr>
        <p:spPr>
          <a:xfrm>
            <a:off x="27804" y="1417190"/>
            <a:ext cx="12094012" cy="5338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1. Amiable for RL to learn to generate lemmas l_1, …, </a:t>
            </a:r>
            <a:r>
              <a:rPr lang="en-US" sz="2000" dirty="0" err="1"/>
              <a:t>l_L</a:t>
            </a:r>
            <a:r>
              <a:rPr lang="en-US" sz="2000" dirty="0"/>
              <a:t>. </a:t>
            </a:r>
          </a:p>
          <a:p>
            <a:pPr lvl="1"/>
            <a:r>
              <a:rPr lang="en-US" sz="1600" dirty="0"/>
              <a:t>Challenges:</a:t>
            </a:r>
          </a:p>
          <a:p>
            <a:pPr lvl="2"/>
            <a:r>
              <a:rPr lang="en-US" sz="1200" dirty="0"/>
              <a:t>1. Defining a None Sparse reward function (perhaps steps is enough)</a:t>
            </a:r>
          </a:p>
          <a:p>
            <a:r>
              <a:rPr lang="en-US" sz="2000" dirty="0"/>
              <a:t>2. If we could translate Coq proofs to this Sketch format, perhaps we could</a:t>
            </a:r>
          </a:p>
          <a:p>
            <a:pPr lvl="1"/>
            <a:r>
              <a:rPr lang="en-US" sz="1600" dirty="0"/>
              <a:t>A. Learn a DSL/Compositionality/Abstraction (e.g. running </a:t>
            </a:r>
            <a:r>
              <a:rPr lang="en-US" sz="1600" dirty="0" err="1"/>
              <a:t>DreamCoder</a:t>
            </a:r>
            <a:r>
              <a:rPr lang="en-US" sz="1600" dirty="0"/>
              <a:t> on such a data set)</a:t>
            </a:r>
          </a:p>
          <a:p>
            <a:pPr lvl="1"/>
            <a:r>
              <a:rPr lang="en-US" sz="1600" dirty="0"/>
              <a:t>B. bootstrap Sketch on it’s own proofs to do A (improve it’s own DSL)</a:t>
            </a:r>
          </a:p>
          <a:p>
            <a:r>
              <a:rPr lang="en-US" sz="2000" dirty="0"/>
              <a:t>3. Seems to capture the divide and conquer paradigm I’m after (?)</a:t>
            </a:r>
          </a:p>
          <a:p>
            <a:pPr lvl="1"/>
            <a:endParaRPr lang="en-US" sz="1600" dirty="0"/>
          </a:p>
        </p:txBody>
      </p:sp>
    </p:spTree>
    <p:extLst>
      <p:ext uri="{BB962C8B-B14F-4D97-AF65-F5344CB8AC3E}">
        <p14:creationId xmlns:p14="http://schemas.microsoft.com/office/powerpoint/2010/main" val="407978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3035</TotalTime>
  <Words>1814</Words>
  <Application>Microsoft Macintosh PowerPoint</Application>
  <PresentationFormat>Widescreen</PresentationFormat>
  <Paragraphs>144</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What should we Sketch in Coq?</vt:lpstr>
      <vt:lpstr>What should we solve?</vt:lpstr>
      <vt:lpstr>Sketching’s answer to “What problem to solve”?</vt:lpstr>
      <vt:lpstr>March/1/2022</vt:lpstr>
      <vt:lpstr>Assume Sketch satisfies Scientific Questions, then…</vt:lpstr>
      <vt:lpstr>What is a Sketch DCoq (Declarative Coq)?</vt:lpstr>
      <vt:lpstr>Sketch 2: TermLevelCoqSketch</vt:lpstr>
      <vt:lpstr>Admits in Sketches – does it accidentally lead to False Lemmas? </vt:lpstr>
      <vt:lpstr>Why is that definition of a Sketch nice?</vt:lpstr>
      <vt:lpstr>What are the challenges with that definition of Sketch?</vt:lpstr>
      <vt:lpstr>Challenge no matter what</vt:lpstr>
      <vt:lpstr>PowerPoint Presentation</vt:lpstr>
      <vt:lpstr>Given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Brando</dc:creator>
  <cp:lastModifiedBy>Miranda, Brando</cp:lastModifiedBy>
  <cp:revision>55</cp:revision>
  <dcterms:created xsi:type="dcterms:W3CDTF">2021-08-31T14:58:13Z</dcterms:created>
  <dcterms:modified xsi:type="dcterms:W3CDTF">2022-03-02T00:57:10Z</dcterms:modified>
</cp:coreProperties>
</file>