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0a68224c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0a68224c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0a68224c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0a68224c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0a68224c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0a68224c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c4fb020d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c4fb020d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c4fb020d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c4fb020d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0a68224c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0a68224c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c4fb020d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c4fb020d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0a68224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0a68224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0a68224c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0a68224c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0a68224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0a68224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0a68224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0a68224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0a68224c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0a68224c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iscord.gg/hp7xewF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MDDI Final Project Proposal</a:t>
            </a:r>
            <a:endParaRPr/>
          </a:p>
          <a:p>
            <a:pPr indent="0" lvl="0" marL="0" rtl="0" algn="l">
              <a:spcBef>
                <a:spcPts val="0"/>
              </a:spcBef>
              <a:spcAft>
                <a:spcPts val="0"/>
              </a:spcAft>
              <a:buNone/>
            </a:pPr>
            <a:r>
              <a:rPr lang="en"/>
              <a:t>Term 2</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Brandon Cernohous 29/03/2023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Distribution</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2"/>
          <p:cNvPicPr preferRelativeResize="0"/>
          <p:nvPr/>
        </p:nvPicPr>
        <p:blipFill>
          <a:blip r:embed="rId3">
            <a:alphaModFix/>
          </a:blip>
          <a:stretch>
            <a:fillRect/>
          </a:stretch>
        </p:blipFill>
        <p:spPr>
          <a:xfrm>
            <a:off x="1800" y="1886211"/>
            <a:ext cx="9144000" cy="26464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State</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169375" y="2109750"/>
            <a:ext cx="2777201" cy="2777201"/>
          </a:xfrm>
          <a:prstGeom prst="rect">
            <a:avLst/>
          </a:prstGeom>
          <a:noFill/>
          <a:ln>
            <a:noFill/>
          </a:ln>
        </p:spPr>
      </p:pic>
      <p:pic>
        <p:nvPicPr>
          <p:cNvPr id="151" name="Google Shape;151;p23"/>
          <p:cNvPicPr preferRelativeResize="0"/>
          <p:nvPr/>
        </p:nvPicPr>
        <p:blipFill>
          <a:blip r:embed="rId4">
            <a:alphaModFix/>
          </a:blip>
          <a:stretch>
            <a:fillRect/>
          </a:stretch>
        </p:blipFill>
        <p:spPr>
          <a:xfrm>
            <a:off x="3100338" y="2094313"/>
            <a:ext cx="2808076" cy="2808076"/>
          </a:xfrm>
          <a:prstGeom prst="rect">
            <a:avLst/>
          </a:prstGeom>
          <a:noFill/>
          <a:ln>
            <a:noFill/>
          </a:ln>
        </p:spPr>
      </p:pic>
      <p:pic>
        <p:nvPicPr>
          <p:cNvPr id="152" name="Google Shape;152;p23"/>
          <p:cNvPicPr preferRelativeResize="0"/>
          <p:nvPr/>
        </p:nvPicPr>
        <p:blipFill>
          <a:blip r:embed="rId5">
            <a:alphaModFix/>
          </a:blip>
          <a:stretch>
            <a:fillRect/>
          </a:stretch>
        </p:blipFill>
        <p:spPr>
          <a:xfrm>
            <a:off x="6062200" y="2078875"/>
            <a:ext cx="2808076" cy="2808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r>
              <a:rPr lang="en"/>
              <a:t>Conclusions</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Engaging individuals is difficult. Even existing professional connections.</a:t>
            </a:r>
            <a:endParaRPr/>
          </a:p>
          <a:p>
            <a:pPr indent="-311150" lvl="0" marL="457200" rtl="0" algn="l">
              <a:spcBef>
                <a:spcPts val="0"/>
              </a:spcBef>
              <a:spcAft>
                <a:spcPts val="0"/>
              </a:spcAft>
              <a:buSzPts val="1300"/>
              <a:buChar char="●"/>
            </a:pPr>
            <a:r>
              <a:rPr lang="en"/>
              <a:t>My </a:t>
            </a:r>
            <a:r>
              <a:rPr lang="en"/>
              <a:t>experience</a:t>
            </a:r>
            <a:r>
              <a:rPr lang="en"/>
              <a:t> in the additive manufacturing industry tells me that the project is worthwhile. </a:t>
            </a:r>
            <a:endParaRPr/>
          </a:p>
          <a:p>
            <a:pPr indent="-298450" lvl="1" marL="914400" rtl="0" algn="l">
              <a:spcBef>
                <a:spcPts val="0"/>
              </a:spcBef>
              <a:spcAft>
                <a:spcPts val="0"/>
              </a:spcAft>
              <a:buSzPts val="1100"/>
              <a:buChar char="○"/>
            </a:pPr>
            <a:r>
              <a:rPr lang="en"/>
              <a:t>I have talked to tons of people who get stuck, or never get past using PLA</a:t>
            </a:r>
            <a:endParaRPr/>
          </a:p>
          <a:p>
            <a:pPr indent="-311150" lvl="0" marL="457200" rtl="0" algn="l">
              <a:spcBef>
                <a:spcPts val="0"/>
              </a:spcBef>
              <a:spcAft>
                <a:spcPts val="0"/>
              </a:spcAft>
              <a:buSzPts val="1300"/>
              <a:buChar char="●"/>
            </a:pPr>
            <a:r>
              <a:rPr lang="en"/>
              <a:t>Users who need help immediately understand</a:t>
            </a:r>
            <a:endParaRPr/>
          </a:p>
          <a:p>
            <a:pPr indent="-311150" lvl="0" marL="457200" rtl="0" algn="l">
              <a:spcBef>
                <a:spcPts val="0"/>
              </a:spcBef>
              <a:spcAft>
                <a:spcPts val="0"/>
              </a:spcAft>
              <a:buSzPts val="1300"/>
              <a:buChar char="●"/>
            </a:pPr>
            <a:r>
              <a:rPr lang="en"/>
              <a:t>Existing resources are scattered, unfocused, full of misinformation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a:t>
            </a:r>
            <a:endParaRPr/>
          </a:p>
        </p:txBody>
      </p:sp>
      <p:sp>
        <p:nvSpPr>
          <p:cNvPr id="164" name="Google Shape;164;p25"/>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98" name="Google Shape;98;p15"/>
          <p:cNvSpPr txBox="1"/>
          <p:nvPr>
            <p:ph idx="1" type="body"/>
          </p:nvPr>
        </p:nvSpPr>
        <p:spPr>
          <a:xfrm>
            <a:off x="729450" y="2078875"/>
            <a:ext cx="7688700" cy="284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hundreds of additive manufacturing systems, materials, and many different slicers. While additive manufacturing systems </a:t>
            </a:r>
            <a:r>
              <a:rPr lang="en"/>
              <a:t>have</a:t>
            </a:r>
            <a:r>
              <a:rPr lang="en"/>
              <a:t> gotten better at being accessible, it still takes an extensive amount of knowledge, time, and background to master these machines.</a:t>
            </a:r>
            <a:endParaRPr/>
          </a:p>
          <a:p>
            <a:pPr indent="-298450" lvl="1" marL="914400" rtl="0" algn="l">
              <a:spcBef>
                <a:spcPts val="0"/>
              </a:spcBef>
              <a:spcAft>
                <a:spcPts val="0"/>
              </a:spcAft>
              <a:buSzPts val="1100"/>
              <a:buChar char="○"/>
            </a:pPr>
            <a:r>
              <a:rPr lang="en"/>
              <a:t>Approx 2.5 million 3D </a:t>
            </a:r>
            <a:r>
              <a:rPr lang="en"/>
              <a:t>printers</a:t>
            </a:r>
            <a:r>
              <a:rPr lang="en"/>
              <a:t> sold last year</a:t>
            </a:r>
            <a:endParaRPr/>
          </a:p>
          <a:p>
            <a:pPr indent="-311150" lvl="0" marL="457200" rtl="0" algn="l">
              <a:spcBef>
                <a:spcPts val="0"/>
              </a:spcBef>
              <a:spcAft>
                <a:spcPts val="0"/>
              </a:spcAft>
              <a:buSzPts val="1300"/>
              <a:buChar char="●"/>
            </a:pPr>
            <a:r>
              <a:rPr lang="en"/>
              <a:t>The lack of expertise causes a massive waste of time and material. It also leaves users unable to further adopt the technology to maximum potential</a:t>
            </a:r>
            <a:endParaRPr/>
          </a:p>
          <a:p>
            <a:pPr indent="-298450" lvl="1" marL="914400" rtl="0" algn="l">
              <a:spcBef>
                <a:spcPts val="0"/>
              </a:spcBef>
              <a:spcAft>
                <a:spcPts val="0"/>
              </a:spcAft>
              <a:buSzPts val="1100"/>
              <a:buChar char="○"/>
            </a:pPr>
            <a:r>
              <a:rPr lang="en"/>
              <a:t>I have personally helped over 500 customers figure out how to AquaSys products on over 100 systems</a:t>
            </a:r>
            <a:endParaRPr/>
          </a:p>
          <a:p>
            <a:pPr indent="-311150" lvl="0" marL="457200" rtl="0" algn="l">
              <a:spcBef>
                <a:spcPts val="0"/>
              </a:spcBef>
              <a:spcAft>
                <a:spcPts val="0"/>
              </a:spcAft>
              <a:buSzPts val="1300"/>
              <a:buChar char="●"/>
            </a:pPr>
            <a:r>
              <a:rPr lang="en"/>
              <a:t>There are few centralized places to find high quality information on systems, materials, software, and how they interact. </a:t>
            </a:r>
            <a:endParaRPr/>
          </a:p>
          <a:p>
            <a:pPr indent="-298450" lvl="1" marL="914400" rtl="0" algn="l">
              <a:spcBef>
                <a:spcPts val="0"/>
              </a:spcBef>
              <a:spcAft>
                <a:spcPts val="0"/>
              </a:spcAft>
              <a:buSzPts val="1100"/>
              <a:buChar char="○"/>
            </a:pPr>
            <a:r>
              <a:rPr lang="en"/>
              <a:t>To date, the best 3d community I have experienced is on Reddit (which is full of misinformation)</a:t>
            </a:r>
            <a:endParaRPr/>
          </a:p>
          <a:p>
            <a:pPr indent="0" lvl="0" marL="9144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Proposal - 3D Printing Community</a:t>
            </a:r>
            <a:endParaRPr/>
          </a:p>
        </p:txBody>
      </p:sp>
      <p:sp>
        <p:nvSpPr>
          <p:cNvPr id="104" name="Google Shape;104;p16"/>
          <p:cNvSpPr txBox="1"/>
          <p:nvPr>
            <p:ph idx="1" type="body"/>
          </p:nvPr>
        </p:nvSpPr>
        <p:spPr>
          <a:xfrm>
            <a:off x="729450" y="2078875"/>
            <a:ext cx="7688700" cy="297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an online network/database for people to upload print profiles while capturing the following information</a:t>
            </a:r>
            <a:endParaRPr/>
          </a:p>
          <a:p>
            <a:pPr indent="-298450" lvl="1" marL="914400" rtl="0" algn="l">
              <a:spcBef>
                <a:spcPts val="0"/>
              </a:spcBef>
              <a:spcAft>
                <a:spcPts val="0"/>
              </a:spcAft>
              <a:buSzPts val="1100"/>
              <a:buChar char="○"/>
            </a:pPr>
            <a:r>
              <a:rPr lang="en"/>
              <a:t>Print parameters</a:t>
            </a:r>
            <a:endParaRPr/>
          </a:p>
          <a:p>
            <a:pPr indent="-298450" lvl="1" marL="914400" rtl="0" algn="l">
              <a:spcBef>
                <a:spcPts val="0"/>
              </a:spcBef>
              <a:spcAft>
                <a:spcPts val="0"/>
              </a:spcAft>
              <a:buSzPts val="1100"/>
              <a:buChar char="○"/>
            </a:pPr>
            <a:r>
              <a:rPr lang="en"/>
              <a:t>Hardware used - including modifications</a:t>
            </a:r>
            <a:endParaRPr/>
          </a:p>
          <a:p>
            <a:pPr indent="-298450" lvl="1" marL="914400" rtl="0" algn="l">
              <a:spcBef>
                <a:spcPts val="0"/>
              </a:spcBef>
              <a:spcAft>
                <a:spcPts val="0"/>
              </a:spcAft>
              <a:buSzPts val="1100"/>
              <a:buChar char="○"/>
            </a:pPr>
            <a:r>
              <a:rPr lang="en"/>
              <a:t>Exact material used</a:t>
            </a:r>
            <a:endParaRPr/>
          </a:p>
          <a:p>
            <a:pPr indent="-298450" lvl="1" marL="914400" rtl="0" algn="l">
              <a:spcBef>
                <a:spcPts val="0"/>
              </a:spcBef>
              <a:spcAft>
                <a:spcPts val="0"/>
              </a:spcAft>
              <a:buSzPts val="1100"/>
              <a:buChar char="○"/>
            </a:pPr>
            <a:r>
              <a:rPr lang="en"/>
              <a:t>Allow users to download profiles for </a:t>
            </a:r>
            <a:r>
              <a:rPr lang="en"/>
              <a:t>their</a:t>
            </a:r>
            <a:r>
              <a:rPr lang="en"/>
              <a:t> system (or the most similar available)</a:t>
            </a:r>
            <a:endParaRPr/>
          </a:p>
          <a:p>
            <a:pPr indent="-298450" lvl="1" marL="914400" rtl="0" algn="l">
              <a:spcBef>
                <a:spcPts val="0"/>
              </a:spcBef>
              <a:spcAft>
                <a:spcPts val="0"/>
              </a:spcAft>
              <a:buSzPts val="1100"/>
              <a:buChar char="○"/>
            </a:pPr>
            <a:r>
              <a:rPr lang="en"/>
              <a:t>Allows users to compare profiles to make educated guesses for doing new materials or new equipment</a:t>
            </a:r>
            <a:endParaRPr/>
          </a:p>
          <a:p>
            <a:pPr indent="-298450" lvl="1" marL="914400" rtl="0" algn="l">
              <a:spcBef>
                <a:spcPts val="0"/>
              </a:spcBef>
              <a:spcAft>
                <a:spcPts val="0"/>
              </a:spcAft>
              <a:buSzPts val="1100"/>
              <a:buChar char="○"/>
            </a:pPr>
            <a:r>
              <a:rPr lang="en"/>
              <a:t>Include a rating system for the overall quality of the profile</a:t>
            </a:r>
            <a:endParaRPr/>
          </a:p>
          <a:p>
            <a:pPr indent="-311150" lvl="0" marL="457200" rtl="0" algn="l">
              <a:spcBef>
                <a:spcPts val="0"/>
              </a:spcBef>
              <a:spcAft>
                <a:spcPts val="0"/>
              </a:spcAft>
              <a:buSzPts val="1300"/>
              <a:buChar char="●"/>
            </a:pPr>
            <a:r>
              <a:rPr lang="en"/>
              <a:t>Create a discord channel - Connect experts to users</a:t>
            </a:r>
            <a:endParaRPr/>
          </a:p>
          <a:p>
            <a:pPr indent="-311150" lvl="0" marL="457200" rtl="0" algn="l">
              <a:spcBef>
                <a:spcPts val="0"/>
              </a:spcBef>
              <a:spcAft>
                <a:spcPts val="0"/>
              </a:spcAft>
              <a:buSzPts val="1300"/>
              <a:buChar char="●"/>
            </a:pPr>
            <a:r>
              <a:rPr lang="en"/>
              <a:t>Provide information on materials selection and differences</a:t>
            </a:r>
            <a:endParaRPr/>
          </a:p>
          <a:p>
            <a:pPr indent="-311150" lvl="0" marL="457200" rtl="0" algn="l">
              <a:spcBef>
                <a:spcPts val="0"/>
              </a:spcBef>
              <a:spcAft>
                <a:spcPts val="0"/>
              </a:spcAft>
              <a:buSzPts val="1300"/>
              <a:buChar char="●"/>
            </a:pPr>
            <a:r>
              <a:rPr lang="en"/>
              <a:t>Provide a space for users to discuss and </a:t>
            </a:r>
            <a:r>
              <a:rPr lang="en"/>
              <a:t>troubleshoot</a:t>
            </a:r>
            <a:r>
              <a:rPr lang="en"/>
              <a:t> applications</a:t>
            </a:r>
            <a:endParaRPr/>
          </a:p>
          <a:p>
            <a:pPr indent="-311150" lvl="0" marL="457200" rtl="0" algn="l">
              <a:spcBef>
                <a:spcPts val="0"/>
              </a:spcBef>
              <a:spcAft>
                <a:spcPts val="0"/>
              </a:spcAft>
              <a:buSzPts val="1300"/>
              <a:buChar char="●"/>
            </a:pPr>
            <a:r>
              <a:rPr lang="en"/>
              <a:t>Reduced wasted time and material, and enable broader adoption of 3d printing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Intervention 1 - Underwhelming</a:t>
            </a:r>
            <a:endParaRPr/>
          </a:p>
        </p:txBody>
      </p:sp>
      <p:sp>
        <p:nvSpPr>
          <p:cNvPr id="110" name="Google Shape;110;p17"/>
          <p:cNvSpPr txBox="1"/>
          <p:nvPr>
            <p:ph idx="1" type="body"/>
          </p:nvPr>
        </p:nvSpPr>
        <p:spPr>
          <a:xfrm>
            <a:off x="729450" y="2078875"/>
            <a:ext cx="7688700" cy="271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My first intervention was to attempt to connect with local makerspaces, fablabs, etc to discuss the project and gain feedback</a:t>
            </a:r>
            <a:endParaRPr/>
          </a:p>
          <a:p>
            <a:pPr indent="-311150" lvl="0" marL="457200" rtl="0" algn="l">
              <a:spcBef>
                <a:spcPts val="0"/>
              </a:spcBef>
              <a:spcAft>
                <a:spcPts val="0"/>
              </a:spcAft>
              <a:buSzPts val="1300"/>
              <a:buChar char="●"/>
            </a:pPr>
            <a:r>
              <a:rPr lang="en"/>
              <a:t>I made contact by email and phone to set up a Zoom meeting to discuss the concept of the project and get feedback from the local 3d printing community. </a:t>
            </a:r>
            <a:endParaRPr/>
          </a:p>
          <a:p>
            <a:pPr indent="-311150" lvl="0" marL="457200" rtl="0" algn="l">
              <a:spcBef>
                <a:spcPts val="0"/>
              </a:spcBef>
              <a:spcAft>
                <a:spcPts val="0"/>
              </a:spcAft>
              <a:buSzPts val="1300"/>
              <a:buChar char="●"/>
            </a:pPr>
            <a:r>
              <a:rPr lang="en"/>
              <a:t>5 of 10 people responded via email. </a:t>
            </a:r>
            <a:endParaRPr/>
          </a:p>
          <a:p>
            <a:pPr indent="-298450" lvl="1" marL="914400" rtl="0" algn="l">
              <a:spcBef>
                <a:spcPts val="0"/>
              </a:spcBef>
              <a:spcAft>
                <a:spcPts val="0"/>
              </a:spcAft>
              <a:buSzPts val="1100"/>
              <a:buChar char="○"/>
            </a:pPr>
            <a:r>
              <a:rPr lang="en"/>
              <a:t>Most email responses were the following: “Your project sounds interesting, but I have no time or desire to participate in any way”</a:t>
            </a:r>
            <a:endParaRPr/>
          </a:p>
          <a:p>
            <a:pPr indent="-311150" lvl="0" marL="457200" rtl="0" algn="l">
              <a:spcBef>
                <a:spcPts val="0"/>
              </a:spcBef>
              <a:spcAft>
                <a:spcPts val="0"/>
              </a:spcAft>
              <a:buSzPts val="1300"/>
              <a:buChar char="●"/>
            </a:pPr>
            <a:r>
              <a:rPr lang="en"/>
              <a:t>0 of 10 people attended the 1st scheduled meeting </a:t>
            </a:r>
            <a:endParaRPr/>
          </a:p>
          <a:p>
            <a:pPr indent="-298450" lvl="1" marL="914400" rtl="0" algn="l">
              <a:spcBef>
                <a:spcPts val="0"/>
              </a:spcBef>
              <a:spcAft>
                <a:spcPts val="0"/>
              </a:spcAft>
              <a:buSzPts val="1100"/>
              <a:buChar char="○"/>
            </a:pPr>
            <a:r>
              <a:rPr lang="en"/>
              <a:t>A very lonely zoom room….</a:t>
            </a:r>
            <a:endParaRPr/>
          </a:p>
          <a:p>
            <a:pPr indent="0" lvl="0" marL="457200" rtl="0" algn="l">
              <a:spcBef>
                <a:spcPts val="1200"/>
              </a:spcBef>
              <a:spcAft>
                <a:spcPts val="1200"/>
              </a:spcAft>
              <a:buNone/>
            </a:pPr>
            <a:r>
              <a:t/>
            </a:r>
            <a:endParaRPr/>
          </a:p>
        </p:txBody>
      </p:sp>
      <p:pic>
        <p:nvPicPr>
          <p:cNvPr id="111" name="Google Shape;111;p17"/>
          <p:cNvPicPr preferRelativeResize="0"/>
          <p:nvPr/>
        </p:nvPicPr>
        <p:blipFill>
          <a:blip r:embed="rId3">
            <a:alphaModFix/>
          </a:blip>
          <a:stretch>
            <a:fillRect/>
          </a:stretch>
        </p:blipFill>
        <p:spPr>
          <a:xfrm>
            <a:off x="5640676" y="3567973"/>
            <a:ext cx="2777477" cy="1482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Intervention 2 - Students</a:t>
            </a:r>
            <a:endParaRPr/>
          </a:p>
        </p:txBody>
      </p:sp>
      <p:sp>
        <p:nvSpPr>
          <p:cNvPr id="117" name="Google Shape;117;p18"/>
          <p:cNvSpPr txBox="1"/>
          <p:nvPr>
            <p:ph idx="1" type="body"/>
          </p:nvPr>
        </p:nvSpPr>
        <p:spPr>
          <a:xfrm>
            <a:off x="729450" y="2078875"/>
            <a:ext cx="57369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The “Robocats” a local high school robotics club</a:t>
            </a:r>
            <a:endParaRPr/>
          </a:p>
          <a:p>
            <a:pPr indent="-298450" lvl="1" marL="914400" rtl="0" algn="l">
              <a:spcBef>
                <a:spcPts val="0"/>
              </a:spcBef>
              <a:spcAft>
                <a:spcPts val="0"/>
              </a:spcAft>
              <a:buSzPts val="1100"/>
              <a:buChar char="○"/>
            </a:pPr>
            <a:r>
              <a:rPr lang="en"/>
              <a:t>Two teachers, and 20 students</a:t>
            </a:r>
            <a:endParaRPr/>
          </a:p>
          <a:p>
            <a:pPr indent="-311150" lvl="0" marL="457200" rtl="0" algn="l">
              <a:spcBef>
                <a:spcPts val="0"/>
              </a:spcBef>
              <a:spcAft>
                <a:spcPts val="0"/>
              </a:spcAft>
              <a:buSzPts val="1300"/>
              <a:buChar char="●"/>
            </a:pPr>
            <a:r>
              <a:rPr lang="en"/>
              <a:t>They have access to a few entry level printers and many students had an entry level printer at home</a:t>
            </a:r>
            <a:endParaRPr/>
          </a:p>
          <a:p>
            <a:pPr indent="-311150" lvl="0" marL="457200" rtl="0" algn="l">
              <a:spcBef>
                <a:spcPts val="0"/>
              </a:spcBef>
              <a:spcAft>
                <a:spcPts val="0"/>
              </a:spcAft>
              <a:buSzPts val="1300"/>
              <a:buChar char="●"/>
            </a:pPr>
            <a:r>
              <a:rPr lang="en"/>
              <a:t>The students were heavily reliant on the teachers for advice</a:t>
            </a:r>
            <a:endParaRPr/>
          </a:p>
          <a:p>
            <a:pPr indent="-311150" lvl="0" marL="457200" rtl="0" algn="l">
              <a:spcBef>
                <a:spcPts val="0"/>
              </a:spcBef>
              <a:spcAft>
                <a:spcPts val="0"/>
              </a:spcAft>
              <a:buSzPts val="1300"/>
              <a:buChar char="●"/>
            </a:pPr>
            <a:r>
              <a:rPr lang="en"/>
              <a:t>The teachers did not have significant background to do more than very basic troubleshooting</a:t>
            </a:r>
            <a:endParaRPr/>
          </a:p>
          <a:p>
            <a:pPr indent="-298450" lvl="1" marL="914400" rtl="0" algn="l">
              <a:spcBef>
                <a:spcPts val="0"/>
              </a:spcBef>
              <a:spcAft>
                <a:spcPts val="0"/>
              </a:spcAft>
              <a:buSzPts val="1100"/>
              <a:buChar char="○"/>
            </a:pPr>
            <a:r>
              <a:rPr lang="en"/>
              <a:t>Used Reddit and Youtube as the primary source of information</a:t>
            </a:r>
            <a:endParaRPr/>
          </a:p>
          <a:p>
            <a:pPr indent="-311150" lvl="0" marL="457200" rtl="0" algn="l">
              <a:spcBef>
                <a:spcPts val="0"/>
              </a:spcBef>
              <a:spcAft>
                <a:spcPts val="0"/>
              </a:spcAft>
              <a:buSzPts val="1300"/>
              <a:buChar char="●"/>
            </a:pPr>
            <a:r>
              <a:rPr lang="en"/>
              <a:t>PLA and PETG were the only materials used</a:t>
            </a:r>
            <a:endParaRPr/>
          </a:p>
          <a:p>
            <a:pPr indent="-311150" lvl="0" marL="457200" rtl="0" algn="l">
              <a:spcBef>
                <a:spcPts val="0"/>
              </a:spcBef>
              <a:spcAft>
                <a:spcPts val="0"/>
              </a:spcAft>
              <a:buSzPts val="1300"/>
              <a:buChar char="●"/>
            </a:pPr>
            <a:r>
              <a:rPr lang="en"/>
              <a:t>Overall the group was very excited about the concept and a connection to industry experts</a:t>
            </a:r>
            <a:endParaRPr/>
          </a:p>
        </p:txBody>
      </p:sp>
      <p:pic>
        <p:nvPicPr>
          <p:cNvPr id="118" name="Google Shape;118;p18"/>
          <p:cNvPicPr preferRelativeResize="0"/>
          <p:nvPr/>
        </p:nvPicPr>
        <p:blipFill>
          <a:blip r:embed="rId3">
            <a:alphaModFix/>
          </a:blip>
          <a:stretch>
            <a:fillRect/>
          </a:stretch>
        </p:blipFill>
        <p:spPr>
          <a:xfrm rot="-5400000">
            <a:off x="6064961" y="1809813"/>
            <a:ext cx="3211126" cy="24083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Intervention 3 - Digital Community</a:t>
            </a:r>
            <a:endParaRPr/>
          </a:p>
        </p:txBody>
      </p:sp>
      <p:sp>
        <p:nvSpPr>
          <p:cNvPr id="124" name="Google Shape;124;p19"/>
          <p:cNvSpPr txBox="1"/>
          <p:nvPr>
            <p:ph idx="1" type="body"/>
          </p:nvPr>
        </p:nvSpPr>
        <p:spPr>
          <a:xfrm>
            <a:off x="729450" y="2078875"/>
            <a:ext cx="7688700" cy="2787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a discord channel to build </a:t>
            </a:r>
            <a:endParaRPr/>
          </a:p>
          <a:p>
            <a:pPr indent="-298450" lvl="1" marL="914400" rtl="0" algn="l">
              <a:spcBef>
                <a:spcPts val="0"/>
              </a:spcBef>
              <a:spcAft>
                <a:spcPts val="0"/>
              </a:spcAft>
              <a:buSzPts val="1100"/>
              <a:buChar char="○"/>
            </a:pPr>
            <a:r>
              <a:rPr lang="en"/>
              <a:t>Contact industry professionals to provide expert level support and information</a:t>
            </a:r>
            <a:endParaRPr/>
          </a:p>
          <a:p>
            <a:pPr indent="-298450" lvl="2" marL="1371600" rtl="0" algn="l">
              <a:spcBef>
                <a:spcPts val="0"/>
              </a:spcBef>
              <a:spcAft>
                <a:spcPts val="0"/>
              </a:spcAft>
              <a:buSzPts val="1100"/>
              <a:buChar char="■"/>
            </a:pPr>
            <a:r>
              <a:rPr lang="en"/>
              <a:t>Stratasys, Makerbot, Ultimaker, Intamsys, Arburg, Raise, Aon</a:t>
            </a:r>
            <a:endParaRPr/>
          </a:p>
          <a:p>
            <a:pPr indent="-298450" lvl="2" marL="1371600" rtl="0" algn="l">
              <a:spcBef>
                <a:spcPts val="0"/>
              </a:spcBef>
              <a:spcAft>
                <a:spcPts val="0"/>
              </a:spcAft>
              <a:buSzPts val="1100"/>
              <a:buChar char="■"/>
            </a:pPr>
            <a:r>
              <a:rPr lang="en"/>
              <a:t>Braskem, Polymaker, 3Domfuel,</a:t>
            </a:r>
            <a:endParaRPr/>
          </a:p>
          <a:p>
            <a:pPr indent="-298450" lvl="1" marL="914400" rtl="0" algn="l">
              <a:spcBef>
                <a:spcPts val="0"/>
              </a:spcBef>
              <a:spcAft>
                <a:spcPts val="0"/>
              </a:spcAft>
              <a:buSzPts val="1100"/>
              <a:buChar char="○"/>
            </a:pPr>
            <a:r>
              <a:rPr lang="en"/>
              <a:t>Connect struggling end users with true experts  </a:t>
            </a:r>
            <a:endParaRPr/>
          </a:p>
          <a:p>
            <a:pPr indent="-298450" lvl="1" marL="914400" rtl="0" algn="l">
              <a:spcBef>
                <a:spcPts val="0"/>
              </a:spcBef>
              <a:spcAft>
                <a:spcPts val="0"/>
              </a:spcAft>
              <a:buSzPts val="1100"/>
              <a:buChar char="○"/>
            </a:pPr>
            <a:r>
              <a:rPr lang="en"/>
              <a:t>Add local users to the discord - Makerspaces etc</a:t>
            </a:r>
            <a:endParaRPr/>
          </a:p>
          <a:p>
            <a:pPr indent="-298450" lvl="1" marL="914400" rtl="0" algn="l">
              <a:spcBef>
                <a:spcPts val="0"/>
              </a:spcBef>
              <a:spcAft>
                <a:spcPts val="0"/>
              </a:spcAft>
              <a:buSzPts val="1100"/>
              <a:buChar char="○"/>
            </a:pPr>
            <a:r>
              <a:rPr lang="en" u="sng">
                <a:solidFill>
                  <a:schemeClr val="hlink"/>
                </a:solidFill>
                <a:hlinkClick r:id="rId3"/>
              </a:rPr>
              <a:t>https://discord.gg/hp7xewF8</a:t>
            </a:r>
            <a:endParaRPr/>
          </a:p>
          <a:p>
            <a:pPr indent="-298450" lvl="1" marL="914400" rtl="0" algn="l">
              <a:spcBef>
                <a:spcPts val="0"/>
              </a:spcBef>
              <a:spcAft>
                <a:spcPts val="0"/>
              </a:spcAft>
              <a:buSzPts val="1100"/>
              <a:buChar char="○"/>
            </a:pPr>
            <a:r>
              <a:rPr lang="en"/>
              <a:t>8 users so far….</a:t>
            </a:r>
            <a:endParaRPr/>
          </a:p>
          <a:p>
            <a:pPr indent="-298450" lvl="1" marL="914400" rtl="0" algn="l">
              <a:spcBef>
                <a:spcPts val="0"/>
              </a:spcBef>
              <a:spcAft>
                <a:spcPts val="0"/>
              </a:spcAft>
              <a:buSzPts val="1100"/>
              <a:buChar char="○"/>
            </a:pPr>
            <a:r>
              <a:rPr lang="en"/>
              <a:t>Sending invite to the Robocats</a:t>
            </a:r>
            <a:endParaRPr/>
          </a:p>
          <a:p>
            <a:pPr indent="-311150" lvl="0" marL="457200" rtl="0" algn="l">
              <a:spcBef>
                <a:spcPts val="0"/>
              </a:spcBef>
              <a:spcAft>
                <a:spcPts val="0"/>
              </a:spcAft>
              <a:buSzPts val="1300"/>
              <a:buChar char="●"/>
            </a:pPr>
            <a:r>
              <a:rPr lang="en"/>
              <a:t>Investigate building a forum</a:t>
            </a:r>
            <a:endParaRPr/>
          </a:p>
          <a:p>
            <a:pPr indent="-298450" lvl="1" marL="914400" rtl="0" algn="l">
              <a:spcBef>
                <a:spcPts val="0"/>
              </a:spcBef>
              <a:spcAft>
                <a:spcPts val="0"/>
              </a:spcAft>
              <a:buSzPts val="1100"/>
              <a:buChar char="○"/>
            </a:pPr>
            <a:r>
              <a:rPr lang="en"/>
              <a:t>Forums exist</a:t>
            </a:r>
            <a:endParaRPr/>
          </a:p>
          <a:p>
            <a:pPr indent="-298450" lvl="1" marL="914400" rtl="0" algn="l">
              <a:spcBef>
                <a:spcPts val="0"/>
              </a:spcBef>
              <a:spcAft>
                <a:spcPts val="0"/>
              </a:spcAft>
              <a:buSzPts val="1100"/>
              <a:buChar char="○"/>
            </a:pPr>
            <a:r>
              <a:rPr lang="en"/>
              <a:t>Content is poor and focused on entry level machines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Stack</a:t>
            </a:r>
            <a:endParaRPr/>
          </a:p>
        </p:txBody>
      </p:sp>
      <p:sp>
        <p:nvSpPr>
          <p:cNvPr id="130" name="Google Shape;130;p20"/>
          <p:cNvSpPr txBox="1"/>
          <p:nvPr>
            <p:ph idx="1" type="body"/>
          </p:nvPr>
        </p:nvSpPr>
        <p:spPr>
          <a:xfrm>
            <a:off x="729450" y="2078875"/>
            <a:ext cx="7688700" cy="279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Community </a:t>
            </a:r>
            <a:endParaRPr/>
          </a:p>
          <a:p>
            <a:pPr indent="-311150" lvl="0" marL="457200" rtl="0" algn="l">
              <a:spcBef>
                <a:spcPts val="1200"/>
              </a:spcBef>
              <a:spcAft>
                <a:spcPts val="0"/>
              </a:spcAft>
              <a:buSzPts val="1300"/>
              <a:buChar char="●"/>
            </a:pPr>
            <a:r>
              <a:rPr lang="en"/>
              <a:t>Help individual users solve each others problems. Create a space (digital/physical) for local users to connect and learn. Engage with makerspaces. </a:t>
            </a:r>
            <a:endParaRPr/>
          </a:p>
          <a:p>
            <a:pPr indent="-311150" lvl="0" marL="457200" rtl="0" algn="l">
              <a:spcBef>
                <a:spcPts val="0"/>
              </a:spcBef>
              <a:spcAft>
                <a:spcPts val="0"/>
              </a:spcAft>
              <a:buSzPts val="1300"/>
              <a:buChar char="●"/>
            </a:pPr>
            <a:r>
              <a:rPr lang="en"/>
              <a:t>Many users have dabbled in 3d printing, but have run into knowledge gaps, and are discouraged from broader implementation.</a:t>
            </a:r>
            <a:endParaRPr/>
          </a:p>
          <a:p>
            <a:pPr indent="0" lvl="0" marL="0" rtl="0" algn="l">
              <a:spcBef>
                <a:spcPts val="1200"/>
              </a:spcBef>
              <a:spcAft>
                <a:spcPts val="0"/>
              </a:spcAft>
              <a:buNone/>
            </a:pPr>
            <a:r>
              <a:rPr lang="en"/>
              <a:t>Territory</a:t>
            </a:r>
            <a:endParaRPr/>
          </a:p>
          <a:p>
            <a:pPr indent="-311150" lvl="0" marL="457200" rtl="0" algn="l">
              <a:spcBef>
                <a:spcPts val="1200"/>
              </a:spcBef>
              <a:spcAft>
                <a:spcPts val="0"/>
              </a:spcAft>
              <a:buSzPts val="1300"/>
              <a:buChar char="●"/>
            </a:pPr>
            <a:r>
              <a:rPr lang="en"/>
              <a:t>Connect users, makerspaces, and manufacturers(printer OEMs, material </a:t>
            </a:r>
            <a:r>
              <a:rPr lang="en"/>
              <a:t>manufacturers</a:t>
            </a:r>
            <a:r>
              <a:rPr lang="en"/>
              <a:t>, and companies adopting AM). Stop the spread of misinformation. </a:t>
            </a:r>
            <a:endParaRPr/>
          </a:p>
          <a:p>
            <a:pPr indent="-311150" lvl="0" marL="457200" rtl="0" algn="l">
              <a:spcBef>
                <a:spcPts val="0"/>
              </a:spcBef>
              <a:spcAft>
                <a:spcPts val="0"/>
              </a:spcAft>
              <a:buSzPts val="1300"/>
              <a:buChar char="●"/>
            </a:pPr>
            <a:r>
              <a:rPr lang="en"/>
              <a:t>Gives users the ability to use regionally sourced products.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Stack</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Planetary -  </a:t>
            </a:r>
            <a:endParaRPr/>
          </a:p>
          <a:p>
            <a:pPr indent="-311150" lvl="0" marL="457200" rtl="0" algn="l">
              <a:spcBef>
                <a:spcPts val="1200"/>
              </a:spcBef>
              <a:spcAft>
                <a:spcPts val="0"/>
              </a:spcAft>
              <a:buSzPts val="1300"/>
              <a:buChar char="●"/>
            </a:pPr>
            <a:r>
              <a:rPr lang="en"/>
              <a:t>Most 3d printing raw materials are petroleum based.</a:t>
            </a:r>
            <a:endParaRPr/>
          </a:p>
          <a:p>
            <a:pPr indent="-311150" lvl="0" marL="457200" rtl="0" algn="l">
              <a:spcBef>
                <a:spcPts val="0"/>
              </a:spcBef>
              <a:spcAft>
                <a:spcPts val="0"/>
              </a:spcAft>
              <a:buSzPts val="1300"/>
              <a:buChar char="●"/>
            </a:pPr>
            <a:r>
              <a:rPr lang="en"/>
              <a:t>There is virtually no recycling stream for any 3d material</a:t>
            </a:r>
            <a:endParaRPr/>
          </a:p>
          <a:p>
            <a:pPr indent="-311150" lvl="0" marL="457200" rtl="0" algn="l">
              <a:spcBef>
                <a:spcPts val="0"/>
              </a:spcBef>
              <a:spcAft>
                <a:spcPts val="0"/>
              </a:spcAft>
              <a:buSzPts val="1300"/>
              <a:buChar char="●"/>
            </a:pPr>
            <a:r>
              <a:rPr lang="en"/>
              <a:t>Even PLA as the most “eco friendly” material still requires industrial composting (a rare service)</a:t>
            </a:r>
            <a:endParaRPr/>
          </a:p>
          <a:p>
            <a:pPr indent="-311150" lvl="0" marL="457200" rtl="0" algn="l">
              <a:spcBef>
                <a:spcPts val="0"/>
              </a:spcBef>
              <a:spcAft>
                <a:spcPts val="0"/>
              </a:spcAft>
              <a:buSzPts val="1300"/>
              <a:buChar char="●"/>
            </a:pPr>
            <a:r>
              <a:rPr lang="en"/>
              <a:t>Most users (especially with higher end systems) purchase materials directly from the printer manufacturer. This means that most materials are mass produced and shipped globally, because it is easier to use materials known to work with a give machine, then to figure it out.</a:t>
            </a:r>
            <a:endParaRPr/>
          </a:p>
          <a:p>
            <a:pPr indent="-311150" lvl="0" marL="457200" rtl="0" algn="l">
              <a:spcBef>
                <a:spcPts val="0"/>
              </a:spcBef>
              <a:spcAft>
                <a:spcPts val="0"/>
              </a:spcAft>
              <a:buSzPts val="1300"/>
              <a:buChar char="●"/>
            </a:pPr>
            <a:r>
              <a:rPr lang="en"/>
              <a:t>By reducing wasted material(failed prints), shorten the distance material needs to travel(by helping users use locally sourced materials), enable corporations to adopt DIDO model, and by saving wasted time from people repeating efforts.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