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5" r:id="rId1"/>
    <p:sldMasterId id="2147483965" r:id="rId2"/>
    <p:sldMasterId id="2147484030" r:id="rId3"/>
  </p:sldMasterIdLst>
  <p:notesMasterIdLst>
    <p:notesMasterId r:id="rId12"/>
  </p:notesMasterIdLst>
  <p:handoutMasterIdLst>
    <p:handoutMasterId r:id="rId13"/>
  </p:handoutMasterIdLst>
  <p:sldIdLst>
    <p:sldId id="421" r:id="rId4"/>
    <p:sldId id="441" r:id="rId5"/>
    <p:sldId id="425" r:id="rId6"/>
    <p:sldId id="442" r:id="rId7"/>
    <p:sldId id="447" r:id="rId8"/>
    <p:sldId id="446" r:id="rId9"/>
    <p:sldId id="444" r:id="rId10"/>
    <p:sldId id="445" r:id="rId11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FFFFFF"/>
    <a:srgbClr val="6E2B32"/>
    <a:srgbClr val="6E2C31"/>
    <a:srgbClr val="5B9BD5"/>
    <a:srgbClr val="00AEEF"/>
    <a:srgbClr val="00B050"/>
    <a:srgbClr val="006BBC"/>
    <a:srgbClr val="00CC00"/>
    <a:srgbClr val="11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 autoAdjust="0"/>
    <p:restoredTop sz="90799" autoAdjust="0"/>
  </p:normalViewPr>
  <p:slideViewPr>
    <p:cSldViewPr snapToGrid="0">
      <p:cViewPr varScale="1">
        <p:scale>
          <a:sx n="85" d="100"/>
          <a:sy n="85" d="100"/>
        </p:scale>
        <p:origin x="968" y="52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9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28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E4B544EF-016F-44D4-9A31-F1F8137203FF}" type="datetimeFigureOut">
              <a:rPr lang="pt-BR" smtClean="0">
                <a:solidFill>
                  <a:prstClr val="black"/>
                </a:solidFill>
              </a:rPr>
              <a:pPr defTabSz="685800"/>
              <a:t>28/11/2016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088471C9-2CBA-4533-B0FA-B41387A5A2A2}" type="slidenum">
              <a:rPr lang="pt-BR" smtClean="0">
                <a:solidFill>
                  <a:prstClr val="black"/>
                </a:solidFill>
              </a:rPr>
              <a:pPr defTabSz="685800"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8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68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35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3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05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1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6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7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9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2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image" Target="../media/image14.jpe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  <p:sldLayoutId id="2147483947" r:id="rId32"/>
    <p:sldLayoutId id="2147483948" r:id="rId33"/>
    <p:sldLayoutId id="2147483949" r:id="rId34"/>
    <p:sldLayoutId id="2147483950" r:id="rId35"/>
    <p:sldLayoutId id="2147483951" r:id="rId36"/>
    <p:sldLayoutId id="2147483952" r:id="rId37"/>
    <p:sldLayoutId id="2147483953" r:id="rId38"/>
    <p:sldLayoutId id="2147483954" r:id="rId39"/>
    <p:sldLayoutId id="2147483955" r:id="rId40"/>
    <p:sldLayoutId id="2147483956" r:id="rId41"/>
    <p:sldLayoutId id="2147483957" r:id="rId42"/>
    <p:sldLayoutId id="2147483958" r:id="rId43"/>
    <p:sldLayoutId id="2147483959" r:id="rId44"/>
    <p:sldLayoutId id="2147483960" r:id="rId45"/>
    <p:sldLayoutId id="2147483961" r:id="rId46"/>
    <p:sldLayoutId id="2147483652" r:id="rId47"/>
    <p:sldLayoutId id="2147483668" r:id="rId48"/>
    <p:sldLayoutId id="2147483669" r:id="rId49"/>
    <p:sldLayoutId id="2147483670" r:id="rId50"/>
    <p:sldLayoutId id="2147483665" r:id="rId51"/>
    <p:sldLayoutId id="2147483655" r:id="rId52"/>
    <p:sldLayoutId id="2147483718" r:id="rId53"/>
    <p:sldLayoutId id="2147483895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  <p:sldLayoutId id="2147483985" r:id="rId20"/>
    <p:sldLayoutId id="2147483986" r:id="rId21"/>
    <p:sldLayoutId id="2147483987" r:id="rId22"/>
    <p:sldLayoutId id="2147483988" r:id="rId23"/>
    <p:sldLayoutId id="2147483989" r:id="rId24"/>
    <p:sldLayoutId id="2147483990" r:id="rId25"/>
    <p:sldLayoutId id="2147483991" r:id="rId26"/>
    <p:sldLayoutId id="2147483992" r:id="rId27"/>
    <p:sldLayoutId id="2147483993" r:id="rId28"/>
    <p:sldLayoutId id="2147483994" r:id="rId29"/>
    <p:sldLayoutId id="2147483995" r:id="rId30"/>
    <p:sldLayoutId id="2147483996" r:id="rId31"/>
    <p:sldLayoutId id="2147483997" r:id="rId32"/>
    <p:sldLayoutId id="2147483998" r:id="rId33"/>
    <p:sldLayoutId id="2147483999" r:id="rId34"/>
    <p:sldLayoutId id="2147484000" r:id="rId35"/>
    <p:sldLayoutId id="2147484001" r:id="rId36"/>
    <p:sldLayoutId id="2147484002" r:id="rId37"/>
    <p:sldLayoutId id="2147484003" r:id="rId38"/>
    <p:sldLayoutId id="2147484004" r:id="rId39"/>
    <p:sldLayoutId id="2147484005" r:id="rId40"/>
    <p:sldLayoutId id="2147484006" r:id="rId41"/>
    <p:sldLayoutId id="2147484007" r:id="rId42"/>
    <p:sldLayoutId id="2147484008" r:id="rId43"/>
    <p:sldLayoutId id="2147484009" r:id="rId44"/>
    <p:sldLayoutId id="2147484010" r:id="rId45"/>
    <p:sldLayoutId id="2147484011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87" y="4083098"/>
            <a:ext cx="3261621" cy="92536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Spot, November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28</a:t>
            </a:r>
            <a:r>
              <a:rPr lang="en-U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2016</a:t>
            </a:r>
          </a:p>
          <a:p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Prepared by: Gustavo A. Lujan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8919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Performance </a:t>
            </a:r>
            <a:r>
              <a:rPr lang="en-US" dirty="0" smtClean="0"/>
              <a:t>for proxy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687" y="3581941"/>
            <a:ext cx="5289051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LDA-c vs Spark LDA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Straight to the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Boxplots</a:t>
            </a:r>
            <a:r>
              <a:rPr lang="es-MX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84" y="428769"/>
            <a:ext cx="6528216" cy="4165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812" y="1034321"/>
            <a:ext cx="2428408" cy="34470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Performance seems to be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 similar </a:t>
            </a:r>
            <a:r>
              <a:rPr lang="en-US" sz="1400" dirty="0" smtClean="0">
                <a:solidFill>
                  <a:srgbClr val="003C71"/>
                </a:solidFill>
              </a:rPr>
              <a:t>for both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Spark-LDA seems to perform better at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Performance for Spark-LDA also starts to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degrade</a:t>
            </a:r>
            <a:r>
              <a:rPr lang="en-US" sz="1400" dirty="0" smtClean="0">
                <a:solidFill>
                  <a:srgbClr val="003C71"/>
                </a:solidFill>
              </a:rPr>
              <a:t> as the number of topics &gt; 50.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Spark-LDA seems to perform worse at </a:t>
            </a:r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=100</a:t>
            </a:r>
            <a:r>
              <a:rPr lang="en-US" sz="1400" dirty="0" smtClean="0">
                <a:solidFill>
                  <a:srgbClr val="003C7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Visual comparison is not enough. We have to prove it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statistically. </a:t>
            </a:r>
            <a:r>
              <a:rPr lang="en-US" sz="1400" dirty="0" smtClean="0">
                <a:solidFill>
                  <a:srgbClr val="003C71"/>
                </a:solidFill>
              </a:rPr>
              <a:t>See next slide.</a:t>
            </a:r>
          </a:p>
          <a:p>
            <a:endParaRPr lang="en-US" sz="14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performed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two-sample t-test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mean differences for each of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numTopics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Interestingly enough, only the extremes showed significant differences: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=5 (p&lt;0.001)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=100 (p&lt;0.001)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(See results from R at the end of the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means that at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=5 Spark-LDA performs significantly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better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at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numTopic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=100 Spark-LDA performs significantly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For the rest there is no significant difference.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068413"/>
            <a:ext cx="8228012" cy="36235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Spark-LDA seems to perform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least as good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as LDA-c in terms of AUC.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only significant differences were found at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numTopic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5 and 100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 terms of time,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Spark-LDA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took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3:30 (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h:mm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run 70 replicates and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LDA-c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took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7:37(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h:mm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run the same quantity. The dataset was ~9 million records.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Personal concern (to be discussed with the DS team)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1" y="1008452"/>
                <a:ext cx="8228012" cy="362350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My only personal concern is if Spark-LDA is able to perform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inference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in a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new set of data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using a trained model as input. I know LDA-c does this by:  </a:t>
                </a:r>
                <a:r>
                  <a:rPr lang="nn-NO" sz="2000" dirty="0">
                    <a:solidFill>
                      <a:schemeClr val="accent1">
                        <a:lumMod val="75000"/>
                      </a:schemeClr>
                    </a:solidFill>
                  </a:rPr>
                  <a:t>lda inf [settings] [model] [data] [name</a:t>
                </a:r>
                <a:r>
                  <a:rPr lang="nn-NO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], but I haven’t seen this in Spark-LDA.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which in LDA-c is called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betas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(probability of words by topic) is assumed to be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fixed.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However,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which in LDA-c is called the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gammas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(probability of topics by document)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needs to be estimated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for new documents.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This is important, because currently we are using the attacks for training and we should be using attacks </a:t>
                </a:r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only for testing.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1" y="1008452"/>
                <a:ext cx="8228012" cy="3623508"/>
              </a:xfrm>
              <a:blipFill rotWithShape="0">
                <a:blip r:embed="rId2"/>
                <a:stretch>
                  <a:fillRect l="-1778" t="-2185" r="-1778" b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8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2-sample t-test for </a:t>
            </a:r>
            <a:r>
              <a:rPr lang="en-US" dirty="0" err="1" smtClean="0"/>
              <a:t>numTopic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Two Sample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t-test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ldac$auc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spark$auc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-3.9925,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18, p-value = 0.000854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-0.0017274542 -0.0005362462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of x mean of y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0.9937217 0.9948535 </a:t>
            </a:r>
          </a:p>
        </p:txBody>
      </p:sp>
    </p:spTree>
    <p:extLst>
      <p:ext uri="{BB962C8B-B14F-4D97-AF65-F5344CB8AC3E}">
        <p14:creationId xmlns:p14="http://schemas.microsoft.com/office/powerpoint/2010/main" val="33239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2-sample t-test for </a:t>
            </a:r>
            <a:r>
              <a:rPr lang="en-US" dirty="0" err="1" smtClean="0"/>
              <a:t>numTopic</a:t>
            </a:r>
            <a:r>
              <a:rPr lang="en-US" dirty="0" smtClean="0"/>
              <a:t> =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Two Sample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t-test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ldac$auc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spark$auc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4.0908,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18, p-value = 0.0006861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0.001872999 0.005828008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of x mean of y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0.9905606 0.9867101 </a:t>
            </a:r>
          </a:p>
        </p:txBody>
      </p:sp>
    </p:spTree>
    <p:extLst>
      <p:ext uri="{BB962C8B-B14F-4D97-AF65-F5344CB8AC3E}">
        <p14:creationId xmlns:p14="http://schemas.microsoft.com/office/powerpoint/2010/main" val="1414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69066</TotalTime>
  <Words>303</Words>
  <Application>Microsoft Office PowerPoint</Application>
  <PresentationFormat>On-screen Show (16:9)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Intel Clear</vt:lpstr>
      <vt:lpstr>Intel Clear Light</vt:lpstr>
      <vt:lpstr>Intel Clear Pro</vt:lpstr>
      <vt:lpstr>Neo Sans Intel</vt:lpstr>
      <vt:lpstr>Wingdings</vt:lpstr>
      <vt:lpstr>2_Int_PPT Template_ClearPro_16x9</vt:lpstr>
      <vt:lpstr>3_Int_PPT Template_ClearPro_16x9</vt:lpstr>
      <vt:lpstr>2_Office Theme</vt:lpstr>
      <vt:lpstr>ML Performance for proxy </vt:lpstr>
      <vt:lpstr>Straight to the point</vt:lpstr>
      <vt:lpstr>Boxplots </vt:lpstr>
      <vt:lpstr>Two-sample t-test</vt:lpstr>
      <vt:lpstr>Conclusion</vt:lpstr>
      <vt:lpstr>Personal concern (to be discussed with the DS team)</vt:lpstr>
      <vt:lpstr>2-sample t-test for numTopic = 5</vt:lpstr>
      <vt:lpstr>2-sample t-test for numTopic = 100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keywords>CTPClassification=CTP_IC:VisualMarkings=</cp:keywords>
  <cp:lastModifiedBy>Lujan Moreno, Gustavo</cp:lastModifiedBy>
  <cp:revision>1621</cp:revision>
  <cp:lastPrinted>2015-09-28T21:25:45Z</cp:lastPrinted>
  <dcterms:created xsi:type="dcterms:W3CDTF">2013-06-17T18:04:50Z</dcterms:created>
  <dcterms:modified xsi:type="dcterms:W3CDTF">2016-11-29T00:01:28Z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9c75684f-0193-4205-bf9a-60e01f88b21d</vt:lpwstr>
  </property>
  <property fmtid="{D5CDD505-2E9C-101B-9397-08002B2CF9AE}" pid="3" name="CTP_BU">
    <vt:lpwstr>MFG VALIDATION ENG GROUP</vt:lpwstr>
  </property>
  <property fmtid="{D5CDD505-2E9C-101B-9397-08002B2CF9AE}" pid="4" name="CTP_TimeStamp">
    <vt:lpwstr>2016-09-25 18:23:50Z</vt:lpwstr>
  </property>
  <property fmtid="{D5CDD505-2E9C-101B-9397-08002B2CF9AE}" pid="5" name="CTPClassification">
    <vt:lpwstr>CTP_IC</vt:lpwstr>
  </property>
</Properties>
</file>