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5" r:id="rId1"/>
    <p:sldMasterId id="2147483965" r:id="rId2"/>
    <p:sldMasterId id="214748403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41" r:id="rId5"/>
    <p:sldId id="425" r:id="rId6"/>
    <p:sldId id="426" r:id="rId7"/>
    <p:sldId id="427" r:id="rId8"/>
    <p:sldId id="428" r:id="rId9"/>
    <p:sldId id="429" r:id="rId10"/>
    <p:sldId id="442" r:id="rId11"/>
    <p:sldId id="439" r:id="rId12"/>
    <p:sldId id="432" r:id="rId13"/>
    <p:sldId id="444" r:id="rId14"/>
    <p:sldId id="446" r:id="rId15"/>
    <p:sldId id="443" r:id="rId16"/>
    <p:sldId id="445" r:id="rId17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3032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758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FFFFFF"/>
    <a:srgbClr val="6E2B32"/>
    <a:srgbClr val="6E2C31"/>
    <a:srgbClr val="5B9BD5"/>
    <a:srgbClr val="00AEEF"/>
    <a:srgbClr val="00B050"/>
    <a:srgbClr val="006BBC"/>
    <a:srgbClr val="00CC00"/>
    <a:srgbClr val="11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1" autoAdjust="0"/>
    <p:restoredTop sz="90799" autoAdjust="0"/>
  </p:normalViewPr>
  <p:slideViewPr>
    <p:cSldViewPr snapToGrid="0">
      <p:cViewPr varScale="1">
        <p:scale>
          <a:sx n="98" d="100"/>
          <a:sy n="98" d="100"/>
        </p:scale>
        <p:origin x="588" y="56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9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5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36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1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99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28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E4B544EF-016F-44D4-9A31-F1F8137203FF}" type="datetimeFigureOut">
              <a:rPr lang="pt-BR" smtClean="0">
                <a:solidFill>
                  <a:prstClr val="black"/>
                </a:solidFill>
              </a:rPr>
              <a:pPr defTabSz="685800"/>
              <a:t>01/11/2016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088471C9-2CBA-4533-B0FA-B41387A5A2A2}" type="slidenum">
              <a:rPr lang="pt-BR" smtClean="0">
                <a:solidFill>
                  <a:prstClr val="black"/>
                </a:solidFill>
              </a:rPr>
              <a:pPr defTabSz="685800"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3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89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68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35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pic>
        <p:nvPicPr>
          <p:cNvPr id="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37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3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05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8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1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46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56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2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79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39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1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4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4026" y="4915796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8" y="38317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2843898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6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5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203326"/>
            <a:ext cx="8228013" cy="3425825"/>
          </a:xfrm>
        </p:spPr>
        <p:txBody>
          <a:bodyPr anchor="ctr" anchorCtr="0"/>
          <a:lstStyle>
            <a:lvl1pPr marL="190496" indent="-190496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03" indent="-225419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8" y="49757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0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2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3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5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9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9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5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2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8" y="38317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2843898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8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5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203326"/>
            <a:ext cx="8228013" cy="3425825"/>
          </a:xfrm>
        </p:spPr>
        <p:txBody>
          <a:bodyPr anchor="ctr" anchorCtr="0"/>
          <a:lstStyle>
            <a:lvl1pPr marL="190496" indent="-190496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03" indent="-225419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8" y="49757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0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2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3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5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9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image" Target="../media/image14.jpeg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31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2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  <p:sldLayoutId id="2147483947" r:id="rId32"/>
    <p:sldLayoutId id="2147483948" r:id="rId33"/>
    <p:sldLayoutId id="2147483949" r:id="rId34"/>
    <p:sldLayoutId id="2147483950" r:id="rId35"/>
    <p:sldLayoutId id="2147483951" r:id="rId36"/>
    <p:sldLayoutId id="2147483952" r:id="rId37"/>
    <p:sldLayoutId id="2147483953" r:id="rId38"/>
    <p:sldLayoutId id="2147483954" r:id="rId39"/>
    <p:sldLayoutId id="2147483955" r:id="rId40"/>
    <p:sldLayoutId id="2147483956" r:id="rId41"/>
    <p:sldLayoutId id="2147483957" r:id="rId42"/>
    <p:sldLayoutId id="2147483958" r:id="rId43"/>
    <p:sldLayoutId id="2147483959" r:id="rId44"/>
    <p:sldLayoutId id="2147483960" r:id="rId45"/>
    <p:sldLayoutId id="2147483961" r:id="rId46"/>
    <p:sldLayoutId id="2147483652" r:id="rId47"/>
    <p:sldLayoutId id="2147483668" r:id="rId48"/>
    <p:sldLayoutId id="2147483669" r:id="rId49"/>
    <p:sldLayoutId id="2147483670" r:id="rId50"/>
    <p:sldLayoutId id="2147483665" r:id="rId51"/>
    <p:sldLayoutId id="2147483655" r:id="rId52"/>
    <p:sldLayoutId id="2147483718" r:id="rId53"/>
    <p:sldLayoutId id="2147483895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  <p:sldLayoutId id="2147483983" r:id="rId18"/>
    <p:sldLayoutId id="2147483984" r:id="rId19"/>
    <p:sldLayoutId id="2147483985" r:id="rId20"/>
    <p:sldLayoutId id="2147483986" r:id="rId21"/>
    <p:sldLayoutId id="2147483987" r:id="rId22"/>
    <p:sldLayoutId id="2147483988" r:id="rId23"/>
    <p:sldLayoutId id="2147483989" r:id="rId24"/>
    <p:sldLayoutId id="2147483990" r:id="rId25"/>
    <p:sldLayoutId id="2147483991" r:id="rId26"/>
    <p:sldLayoutId id="2147483992" r:id="rId27"/>
    <p:sldLayoutId id="2147483993" r:id="rId28"/>
    <p:sldLayoutId id="2147483994" r:id="rId29"/>
    <p:sldLayoutId id="2147483995" r:id="rId30"/>
    <p:sldLayoutId id="2147483996" r:id="rId31"/>
    <p:sldLayoutId id="2147483997" r:id="rId32"/>
    <p:sldLayoutId id="2147483998" r:id="rId33"/>
    <p:sldLayoutId id="2147483999" r:id="rId34"/>
    <p:sldLayoutId id="2147484000" r:id="rId35"/>
    <p:sldLayoutId id="2147484001" r:id="rId36"/>
    <p:sldLayoutId id="2147484002" r:id="rId37"/>
    <p:sldLayoutId id="2147484003" r:id="rId38"/>
    <p:sldLayoutId id="2147484004" r:id="rId39"/>
    <p:sldLayoutId id="2147484005" r:id="rId40"/>
    <p:sldLayoutId id="2147484006" r:id="rId41"/>
    <p:sldLayoutId id="2147484007" r:id="rId42"/>
    <p:sldLayoutId id="2147484008" r:id="rId43"/>
    <p:sldLayoutId id="2147484009" r:id="rId44"/>
    <p:sldLayoutId id="2147484010" r:id="rId45"/>
    <p:sldLayoutId id="2147484011" r:id="rId4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  <p:sldLayoutId id="2147484058" r:id="rId28"/>
    <p:sldLayoutId id="2147484059" r:id="rId29"/>
    <p:sldLayoutId id="2147484060" r:id="rId30"/>
    <p:sldLayoutId id="2147484061" r:id="rId31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715" y="3925701"/>
            <a:ext cx="3261621" cy="92536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Apache Spot, November 1</a:t>
            </a:r>
            <a:r>
              <a:rPr lang="en-US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2016</a:t>
            </a:r>
          </a:p>
          <a:p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Prepared by: Gustavo A. Lujan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8919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Performance metrics for proxy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779" y="382796"/>
            <a:ext cx="4340123" cy="434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Results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35766" y="2623146"/>
            <a:ext cx="92041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AUC = 0.9933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5890" y="1065903"/>
            <a:ext cx="4422843" cy="33854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theoretical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point of view LDA provides 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impressive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performance in terms of ROC-AUC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0.9923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means that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regardless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the threshold chosen it provides overall good balance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practical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point of view the massive amount of “good” data still makes the security analyst go through a lot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 positives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(or maybe not, remember we are assuming that attacks not generated by us are “good”)</a:t>
            </a:r>
          </a:p>
        </p:txBody>
      </p:sp>
    </p:spTree>
    <p:extLst>
      <p:ext uri="{BB962C8B-B14F-4D97-AF65-F5344CB8AC3E}">
        <p14:creationId xmlns:p14="http://schemas.microsoft.com/office/powerpoint/2010/main" val="10167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Results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amount</a:t>
            </a:r>
            <a:r>
              <a:rPr lang="es-MX" dirty="0" smtClean="0"/>
              <a:t> of </a:t>
            </a:r>
            <a:r>
              <a:rPr lang="es-MX" dirty="0" err="1" smtClean="0"/>
              <a:t>chaff</a:t>
            </a:r>
            <a:r>
              <a:rPr lang="es-MX" dirty="0" smtClean="0"/>
              <a:t>)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91706"/>
              </p:ext>
            </p:extLst>
          </p:nvPr>
        </p:nvGraphicFramePr>
        <p:xfrm>
          <a:off x="131358" y="1090944"/>
          <a:ext cx="5387468" cy="33147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54770"/>
                <a:gridCol w="745787"/>
                <a:gridCol w="596630"/>
                <a:gridCol w="596630"/>
                <a:gridCol w="447472"/>
                <a:gridCol w="732817"/>
                <a:gridCol w="713362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label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vcvcvcvc.dyndns.org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9.48E-06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vcvcvcvc.dyndns.org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9.48E-06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vcvcvcvc.dyndns.org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9.48E-06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www.dnswatch.info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0.038095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0.047619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0.057143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1.54E-06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1.54E-06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0.095238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61.178.77.169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0.104762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61.178.77.170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61.178.77.169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2.41E-06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146.185.213.35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2.47E-06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vcvcvcvc.dyndns.org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0.001078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687438" y="1031105"/>
            <a:ext cx="3307405" cy="3696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amount of  “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chaff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 can be seen in the following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looking at the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rank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the “bad” instances we know what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threshold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are willing to accept and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associated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 example, if our threshold is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2242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then we will find 8 “bad” instances and 2242-8 = 2234 “good” instances.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613" y="4500664"/>
            <a:ext cx="49983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The table is truncated. TP and FP columns are the ones used to plot ROC.</a:t>
            </a:r>
          </a:p>
        </p:txBody>
      </p:sp>
    </p:spTree>
    <p:extLst>
      <p:ext uri="{BB962C8B-B14F-4D97-AF65-F5344CB8AC3E}">
        <p14:creationId xmlns:p14="http://schemas.microsoft.com/office/powerpoint/2010/main" val="8387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Results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types</a:t>
            </a:r>
            <a:r>
              <a:rPr lang="es-MX" dirty="0" smtClean="0"/>
              <a:t> of </a:t>
            </a:r>
            <a:r>
              <a:rPr lang="es-MX" dirty="0" err="1" smtClean="0"/>
              <a:t>attacks</a:t>
            </a:r>
            <a:r>
              <a:rPr lang="es-MX" dirty="0" smtClean="0"/>
              <a:t>)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66162" y="962526"/>
            <a:ext cx="4688731" cy="35381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BIN_DNSWATCH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was the type of attack with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lowest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rank (89-98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), easiest to detect.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APT ZEUS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was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lowest ranked type of attack (551-3143).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the bottom of the list we have again some types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APT ZEUS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attacks that were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to identify (349569, 374053).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the bottom we have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BIN_Mediana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as the type of attack most difficult to detect in this specific dataset.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613" y="4500663"/>
            <a:ext cx="49983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The table is truncated. A separate file is provided with all the attacks.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94374"/>
              </p:ext>
            </p:extLst>
          </p:nvPr>
        </p:nvGraphicFramePr>
        <p:xfrm>
          <a:off x="918522" y="865323"/>
          <a:ext cx="2739079" cy="343548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559472"/>
                <a:gridCol w="559472"/>
                <a:gridCol w="1620135"/>
              </a:tblGrid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rank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Type of attack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BIN_DNSWATCH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BIN_DNSWATCH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BIN_DNSWATCH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BIN_DNSWATCH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ctr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296185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307252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348334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349569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374053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394876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573898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693769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1053390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BIN_Mediana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9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steps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5890" y="1065903"/>
            <a:ext cx="8560340" cy="2384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a repository of attacks we can re-use.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 procedure using other normal dataset (other day worth of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 procedure for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Netflow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and DNS.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Discuss with team additional performance metrics. (See next slide).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Tune LDA or create new features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improve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2203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performance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31478"/>
            <a:ext cx="5991511" cy="2518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6724" y="1663700"/>
            <a:ext cx="2661039" cy="166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4489450"/>
            <a:ext cx="3270250" cy="1714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https://en.wikipedia.org/wiki/Precision_and_recall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metrics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Evaluating</a:t>
            </a:r>
            <a:r>
              <a:rPr lang="es-MX" dirty="0" smtClean="0"/>
              <a:t> LDA: </a:t>
            </a:r>
            <a:r>
              <a:rPr lang="es-MX" dirty="0" err="1" smtClean="0"/>
              <a:t>supervised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2821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Supervised</a:t>
            </a:r>
            <a:r>
              <a:rPr lang="en-US" dirty="0">
                <a:solidFill>
                  <a:schemeClr val="tx1"/>
                </a:solidFill>
              </a:rPr>
              <a:t>: we have labeled data from artificially generated attacks (suspicious instances). We have to make the strong assumption that the rest of the data is non-suspicious. (It is impossible to label all the data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Highly imbalanced data</a:t>
            </a:r>
            <a:r>
              <a:rPr lang="en-US" dirty="0" smtClean="0">
                <a:solidFill>
                  <a:schemeClr val="tx1"/>
                </a:solidFill>
              </a:rPr>
              <a:t>: An overwhelming majority of data corresponds to one class (non-suspicious) and a very small portion corresponds to anomalies (suspicious).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Evaluating</a:t>
            </a:r>
            <a:r>
              <a:rPr lang="es-MX" dirty="0" smtClean="0"/>
              <a:t> LDA: </a:t>
            </a:r>
            <a:r>
              <a:rPr lang="es-MX" dirty="0" err="1" smtClean="0"/>
              <a:t>supervised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203326"/>
            <a:ext cx="8228012" cy="1563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Accuracy</a:t>
            </a:r>
            <a:r>
              <a:rPr lang="en-US" sz="1600" dirty="0" smtClean="0">
                <a:solidFill>
                  <a:schemeClr val="tx1"/>
                </a:solidFill>
              </a:rPr>
              <a:t> =(TP+TN)/(TP+FN+FP+TN). Highly discouraged due to imbalanced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Error rate </a:t>
            </a:r>
            <a:r>
              <a:rPr lang="en-US" sz="1600" dirty="0" smtClean="0">
                <a:solidFill>
                  <a:schemeClr val="tx1"/>
                </a:solidFill>
              </a:rPr>
              <a:t>= 1- accuracy. Highly discouraged for the same reason.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TPrate</a:t>
            </a:r>
            <a:r>
              <a:rPr lang="en-US" sz="1600" dirty="0" smtClean="0">
                <a:solidFill>
                  <a:schemeClr val="tx1"/>
                </a:solidFill>
              </a:rPr>
              <a:t> = TP/(TP+FN) = power = sensitivity = recall. Suggested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TNrate</a:t>
            </a:r>
            <a:r>
              <a:rPr lang="en-US" sz="1600" dirty="0" smtClean="0">
                <a:solidFill>
                  <a:schemeClr val="tx1"/>
                </a:solidFill>
              </a:rPr>
              <a:t> = TN/(FP+TN) = specificity. Suggested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74222"/>
              </p:ext>
            </p:extLst>
          </p:nvPr>
        </p:nvGraphicFramePr>
        <p:xfrm>
          <a:off x="624055" y="3181434"/>
          <a:ext cx="2202155" cy="1300330"/>
        </p:xfrm>
        <a:graphic>
          <a:graphicData uri="http://schemas.openxmlformats.org/drawingml/2006/table">
            <a:tbl>
              <a:tblPr/>
              <a:tblGrid>
                <a:gridCol w="367026"/>
                <a:gridCol w="479957"/>
                <a:gridCol w="677586"/>
                <a:gridCol w="677586"/>
              </a:tblGrid>
              <a:tr h="2697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4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0732" y="2983093"/>
            <a:ext cx="1888958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Confusion matrix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7090" y="2983093"/>
            <a:ext cx="2622884" cy="175432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S: Suspicious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NS: Non-suspicious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TP: True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FN: False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FP: False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TN: True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03C7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585411" y="3657600"/>
            <a:ext cx="499310" cy="31282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Evaluating</a:t>
            </a:r>
            <a:r>
              <a:rPr lang="es-MX" dirty="0" smtClean="0"/>
              <a:t> LDA: </a:t>
            </a:r>
            <a:r>
              <a:rPr lang="es-MX" dirty="0" err="1" smtClean="0"/>
              <a:t>supervised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7728" y="1052932"/>
            <a:ext cx="4585619" cy="3308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Another more powerful approach would be that of the Receiving Operating Characteristic 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ROC curve illustrates the performance of a binary classifier as the discrimination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threshold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varied.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In LDA we have to define a threshold. The ROC will show the performance of the model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regardless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of the threshold we select.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3815" y="854242"/>
            <a:ext cx="3379036" cy="31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Evaluating</a:t>
            </a:r>
            <a:r>
              <a:rPr lang="es-MX" dirty="0" smtClean="0"/>
              <a:t> LDA: </a:t>
            </a:r>
            <a:r>
              <a:rPr lang="es-MX" dirty="0" err="1" smtClean="0"/>
              <a:t>supervised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7728" y="1052932"/>
            <a:ext cx="4585619" cy="3308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performance metric directly related to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curve is the area under the curve 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 close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reflect good performance while values close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mean that the model is no better than random chance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good characteristic of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that it is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independent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proportion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the classes. This makes it useful for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unbalanced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data sets.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Image result for ROC AU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1233" y="872288"/>
            <a:ext cx="4015204" cy="29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OC AU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5867" y="3857041"/>
            <a:ext cx="1620419" cy="8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Computing AUC in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efficient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7728" y="1052932"/>
            <a:ext cx="4585619" cy="36754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LDA provides a score. The scores can be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Once ordered we have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each instance.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If we know the ranks of the positive class (suspicious) which is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minority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(N1) then we know the rank of the negative class (N2&gt;&gt;N1).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Sensitivity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specificity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can now be computed.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only need the rank of the N1 instances.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computed summing the area of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rectangles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Image result for ROC AU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1233" y="872288"/>
            <a:ext cx="4015204" cy="29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1722" y="3868153"/>
            <a:ext cx="313422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Sensitivity will only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change N1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times in the ROC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. Specificity will decrease linearly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times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1100" dirty="0" err="1" smtClean="0">
              <a:solidFill>
                <a:srgbClr val="003C7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87289" y="1177528"/>
            <a:ext cx="1064795" cy="232366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52083" y="1052932"/>
            <a:ext cx="1033129" cy="244825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14311" y="1302124"/>
            <a:ext cx="372978" cy="219906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9065" y="2009274"/>
            <a:ext cx="280471" cy="149191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Datasets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Proxy	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5847" y="897290"/>
            <a:ext cx="8045881" cy="3836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“Normal” dataset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9,067,164 total number of records corresponding to y=2015, m=03 and d=01.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The assumption is that all this data is “normal” (might not be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“Abnormal” dataset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105 total number of unique attacks (not replicated)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EK_MALWARE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malspam-amil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BIN_DNSWATCH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BIN_Mediana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RTF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Mongall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Dropper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APT ZEUS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Cryptolocker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….. And others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8572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68886</TotalTime>
  <Words>1043</Words>
  <Application>Microsoft Office PowerPoint</Application>
  <PresentationFormat>On-screen Show (16:9)</PresentationFormat>
  <Paragraphs>280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Intel Clear</vt:lpstr>
      <vt:lpstr>Intel Clear Light</vt:lpstr>
      <vt:lpstr>Intel Clear Pro</vt:lpstr>
      <vt:lpstr>Neo Sans Intel</vt:lpstr>
      <vt:lpstr>Wingdings</vt:lpstr>
      <vt:lpstr>2_Int_PPT Template_ClearPro_16x9</vt:lpstr>
      <vt:lpstr>3_Int_PPT Template_ClearPro_16x9</vt:lpstr>
      <vt:lpstr>2_Office Theme</vt:lpstr>
      <vt:lpstr>ML Performance metrics for proxy </vt:lpstr>
      <vt:lpstr>Proposed metrics recap</vt:lpstr>
      <vt:lpstr>Evaluating LDA: supervised </vt:lpstr>
      <vt:lpstr>Evaluating LDA: supervised </vt:lpstr>
      <vt:lpstr>Evaluating LDA: supervised </vt:lpstr>
      <vt:lpstr>Evaluating LDA: supervised </vt:lpstr>
      <vt:lpstr>Computing AUC in an efficient way </vt:lpstr>
      <vt:lpstr>Datasets used for Proxy </vt:lpstr>
      <vt:lpstr>Results</vt:lpstr>
      <vt:lpstr>Results </vt:lpstr>
      <vt:lpstr>Results (the amount of chaff) </vt:lpstr>
      <vt:lpstr>Results (types of attacks) </vt:lpstr>
      <vt:lpstr>Next steps </vt:lpstr>
      <vt:lpstr>Additional performance metrics</vt:lpstr>
    </vt:vector>
  </TitlesOfParts>
  <Company>Red Peak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Solomon</dc:creator>
  <cp:keywords>CTPClassification=CTP_IC:VisualMarkings=</cp:keywords>
  <cp:lastModifiedBy>Lujan Moreno, Gustavo</cp:lastModifiedBy>
  <cp:revision>1601</cp:revision>
  <cp:lastPrinted>2015-09-28T21:25:45Z</cp:lastPrinted>
  <dcterms:created xsi:type="dcterms:W3CDTF">2013-06-17T18:04:50Z</dcterms:created>
  <dcterms:modified xsi:type="dcterms:W3CDTF">2016-11-01T19:39:43Z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9c75684f-0193-4205-bf9a-60e01f88b21d</vt:lpwstr>
  </property>
  <property fmtid="{D5CDD505-2E9C-101B-9397-08002B2CF9AE}" pid="3" name="CTP_BU">
    <vt:lpwstr>MFG VALIDATION ENG GROUP</vt:lpwstr>
  </property>
  <property fmtid="{D5CDD505-2E9C-101B-9397-08002B2CF9AE}" pid="4" name="CTP_TimeStamp">
    <vt:lpwstr>2016-09-25 18:23:50Z</vt:lpwstr>
  </property>
  <property fmtid="{D5CDD505-2E9C-101B-9397-08002B2CF9AE}" pid="5" name="CTPClassification">
    <vt:lpwstr>CTP_IC</vt:lpwstr>
  </property>
</Properties>
</file>