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5" r:id="rId1"/>
    <p:sldMasterId id="2147483965" r:id="rId2"/>
    <p:sldMasterId id="2147484030" r:id="rId3"/>
  </p:sldMasterIdLst>
  <p:notesMasterIdLst>
    <p:notesMasterId r:id="rId24"/>
  </p:notesMasterIdLst>
  <p:handoutMasterIdLst>
    <p:handoutMasterId r:id="rId25"/>
  </p:handoutMasterIdLst>
  <p:sldIdLst>
    <p:sldId id="421" r:id="rId4"/>
    <p:sldId id="441" r:id="rId5"/>
    <p:sldId id="425" r:id="rId6"/>
    <p:sldId id="426" r:id="rId7"/>
    <p:sldId id="427" r:id="rId8"/>
    <p:sldId id="428" r:id="rId9"/>
    <p:sldId id="429" r:id="rId10"/>
    <p:sldId id="442" r:id="rId11"/>
    <p:sldId id="439" r:id="rId12"/>
    <p:sldId id="447" r:id="rId13"/>
    <p:sldId id="448" r:id="rId14"/>
    <p:sldId id="449" r:id="rId15"/>
    <p:sldId id="450" r:id="rId16"/>
    <p:sldId id="451" r:id="rId17"/>
    <p:sldId id="452" r:id="rId18"/>
    <p:sldId id="432" r:id="rId19"/>
    <p:sldId id="444" r:id="rId20"/>
    <p:sldId id="446" r:id="rId21"/>
    <p:sldId id="443" r:id="rId22"/>
    <p:sldId id="445" r:id="rId23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3032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758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7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FFFFFF"/>
    <a:srgbClr val="6E2B32"/>
    <a:srgbClr val="6E2C31"/>
    <a:srgbClr val="5B9BD5"/>
    <a:srgbClr val="00AEEF"/>
    <a:srgbClr val="00B050"/>
    <a:srgbClr val="006BBC"/>
    <a:srgbClr val="00CC00"/>
    <a:srgbClr val="11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 autoAdjust="0"/>
    <p:restoredTop sz="90799" autoAdjust="0"/>
  </p:normalViewPr>
  <p:slideViewPr>
    <p:cSldViewPr snapToGrid="0">
      <p:cViewPr varScale="1">
        <p:scale>
          <a:sx n="98" d="100"/>
          <a:sy n="98" d="100"/>
        </p:scale>
        <p:origin x="588" y="56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6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1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99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28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E4B544EF-016F-44D4-9A31-F1F8137203FF}" type="datetimeFigureOut">
              <a:rPr lang="pt-BR" smtClean="0">
                <a:solidFill>
                  <a:prstClr val="black"/>
                </a:solidFill>
              </a:rPr>
              <a:pPr defTabSz="685800"/>
              <a:t>15/11/2016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088471C9-2CBA-4533-B0FA-B41387A5A2A2}" type="slidenum">
              <a:rPr lang="pt-BR" smtClean="0">
                <a:solidFill>
                  <a:prstClr val="black"/>
                </a:solidFill>
              </a:rPr>
              <a:pPr defTabSz="685800"/>
              <a:t>‹#›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4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1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89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68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351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pic>
        <p:nvPicPr>
          <p:cNvPr id="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37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3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05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1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46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5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105280" y="4767147"/>
            <a:ext cx="8819387" cy="345119"/>
            <a:chOff x="8245320" y="329569"/>
            <a:chExt cx="11759182" cy="4601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5320" y="415833"/>
              <a:ext cx="1570475" cy="35532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1743334" y="329569"/>
              <a:ext cx="8261168" cy="460158"/>
              <a:chOff x="11215487" y="2902739"/>
              <a:chExt cx="33044685" cy="199896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215487" y="3277477"/>
                <a:ext cx="33044685" cy="1289675"/>
                <a:chOff x="5510463" y="1475875"/>
                <a:chExt cx="29761309" cy="10380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2697" y="1700462"/>
                  <a:ext cx="2369075" cy="8134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0463" y="1475875"/>
                  <a:ext cx="280738" cy="224590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9214" y="2902739"/>
                <a:ext cx="2734553" cy="1998968"/>
              </a:xfrm>
              <a:prstGeom prst="rect">
                <a:avLst/>
              </a:prstGeom>
            </p:spPr>
          </p:pic>
        </p:grpSp>
      </p:grp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2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79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2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4026" y="4915796"/>
            <a:ext cx="59792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600" b="0" i="0" u="none" strike="noStrike" kern="1200" baseline="0" dirty="0" smtClean="0">
                <a:solidFill>
                  <a:schemeClr val="bg1"/>
                </a:solidFill>
                <a:latin typeface="+mn-lt"/>
                <a:ea typeface="+mn-ea"/>
                <a:cs typeface="Neo Sans Intel"/>
              </a:rPr>
              <a:t>Intel Confidential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6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9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2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Intel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Radial Gradient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4" y="389229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8" y="38317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8" y="2479423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4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2843898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5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203326"/>
            <a:ext cx="8228013" cy="3425825"/>
          </a:xfrm>
        </p:spPr>
        <p:txBody>
          <a:bodyPr anchor="ctr" anchorCtr="0"/>
          <a:lstStyle>
            <a:lvl1pPr marL="190496" indent="-190496">
              <a:defRPr sz="36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417503" indent="-225419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783" indent="-228594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8" y="4975796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000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2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3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5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9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24387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image" Target="../media/image14.jpeg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2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  <p:sldLayoutId id="2147483936" r:id="rId21"/>
    <p:sldLayoutId id="2147483937" r:id="rId22"/>
    <p:sldLayoutId id="2147483938" r:id="rId23"/>
    <p:sldLayoutId id="2147483939" r:id="rId24"/>
    <p:sldLayoutId id="2147483940" r:id="rId25"/>
    <p:sldLayoutId id="2147483941" r:id="rId26"/>
    <p:sldLayoutId id="2147483942" r:id="rId27"/>
    <p:sldLayoutId id="2147483943" r:id="rId28"/>
    <p:sldLayoutId id="2147483944" r:id="rId29"/>
    <p:sldLayoutId id="2147483945" r:id="rId30"/>
    <p:sldLayoutId id="2147483946" r:id="rId31"/>
    <p:sldLayoutId id="2147483947" r:id="rId32"/>
    <p:sldLayoutId id="2147483948" r:id="rId33"/>
    <p:sldLayoutId id="2147483949" r:id="rId34"/>
    <p:sldLayoutId id="2147483950" r:id="rId35"/>
    <p:sldLayoutId id="2147483951" r:id="rId36"/>
    <p:sldLayoutId id="2147483952" r:id="rId37"/>
    <p:sldLayoutId id="2147483953" r:id="rId38"/>
    <p:sldLayoutId id="2147483954" r:id="rId39"/>
    <p:sldLayoutId id="2147483955" r:id="rId40"/>
    <p:sldLayoutId id="2147483956" r:id="rId41"/>
    <p:sldLayoutId id="2147483957" r:id="rId42"/>
    <p:sldLayoutId id="2147483958" r:id="rId43"/>
    <p:sldLayoutId id="2147483959" r:id="rId44"/>
    <p:sldLayoutId id="2147483960" r:id="rId45"/>
    <p:sldLayoutId id="2147483961" r:id="rId46"/>
    <p:sldLayoutId id="2147483652" r:id="rId47"/>
    <p:sldLayoutId id="2147483668" r:id="rId48"/>
    <p:sldLayoutId id="2147483669" r:id="rId49"/>
    <p:sldLayoutId id="2147483670" r:id="rId50"/>
    <p:sldLayoutId id="2147483665" r:id="rId51"/>
    <p:sldLayoutId id="2147483655" r:id="rId52"/>
    <p:sldLayoutId id="2147483718" r:id="rId53"/>
    <p:sldLayoutId id="2147483895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1819" y="4961309"/>
            <a:ext cx="2895600" cy="102393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  <p:sldLayoutId id="2147483984" r:id="rId19"/>
    <p:sldLayoutId id="2147483985" r:id="rId20"/>
    <p:sldLayoutId id="2147483986" r:id="rId21"/>
    <p:sldLayoutId id="2147483987" r:id="rId22"/>
    <p:sldLayoutId id="2147483988" r:id="rId23"/>
    <p:sldLayoutId id="2147483989" r:id="rId24"/>
    <p:sldLayoutId id="2147483990" r:id="rId25"/>
    <p:sldLayoutId id="2147483991" r:id="rId26"/>
    <p:sldLayoutId id="2147483992" r:id="rId27"/>
    <p:sldLayoutId id="2147483993" r:id="rId28"/>
    <p:sldLayoutId id="2147483994" r:id="rId29"/>
    <p:sldLayoutId id="2147483995" r:id="rId30"/>
    <p:sldLayoutId id="2147483996" r:id="rId31"/>
    <p:sldLayoutId id="2147483997" r:id="rId32"/>
    <p:sldLayoutId id="2147483998" r:id="rId33"/>
    <p:sldLayoutId id="2147483999" r:id="rId34"/>
    <p:sldLayoutId id="2147484000" r:id="rId35"/>
    <p:sldLayoutId id="2147484001" r:id="rId36"/>
    <p:sldLayoutId id="2147484002" r:id="rId37"/>
    <p:sldLayoutId id="2147484003" r:id="rId38"/>
    <p:sldLayoutId id="2147484004" r:id="rId39"/>
    <p:sldLayoutId id="2147484005" r:id="rId40"/>
    <p:sldLayoutId id="2147484006" r:id="rId41"/>
    <p:sldLayoutId id="2147484007" r:id="rId42"/>
    <p:sldLayoutId id="2147484008" r:id="rId43"/>
    <p:sldLayoutId id="2147484009" r:id="rId44"/>
    <p:sldLayoutId id="2147484010" r:id="rId45"/>
    <p:sldLayoutId id="2147484011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715" y="3925701"/>
            <a:ext cx="3261621" cy="92536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Spot, November 1</a:t>
            </a:r>
            <a:r>
              <a:rPr lang="en-US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2016</a:t>
            </a:r>
          </a:p>
          <a:p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Prepared by: Gustavo A. Lujan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8919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Performance metrics for proxy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 smtClean="0"/>
              <a:t>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65890" y="1065903"/>
                <a:ext cx="8281480" cy="338544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  <a:defRPr sz="1800" b="0" kern="1200">
                    <a:solidFill>
                      <a:srgbClr val="0071C5"/>
                    </a:solidFill>
                    <a:latin typeface="+mn-lt"/>
                    <a:ea typeface="+mn-ea"/>
                    <a:cs typeface="Intel Clear" panose="020B0604020203020204" pitchFamily="34" charset="0"/>
                  </a:defRPr>
                </a:lvl1pPr>
                <a:lvl2pPr marL="225425" indent="-225425" algn="l" defTabSz="457200" rtl="0" eaLnBrk="1" latinLnBrk="0" hangingPunct="1">
                  <a:spcBef>
                    <a:spcPts val="1200"/>
                  </a:spcBef>
                  <a:buFont typeface="Wingdings" charset="2"/>
                  <a:buChar char="§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Intel Clear" panose="020B0604020203020204" pitchFamily="34" charset="0"/>
                  </a:defRPr>
                </a:lvl2pPr>
                <a:lvl3pPr marL="571500" indent="-228600" algn="l" defTabSz="457200" rtl="0" eaLnBrk="1" latinLnBrk="0" hangingPunct="1">
                  <a:spcBef>
                    <a:spcPts val="800"/>
                  </a:spcBef>
                  <a:buFont typeface="Intel Clear" panose="020B0604020203020204" pitchFamily="34" charset="0"/>
                  <a:buChar char="–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Intel Clear" panose="020B0604020203020204" pitchFamily="34" charset="0"/>
                  </a:defRPr>
                </a:lvl3pPr>
                <a:lvl4pPr marL="969963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Intel Clear" panose="020B0604020203020204" pitchFamily="34" charset="0"/>
                  </a:defRPr>
                </a:lvl4pPr>
                <a:lvl5pPr marL="1319213" indent="-228600" algn="l" defTabSz="457200" rtl="0" eaLnBrk="1" latinLnBrk="0" hangingPunct="1">
                  <a:spcBef>
                    <a:spcPct val="20000"/>
                  </a:spcBef>
                  <a:buFont typeface="Intel Clear" panose="020B0604020203020204" pitchFamily="34" charset="0"/>
                  <a:buChar char="–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Intel Clear" panose="020B0604020203020204" pitchFamily="34" charset="0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In order to analyze the effect of the parameter “number of topics” several values were tried: 5,10,15,20,30,50 and 100.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Furthermore, 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10 replicates were run at each number of topics level to measure the stability of LDA.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We had a total of 7 (number of topic levels) X 10 replicates = 70 runs.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Boxplots were created to visually gauge central tendency and dispersion of each of the replicates at different </a:t>
                </a:r>
                <a:r>
                  <a:rPr 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numTopics</a:t>
                </a: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level.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A Tukey’s range test was performed to test for multiple comparison of means in a single step, while still maintaining confidence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90" y="1065903"/>
                <a:ext cx="8281480" cy="3385447"/>
              </a:xfrm>
              <a:prstGeom prst="rect">
                <a:avLst/>
              </a:prstGeom>
              <a:blipFill rotWithShape="0">
                <a:blip r:embed="rId3"/>
                <a:stretch>
                  <a:fillRect l="-1620" t="-2342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95" y="866405"/>
            <a:ext cx="6298619" cy="3731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187" y="959796"/>
            <a:ext cx="2451370" cy="32316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We can see central tendency as well as the dispersion for each of the replicates.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003C71"/>
                </a:solidFill>
              </a:rPr>
              <a:t>numTopics</a:t>
            </a:r>
            <a:r>
              <a:rPr lang="en-US" sz="1400" dirty="0" smtClean="0">
                <a:solidFill>
                  <a:srgbClr val="003C71"/>
                </a:solidFill>
              </a:rPr>
              <a:t>= 10 seems to be the best option in terms of stability and central tendency.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Performance starts to become unstable as the number of topics exceeds 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003C71"/>
                </a:solidFill>
              </a:rPr>
              <a:t>numTopics</a:t>
            </a:r>
            <a:r>
              <a:rPr lang="en-US" sz="1400" dirty="0" smtClean="0">
                <a:solidFill>
                  <a:srgbClr val="003C71"/>
                </a:solidFill>
              </a:rPr>
              <a:t> = 100 has larger variability and smaller mean.</a:t>
            </a:r>
            <a:endParaRPr lang="en-US" sz="14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830" y="1960379"/>
            <a:ext cx="7827523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 smtClean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11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Mean </a:t>
            </a:r>
            <a:r>
              <a:rPr lang="en-US" sz="11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  </a:t>
            </a:r>
            <a:r>
              <a:rPr lang="en-US" sz="11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numTopics</a:t>
            </a:r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 8.280e-05 1.380e-05   13.36 1.06e-09 ***</a:t>
            </a:r>
          </a:p>
          <a:p>
            <a:r>
              <a:rPr lang="en-US" sz="11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63 6.508e-05 1.033e-06 </a:t>
            </a:r>
            <a:endParaRPr lang="en-US" sz="1100" dirty="0" smtClean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831" y="1118498"/>
            <a:ext cx="7950741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3C71"/>
                </a:solidFill>
              </a:rPr>
              <a:t>ANOVA shows that the “number of topics” parameter is significant. </a:t>
            </a:r>
            <a:r>
              <a:rPr lang="en-US" sz="1600" dirty="0" smtClean="0">
                <a:solidFill>
                  <a:srgbClr val="003C71"/>
                </a:solidFill>
              </a:rPr>
              <a:t>This implies that at least one pair comparison is significantly different. </a:t>
            </a:r>
            <a:endParaRPr lang="en-US" sz="1600" dirty="0" smtClean="0">
              <a:solidFill>
                <a:srgbClr val="003C7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30" y="2879204"/>
            <a:ext cx="7950741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003C71"/>
                </a:solidFill>
              </a:rPr>
              <a:t>We then apply Tukey’s test to find which levels are different from each other.</a:t>
            </a:r>
            <a:endParaRPr lang="en-US" sz="16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Tukey’s test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6676" y="551233"/>
            <a:ext cx="4252575" cy="401648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Tukey multiple comparisons of means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95% family-wise confidence level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factor levels have been ordered</a:t>
            </a:r>
          </a:p>
          <a:p>
            <a:endParaRPr lang="en-US" sz="900" dirty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Fit: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numTopics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aucDF_master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numTopics</a:t>
            </a:r>
            <a:endParaRPr lang="en-US" sz="900" dirty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diff          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lwr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upr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 </a:t>
            </a:r>
            <a:r>
              <a:rPr lang="en-US" sz="900" dirty="0" err="1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endParaRPr lang="en-US" sz="900" dirty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50-100 0.0016385198  0.0002541970 0.003022843 0.0104917</a:t>
            </a: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30-100 0.0022920062  0.0009076834 0.003676329 0.0000820</a:t>
            </a: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20-100 0.0027285249  0.0013442021 0.004112848 0.0000021</a:t>
            </a: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15-100 0.0029713835  0.0015870606 0.004355706 0.0000003</a:t>
            </a: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5-100  0.0031611321  0.0017768093 0.004545455 0.0000000</a:t>
            </a:r>
          </a:p>
          <a:p>
            <a:r>
              <a:rPr 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10-100 0.0033850629  0.0020007401 0.004769386 0.0000000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30-50  0.0006534864 -0.0007308364 0.002037809 0.7793321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20-50  0.0010900051 -0.0002943177 0.002474328 0.2166410</a:t>
            </a:r>
          </a:p>
          <a:p>
            <a:r>
              <a:rPr lang="en-US" sz="900" dirty="0" smtClean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15-50  0.0013328637 -0.0000514592 0.002717187 0.0665202</a:t>
            </a:r>
          </a:p>
          <a:p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5-50   0.0015226123  0.0001382894 0.002906935 0.0220162</a:t>
            </a:r>
          </a:p>
          <a:p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10-50  0.0017465431  0.0003622203 0.003130866 0.0050579</a:t>
            </a:r>
          </a:p>
          <a:p>
            <a:r>
              <a:rPr lang="en-US" sz="900" dirty="0" smtClean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20-30  </a:t>
            </a:r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0.0004365187 -0.0009478042 0.001820842 0.9605448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15-30  0.0006793772 -0.0007049456 0.002063700 0.7468716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5-30   0.0008691259 -0.0005151970 0.002253449 0.4801835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10-30  0.0010930567 -0.0002912662 0.002477380 0.2138491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15-20  0.0002428586 -0.0011414643 0.001627181 0.9982134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5-20   0.0004326072 -0.0009517157 0.001816930 0.9622202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10-20  0.0006565380 -0.0007277849 0.002040861 0.7756009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5-15   0.0001897486 -0.0011945742 0.001574071 0.9995612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10-15  0.0004136795 -0.0009706434 0.001798002 0.9696258</a:t>
            </a:r>
          </a:p>
          <a:p>
            <a:r>
              <a:rPr lang="en-US" sz="900" dirty="0">
                <a:solidFill>
                  <a:srgbClr val="003C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10-5   0.0002239308 -0.0011603920 0.001608254 0.9988693</a:t>
            </a:r>
            <a:endParaRPr lang="en-US" sz="900" dirty="0" smtClean="0">
              <a:solidFill>
                <a:srgbClr val="003C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128" y="1438615"/>
            <a:ext cx="3884578" cy="24622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Tukey’s test allows us to see which pairs are different.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We can see that the level </a:t>
            </a: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 = 100 is significantly different from the rest.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The pairs 10-50 and 5-50 are also significantly different.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The rest of the comparisons don’t show significantly differences.</a:t>
            </a:r>
          </a:p>
          <a:p>
            <a:endParaRPr lang="en-US" sz="1600" dirty="0" err="1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Tukey’s 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027" y="992650"/>
            <a:ext cx="3884578" cy="36933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The next plot shows the confidence interval for mean differences for each of the pair combinations.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This plot shows exactly the same information as the previous table only on a visual representation.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Intervals which cross zero (red line) are not significant.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C71"/>
                </a:solidFill>
              </a:rPr>
              <a:t>Test for significant </a:t>
            </a:r>
            <a:r>
              <a:rPr lang="en-US" sz="1600" dirty="0" smtClean="0">
                <a:solidFill>
                  <a:srgbClr val="003C71"/>
                </a:solidFill>
              </a:rPr>
              <a:t>difference is important because of time performance. If there is no difference in AUC between (</a:t>
            </a:r>
            <a:r>
              <a:rPr lang="en-US" sz="1600" dirty="0" err="1" smtClean="0">
                <a:solidFill>
                  <a:srgbClr val="003C71"/>
                </a:solidFill>
              </a:rPr>
              <a:t>x,y</a:t>
            </a:r>
            <a:r>
              <a:rPr lang="en-US" sz="1600" dirty="0" smtClean="0">
                <a:solidFill>
                  <a:srgbClr val="003C71"/>
                </a:solidFill>
              </a:rPr>
              <a:t>) pairs where (x&lt;y), we might as well run </a:t>
            </a:r>
            <a:r>
              <a:rPr lang="en-US" sz="1600" dirty="0" err="1" smtClean="0">
                <a:solidFill>
                  <a:srgbClr val="003C71"/>
                </a:solidFill>
              </a:rPr>
              <a:t>numTopics</a:t>
            </a:r>
            <a:r>
              <a:rPr lang="en-US" sz="1600" dirty="0" smtClean="0">
                <a:solidFill>
                  <a:srgbClr val="003C71"/>
                </a:solidFill>
              </a:rPr>
              <a:t>=x because it will be faster. </a:t>
            </a:r>
            <a:endParaRPr lang="en-US" sz="1600" dirty="0" smtClean="0">
              <a:solidFill>
                <a:srgbClr val="003C71"/>
              </a:solidFill>
            </a:endParaRPr>
          </a:p>
          <a:p>
            <a:endParaRPr lang="en-US" sz="1600" dirty="0" err="1" smtClean="0">
              <a:solidFill>
                <a:srgbClr val="003C7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91" y="512321"/>
            <a:ext cx="4613608" cy="41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9" y="1670721"/>
            <a:ext cx="8229600" cy="868680"/>
          </a:xfrm>
        </p:spPr>
        <p:txBody>
          <a:bodyPr/>
          <a:lstStyle/>
          <a:p>
            <a:r>
              <a:rPr lang="en-US" dirty="0" smtClean="0"/>
              <a:t>Results for only one replicate and </a:t>
            </a:r>
            <a:r>
              <a:rPr lang="en-US" dirty="0" err="1" smtClean="0"/>
              <a:t>numTopics</a:t>
            </a:r>
            <a:r>
              <a:rPr lang="en-US" dirty="0" smtClean="0"/>
              <a:t>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779" y="382796"/>
            <a:ext cx="4340123" cy="434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35766" y="2623146"/>
            <a:ext cx="92041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AUC = 0.9933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5890" y="1065903"/>
            <a:ext cx="4422843" cy="33854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theoretical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point of view LDA provides 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impressive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performance in terms of ROC-AUC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0.9923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means that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regardless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threshold chosen it provides overall good balance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From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practical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point of view the massive amount of “good” data still makes the security analyst go through a lot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positives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(or maybe not, remember we are assuming that attacks not generated by us are “good”)</a:t>
            </a:r>
          </a:p>
        </p:txBody>
      </p:sp>
    </p:spTree>
    <p:extLst>
      <p:ext uri="{BB962C8B-B14F-4D97-AF65-F5344CB8AC3E}">
        <p14:creationId xmlns:p14="http://schemas.microsoft.com/office/powerpoint/2010/main" val="10167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amount</a:t>
            </a:r>
            <a:r>
              <a:rPr lang="es-MX" dirty="0" smtClean="0"/>
              <a:t> of </a:t>
            </a:r>
            <a:r>
              <a:rPr lang="es-MX" dirty="0" err="1" smtClean="0"/>
              <a:t>chaff</a:t>
            </a:r>
            <a:r>
              <a:rPr lang="es-MX" dirty="0" smtClean="0"/>
              <a:t>)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1706"/>
              </p:ext>
            </p:extLst>
          </p:nvPr>
        </p:nvGraphicFramePr>
        <p:xfrm>
          <a:off x="131358" y="1090944"/>
          <a:ext cx="5387468" cy="33147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554770"/>
                <a:gridCol w="745787"/>
                <a:gridCol w="596630"/>
                <a:gridCol w="596630"/>
                <a:gridCol w="447472"/>
                <a:gridCol w="732817"/>
                <a:gridCol w="713362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0.009524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0.019048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9.48E-06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www.dnswatch.info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0.038095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0.047619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trapbath.ru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1.54E-06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0.095238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0.104762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2.12E-06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61.178.77.169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2.41E-06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146.185.213.35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0.133333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vcvcvcvc.dyndns.org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0.001078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687438" y="1031105"/>
            <a:ext cx="3307405" cy="3696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amount of  “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chaff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 can be seen in the following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looking at the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rank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 the “bad” instances we know what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are willing to accept and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example, if our threshold 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2242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then we will find 8 “bad” instances and 2242-8 = 2234 “good” instances.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13" y="4500664"/>
            <a:ext cx="49983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The table is truncated. TP and FP columns are the ones used to plot ROC.</a:t>
            </a:r>
          </a:p>
        </p:txBody>
      </p:sp>
    </p:spTree>
    <p:extLst>
      <p:ext uri="{BB962C8B-B14F-4D97-AF65-F5344CB8AC3E}">
        <p14:creationId xmlns:p14="http://schemas.microsoft.com/office/powerpoint/2010/main" val="8387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Results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types</a:t>
            </a:r>
            <a:r>
              <a:rPr lang="es-MX" dirty="0" smtClean="0"/>
              <a:t> of </a:t>
            </a:r>
            <a:r>
              <a:rPr lang="es-MX" dirty="0" err="1" smtClean="0"/>
              <a:t>attacks</a:t>
            </a:r>
            <a:r>
              <a:rPr lang="es-MX" dirty="0" smtClean="0"/>
              <a:t>)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66162" y="962526"/>
            <a:ext cx="4688731" cy="35381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BIN_DNSWATCH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was the type of attack with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lowest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rank (89-98), easiest to detect.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APT ZEUS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was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lowest ranked type of attack (551-3143).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bottom of the list we have again some types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APT ZEUS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attacks that were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to identify (349569, 374053).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bottom we have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BIN_Mediana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as the type of attack most difficult to detect in this specific dataset.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613" y="4500663"/>
            <a:ext cx="49983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The table is truncated. A separate file is provided with all the attacks.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4374"/>
              </p:ext>
            </p:extLst>
          </p:nvPr>
        </p:nvGraphicFramePr>
        <p:xfrm>
          <a:off x="918522" y="865323"/>
          <a:ext cx="2739079" cy="343548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59472"/>
                <a:gridCol w="559472"/>
                <a:gridCol w="1620135"/>
              </a:tblGrid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rank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Type of attack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BIN_DNSWATCH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BIN_DNSWATCH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ctr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296185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307252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348334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349569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374053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APT ZEUS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394876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573898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693769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BIN_Mediana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  <a:tr h="155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1053390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BIN_Mediana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0" marR="5370" marT="537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9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Next</a:t>
            </a:r>
            <a:r>
              <a:rPr lang="es-MX" dirty="0" smtClean="0"/>
              <a:t> </a:t>
            </a:r>
            <a:r>
              <a:rPr lang="es-MX" dirty="0" err="1" smtClean="0"/>
              <a:t>steps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5890" y="1065903"/>
            <a:ext cx="8560340" cy="2384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Investigate why the AUC is unusually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repository of attacks we can re-use.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 procedure using other normal dataset (other day worth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Repeat procedure for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Netflow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DNS.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Discuss with team additional performance metrics. (See next slide).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Tune LDA or create new features to improve this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2203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metrics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performance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1478"/>
            <a:ext cx="5991511" cy="2518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6724" y="1663700"/>
            <a:ext cx="2661039" cy="166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" y="4489450"/>
            <a:ext cx="3270250" cy="17145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https://en.wikipedia.org/wiki/Precision_and_recall</a:t>
            </a:r>
            <a:endParaRPr lang="en-US" sz="1100" dirty="0" smtClean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5"/>
            <a:ext cx="8228012" cy="2821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Supervised</a:t>
            </a:r>
            <a:r>
              <a:rPr lang="en-US" dirty="0">
                <a:solidFill>
                  <a:schemeClr val="tx1"/>
                </a:solidFill>
              </a:rPr>
              <a:t>: we have labeled data from artificially generated attacks (suspicious instances). We have to make the strong assumption that the rest of the data is non-suspicious. (It is impossible to label all the data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Highly imbalanced data</a:t>
            </a:r>
            <a:r>
              <a:rPr lang="en-US" dirty="0" smtClean="0">
                <a:solidFill>
                  <a:schemeClr val="tx1"/>
                </a:solidFill>
              </a:rPr>
              <a:t>: An overwhelming majority of data corresponds to one class (non-suspicious) and a very small portion corresponds to anomalies (suspicious).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5613" y="1203326"/>
            <a:ext cx="8228012" cy="1563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Accuracy</a:t>
            </a:r>
            <a:r>
              <a:rPr lang="en-US" sz="1600" dirty="0" smtClean="0">
                <a:solidFill>
                  <a:schemeClr val="tx1"/>
                </a:solidFill>
              </a:rPr>
              <a:t> =(TP+TN)/(TP+FN+FP+TN). Highly discouraged due to imbalanced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 rate </a:t>
            </a:r>
            <a:r>
              <a:rPr lang="en-US" sz="1600" dirty="0" smtClean="0">
                <a:solidFill>
                  <a:schemeClr val="tx1"/>
                </a:solidFill>
              </a:rPr>
              <a:t>= 1- accuracy. Highly discouraged for the same reason.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TPrate</a:t>
            </a:r>
            <a:r>
              <a:rPr lang="en-US" sz="1600" dirty="0" smtClean="0">
                <a:solidFill>
                  <a:schemeClr val="tx1"/>
                </a:solidFill>
              </a:rPr>
              <a:t> = TP/(TP+FN) = power = sensitivity = recall. Suggested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TNrate</a:t>
            </a:r>
            <a:r>
              <a:rPr lang="en-US" sz="1600" dirty="0" smtClean="0">
                <a:solidFill>
                  <a:schemeClr val="tx1"/>
                </a:solidFill>
              </a:rPr>
              <a:t> = TN/(FP+TN) = specificity. Suggested metric.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74222"/>
              </p:ext>
            </p:extLst>
          </p:nvPr>
        </p:nvGraphicFramePr>
        <p:xfrm>
          <a:off x="624055" y="3181434"/>
          <a:ext cx="2202155" cy="1300330"/>
        </p:xfrm>
        <a:graphic>
          <a:graphicData uri="http://schemas.openxmlformats.org/drawingml/2006/table">
            <a:tbl>
              <a:tblPr/>
              <a:tblGrid>
                <a:gridCol w="367026"/>
                <a:gridCol w="479957"/>
                <a:gridCol w="677586"/>
                <a:gridCol w="677586"/>
              </a:tblGrid>
              <a:tr h="2697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0732" y="2983093"/>
            <a:ext cx="1888958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Confusion matrix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7090" y="2983093"/>
            <a:ext cx="2622884" cy="175432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S: Suspicious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NS: Non-suspicious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TP: True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FN: False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FP: False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3C71"/>
                </a:solidFill>
              </a:rPr>
              <a:t>TN: True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3C7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85411" y="3657600"/>
            <a:ext cx="499310" cy="31282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3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Another more powerful approach would be that of the Receiving Operating Characteristic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ROC curve illustrates the performance of a binary classifier as the discrimination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varied.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In LDA we have to define a threshold. The ROC will show the performance of the model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regardless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of the threshold we select.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3815" y="854242"/>
            <a:ext cx="3379036" cy="31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Evaluating</a:t>
            </a:r>
            <a:r>
              <a:rPr lang="es-MX" dirty="0" smtClean="0"/>
              <a:t> LDA: </a:t>
            </a:r>
            <a:r>
              <a:rPr lang="es-MX" dirty="0" err="1" smtClean="0"/>
              <a:t>supervised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3085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performance metric directly related to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curve is the area under the curve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 close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reflect good performance while values close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mean that the model is no better than random chance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good characteristic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that it is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independent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proportion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the classes. This makes it useful for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unbalanced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data sets.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Image result for ROC A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1233" y="872288"/>
            <a:ext cx="4015204" cy="29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OC AU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867" y="3857041"/>
            <a:ext cx="1620419" cy="8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Computing AUC in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efficient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7728" y="1052932"/>
            <a:ext cx="4585619" cy="36754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LDA provides a score. The scores can be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Once ordered we have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of each instance.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we know the ranks of the positive class (suspicious) which is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minority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(N1) then we know the rank of the negative class (N2&gt;&gt;N1).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Sensitivity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specificity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can now be computed.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 only need the rank of the N1 instances.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is computed summing the area of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rectangles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Image result for ROC AU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1233" y="872288"/>
            <a:ext cx="4015204" cy="29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1722" y="3868153"/>
            <a:ext cx="313422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Sensitivity will only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N1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times in the ROC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. Specificity will decrease linearly </a:t>
            </a: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times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sz="1100" dirty="0" err="1" smtClean="0">
              <a:solidFill>
                <a:srgbClr val="003C7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87289" y="1177528"/>
            <a:ext cx="1064795" cy="232366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2083" y="1052932"/>
            <a:ext cx="1033129" cy="244825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4311" y="1302124"/>
            <a:ext cx="372978" cy="219906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9065" y="2009274"/>
            <a:ext cx="280471" cy="149191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53678"/>
          </a:xfrm>
        </p:spPr>
        <p:txBody>
          <a:bodyPr/>
          <a:lstStyle/>
          <a:p>
            <a:r>
              <a:rPr lang="es-MX" dirty="0" err="1" smtClean="0"/>
              <a:t>Datasets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Proxy	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5847" y="897290"/>
            <a:ext cx="8045881" cy="38368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“Normal” dataset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9,067,164 total number of records corresponding to y=2015, m=03 and d=01.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The assumption is that all this data is “normal” (might not be 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“Abnormal” dataset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105 total number of unique attacks (not replicated)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EK_MALWARE 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malspam-amil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BIN_DNSWATCH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BIN_Mediana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RTF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</a:rPr>
              <a:t>Mongall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Dropper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APT ZEUS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</a:rPr>
              <a:t>Cryptolocker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….. And others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8572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68975</TotalTime>
  <Words>1580</Words>
  <Application>Microsoft Office PowerPoint</Application>
  <PresentationFormat>On-screen Show (16:9)</PresentationFormat>
  <Paragraphs>339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Intel Clear</vt:lpstr>
      <vt:lpstr>Intel Clear Light</vt:lpstr>
      <vt:lpstr>Intel Clear Pro</vt:lpstr>
      <vt:lpstr>Neo Sans Intel</vt:lpstr>
      <vt:lpstr>Wingdings</vt:lpstr>
      <vt:lpstr>2_Int_PPT Template_ClearPro_16x9</vt:lpstr>
      <vt:lpstr>3_Int_PPT Template_ClearPro_16x9</vt:lpstr>
      <vt:lpstr>2_Office Theme</vt:lpstr>
      <vt:lpstr>ML Performance metrics for proxy </vt:lpstr>
      <vt:lpstr>Proposed metrics recap</vt:lpstr>
      <vt:lpstr>Evaluating LDA: supervised </vt:lpstr>
      <vt:lpstr>Evaluating LDA: supervised </vt:lpstr>
      <vt:lpstr>Evaluating LDA: supervised </vt:lpstr>
      <vt:lpstr>Evaluating LDA: supervised </vt:lpstr>
      <vt:lpstr>Computing AUC in an efficient way </vt:lpstr>
      <vt:lpstr>Datasets used for Proxy </vt:lpstr>
      <vt:lpstr>Results</vt:lpstr>
      <vt:lpstr>Results </vt:lpstr>
      <vt:lpstr>Boxplots</vt:lpstr>
      <vt:lpstr>ANOVA</vt:lpstr>
      <vt:lpstr>Tukey’s test</vt:lpstr>
      <vt:lpstr>Tukey’s test</vt:lpstr>
      <vt:lpstr>Results for only one replicate and numTopics=20</vt:lpstr>
      <vt:lpstr>Results </vt:lpstr>
      <vt:lpstr>Results (the amount of chaff) </vt:lpstr>
      <vt:lpstr>Results (types of attacks) </vt:lpstr>
      <vt:lpstr>Next steps </vt:lpstr>
      <vt:lpstr>Additional performance metrics</vt:lpstr>
    </vt:vector>
  </TitlesOfParts>
  <Company>Red Peak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keywords>CTPClassification=CTP_IC:VisualMarkings=</cp:keywords>
  <cp:lastModifiedBy>Lujan Moreno, Gustavo</cp:lastModifiedBy>
  <cp:revision>1611</cp:revision>
  <cp:lastPrinted>2015-09-28T21:25:45Z</cp:lastPrinted>
  <dcterms:created xsi:type="dcterms:W3CDTF">2013-06-17T18:04:50Z</dcterms:created>
  <dcterms:modified xsi:type="dcterms:W3CDTF">2016-11-15T17:02:09Z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9c75684f-0193-4205-bf9a-60e01f88b21d</vt:lpwstr>
  </property>
  <property fmtid="{D5CDD505-2E9C-101B-9397-08002B2CF9AE}" pid="3" name="CTP_BU">
    <vt:lpwstr>MFG VALIDATION ENG GROUP</vt:lpwstr>
  </property>
  <property fmtid="{D5CDD505-2E9C-101B-9397-08002B2CF9AE}" pid="4" name="CTP_TimeStamp">
    <vt:lpwstr>2016-09-25 18:23:50Z</vt:lpwstr>
  </property>
  <property fmtid="{D5CDD505-2E9C-101B-9397-08002B2CF9AE}" pid="5" name="CTPClassification">
    <vt:lpwstr>CTP_IC</vt:lpwstr>
  </property>
</Properties>
</file>