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284213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284213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2842135e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2842135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2404e3c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2404e3c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2404e3c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2404e3c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2842135e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2842135e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311700" y="793225"/>
            <a:ext cx="8520600" cy="397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53" name="Shape 53"/>
        <p:cNvGrpSpPr/>
        <p:nvPr/>
      </p:nvGrpSpPr>
      <p:grpSpPr>
        <a:xfrm>
          <a:off x="0" y="0"/>
          <a:ext cx="0" cy="0"/>
          <a:chOff x="0" y="0"/>
          <a:chExt cx="0" cy="0"/>
        </a:xfrm>
      </p:grpSpPr>
      <p:sp>
        <p:nvSpPr>
          <p:cNvPr id="54" name="Google Shape;54;p14"/>
          <p:cNvSpPr txBox="1"/>
          <p:nvPr>
            <p:ph idx="1" type="body"/>
          </p:nvPr>
        </p:nvSpPr>
        <p:spPr>
          <a:xfrm>
            <a:off x="311700" y="793225"/>
            <a:ext cx="8520600" cy="397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spTree>
      <p:nvGrpSpPr>
        <p:cNvPr id="56" name="Shape 56"/>
        <p:cNvGrpSpPr/>
        <p:nvPr/>
      </p:nvGrpSpPr>
      <p:grpSpPr>
        <a:xfrm>
          <a:off x="0" y="0"/>
          <a:ext cx="0" cy="0"/>
          <a:chOff x="0" y="0"/>
          <a:chExt cx="0" cy="0"/>
        </a:xfrm>
      </p:grpSpPr>
      <p:sp>
        <p:nvSpPr>
          <p:cNvPr id="57" name="Google Shape;57;p15"/>
          <p:cNvSpPr txBox="1"/>
          <p:nvPr>
            <p:ph idx="1" type="body"/>
          </p:nvPr>
        </p:nvSpPr>
        <p:spPr>
          <a:xfrm>
            <a:off x="311700" y="793225"/>
            <a:ext cx="8520600" cy="397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8" name="Google Shape;5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www.youtube.com/watch?v=PtRM6mSXih0" TargetMode="External"/><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6"/>
          <p:cNvSpPr txBox="1"/>
          <p:nvPr>
            <p:ph idx="4294967295" type="title"/>
          </p:nvPr>
        </p:nvSpPr>
        <p:spPr>
          <a:xfrm>
            <a:off x="113825" y="647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Experience Lab?</a:t>
            </a:r>
            <a:endParaRPr/>
          </a:p>
        </p:txBody>
      </p:sp>
      <p:sp>
        <p:nvSpPr>
          <p:cNvPr id="64" name="Google Shape;64;p16"/>
          <p:cNvSpPr txBox="1"/>
          <p:nvPr>
            <p:ph idx="1" type="body"/>
          </p:nvPr>
        </p:nvSpPr>
        <p:spPr>
          <a:xfrm>
            <a:off x="311700" y="793225"/>
            <a:ext cx="4317600" cy="39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Real-time m</a:t>
            </a:r>
            <a:r>
              <a:rPr lang="en"/>
              <a:t>ultimodal (multiple signals) data collection platform for human signals</a:t>
            </a:r>
            <a:endParaRPr/>
          </a:p>
          <a:p>
            <a:pPr indent="-317500" lvl="1" marL="914400" rtl="0" algn="l">
              <a:spcBef>
                <a:spcPts val="0"/>
              </a:spcBef>
              <a:spcAft>
                <a:spcPts val="0"/>
              </a:spcAft>
              <a:buClr>
                <a:schemeClr val="dk1"/>
              </a:buClr>
              <a:buSzPts val="1400"/>
              <a:buChar char="○"/>
            </a:pPr>
            <a:r>
              <a:rPr lang="en">
                <a:solidFill>
                  <a:schemeClr val="dk1"/>
                </a:solidFill>
              </a:rPr>
              <a:t>PPG (heart rate + variability)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Skin conductance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Face camera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EEG (brain activity)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Mouse and keyboard usage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Useful for research studies involving people interacting with a computer</a:t>
            </a:r>
            <a:endParaRPr>
              <a:solidFill>
                <a:schemeClr val="dk1"/>
              </a:solidFill>
            </a:endParaRPr>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6"/>
          <p:cNvPicPr preferRelativeResize="0"/>
          <p:nvPr/>
        </p:nvPicPr>
        <p:blipFill>
          <a:blip r:embed="rId3">
            <a:alphaModFix/>
          </a:blip>
          <a:stretch>
            <a:fillRect/>
          </a:stretch>
        </p:blipFill>
        <p:spPr>
          <a:xfrm>
            <a:off x="4964775" y="1210851"/>
            <a:ext cx="2589300" cy="345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n example prerecorded play session being played back in real-time in the Experience Lab at USC." id="72" name="Google Shape;72;p17" title="Experience Lab Data Playback @ GamePipe Lab, USC">
            <a:hlinkClick r:id="rId3"/>
          </p:cNvPr>
          <p:cNvPicPr preferRelativeResize="0"/>
          <p:nvPr/>
        </p:nvPicPr>
        <p:blipFill>
          <a:blip r:embed="rId4">
            <a:alphaModFix/>
          </a:blip>
          <a:stretch>
            <a:fillRect/>
          </a:stretch>
        </p:blipFill>
        <p:spPr>
          <a:xfrm>
            <a:off x="198050" y="680882"/>
            <a:ext cx="4684600" cy="3513443"/>
          </a:xfrm>
          <a:prstGeom prst="rect">
            <a:avLst/>
          </a:prstGeom>
          <a:noFill/>
          <a:ln>
            <a:noFill/>
          </a:ln>
        </p:spPr>
      </p:pic>
      <p:pic>
        <p:nvPicPr>
          <p:cNvPr id="73" name="Google Shape;73;p17"/>
          <p:cNvPicPr preferRelativeResize="0"/>
          <p:nvPr/>
        </p:nvPicPr>
        <p:blipFill>
          <a:blip r:embed="rId5">
            <a:alphaModFix/>
          </a:blip>
          <a:stretch>
            <a:fillRect/>
          </a:stretch>
        </p:blipFill>
        <p:spPr>
          <a:xfrm>
            <a:off x="5146850" y="680875"/>
            <a:ext cx="2818126" cy="2766049"/>
          </a:xfrm>
          <a:prstGeom prst="rect">
            <a:avLst/>
          </a:prstGeom>
          <a:noFill/>
          <a:ln>
            <a:noFill/>
          </a:ln>
        </p:spPr>
      </p:pic>
      <p:sp>
        <p:nvSpPr>
          <p:cNvPr id="74" name="Google Shape;74;p17"/>
          <p:cNvSpPr txBox="1"/>
          <p:nvPr/>
        </p:nvSpPr>
        <p:spPr>
          <a:xfrm>
            <a:off x="795450" y="149325"/>
            <a:ext cx="3148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“Data Collection Mode”</a:t>
            </a:r>
            <a:endParaRPr sz="2200"/>
          </a:p>
        </p:txBody>
      </p:sp>
      <p:sp>
        <p:nvSpPr>
          <p:cNvPr id="75" name="Google Shape;75;p17"/>
          <p:cNvSpPr txBox="1"/>
          <p:nvPr/>
        </p:nvSpPr>
        <p:spPr>
          <a:xfrm>
            <a:off x="5632600" y="149325"/>
            <a:ext cx="259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t>“Annotation Mode”</a:t>
            </a:r>
            <a:endParaRPr sz="2200"/>
          </a:p>
        </p:txBody>
      </p:sp>
      <p:pic>
        <p:nvPicPr>
          <p:cNvPr id="76" name="Google Shape;76;p17"/>
          <p:cNvPicPr preferRelativeResize="0"/>
          <p:nvPr/>
        </p:nvPicPr>
        <p:blipFill>
          <a:blip r:embed="rId6">
            <a:alphaModFix/>
          </a:blip>
          <a:stretch>
            <a:fillRect/>
          </a:stretch>
        </p:blipFill>
        <p:spPr>
          <a:xfrm>
            <a:off x="7041651" y="2890996"/>
            <a:ext cx="1979501" cy="148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Mode</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Is fed data streams from inputs (KB/mouse, screen and audio capture, HDMI camera input, EEG (not used at the moment), etc.)</a:t>
            </a:r>
            <a:endParaRPr sz="2200"/>
          </a:p>
          <a:p>
            <a:pPr indent="-368300" lvl="0" marL="457200" rtl="0" algn="l">
              <a:spcBef>
                <a:spcPts val="0"/>
              </a:spcBef>
              <a:spcAft>
                <a:spcPts val="0"/>
              </a:spcAft>
              <a:buSzPts val="2200"/>
              <a:buChar char="●"/>
            </a:pPr>
            <a:r>
              <a:rPr lang="en" sz="2200"/>
              <a:t>Records inputs to a ‘timeline’ for later analysis</a:t>
            </a:r>
            <a:endParaRPr sz="2200"/>
          </a:p>
          <a:p>
            <a:pPr indent="-368300" lvl="0" marL="457200" rtl="0" algn="l">
              <a:spcBef>
                <a:spcPts val="0"/>
              </a:spcBef>
              <a:spcAft>
                <a:spcPts val="0"/>
              </a:spcAft>
              <a:buSzPts val="2200"/>
              <a:buChar char="●"/>
            </a:pPr>
            <a:r>
              <a:rPr lang="en" sz="2200"/>
              <a:t>This end product is called a bag</a:t>
            </a:r>
            <a:endParaRPr sz="2200"/>
          </a:p>
          <a:p>
            <a:pPr indent="-368300" lvl="0" marL="457200" rtl="0" algn="l">
              <a:spcBef>
                <a:spcPts val="0"/>
              </a:spcBef>
              <a:spcAft>
                <a:spcPts val="0"/>
              </a:spcAft>
              <a:buSzPts val="2200"/>
              <a:buChar char="●"/>
            </a:pPr>
            <a:r>
              <a:rPr b="1" lang="en" sz="2200"/>
              <a:t>Main issue</a:t>
            </a:r>
            <a:r>
              <a:rPr lang="en" sz="2200"/>
              <a:t>:  How does the software handle “dropped packets”?  What if one of the data inputs’ buffer overflows?  Does this throw off the timeline’s synchronization?</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 mode</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Replays that timeline in real-time, and allows a user to ‘annotate’ using various inputs.</a:t>
            </a:r>
            <a:endParaRPr sz="2200"/>
          </a:p>
          <a:p>
            <a:pPr indent="-368300" lvl="0" marL="457200" rtl="0" algn="l">
              <a:spcBef>
                <a:spcPts val="0"/>
              </a:spcBef>
              <a:spcAft>
                <a:spcPts val="0"/>
              </a:spcAft>
              <a:buSzPts val="2200"/>
              <a:buChar char="●"/>
            </a:pPr>
            <a:r>
              <a:rPr lang="en" sz="2200"/>
              <a:t>For example:  they could move a slider up and down according to the subject’s apparent ‘engagement’ as evident in the facecam feed</a:t>
            </a:r>
            <a:endParaRPr sz="2200"/>
          </a:p>
          <a:p>
            <a:pPr indent="-368300" lvl="0" marL="457200" rtl="0" algn="l">
              <a:spcBef>
                <a:spcPts val="0"/>
              </a:spcBef>
              <a:spcAft>
                <a:spcPts val="0"/>
              </a:spcAft>
              <a:buSzPts val="2200"/>
              <a:buChar char="●"/>
            </a:pPr>
            <a:r>
              <a:rPr b="1" lang="en" sz="2200"/>
              <a:t>Main issue:</a:t>
            </a:r>
            <a:r>
              <a:rPr lang="en" sz="2200"/>
              <a:t>  Same as data collection mode;  how accurately is this annotation feed spliced onto the rest of the timeline?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 for the next sprint.</a:t>
            </a:r>
            <a:endParaRPr/>
          </a:p>
        </p:txBody>
      </p:sp>
      <p:sp>
        <p:nvSpPr>
          <p:cNvPr id="94" name="Google Shape;9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20"/>
          <p:cNvSpPr txBox="1"/>
          <p:nvPr/>
        </p:nvSpPr>
        <p:spPr>
          <a:xfrm>
            <a:off x="311700" y="1082225"/>
            <a:ext cx="8520600" cy="3711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Modernize the platform using latest libraries</a:t>
            </a:r>
            <a:endParaRPr sz="1900"/>
          </a:p>
          <a:p>
            <a:pPr indent="-349250" lvl="1" marL="914400" rtl="0" algn="l">
              <a:spcBef>
                <a:spcPts val="0"/>
              </a:spcBef>
              <a:spcAft>
                <a:spcPts val="0"/>
              </a:spcAft>
              <a:buSzPts val="1900"/>
              <a:buChar char="○"/>
            </a:pPr>
            <a:r>
              <a:rPr lang="en" sz="1900"/>
              <a:t>Possibly switch to ROS 2, as it appears to have many fixes we desire</a:t>
            </a:r>
            <a:endParaRPr sz="1900"/>
          </a:p>
          <a:p>
            <a:pPr indent="-349250" lvl="0" marL="457200" rtl="0" algn="l">
              <a:spcBef>
                <a:spcPts val="0"/>
              </a:spcBef>
              <a:spcAft>
                <a:spcPts val="0"/>
              </a:spcAft>
              <a:buSzPts val="1900"/>
              <a:buChar char="●"/>
            </a:pPr>
            <a:r>
              <a:rPr lang="en" sz="1900"/>
              <a:t>Test data collection mode</a:t>
            </a:r>
            <a:endParaRPr sz="1900"/>
          </a:p>
          <a:p>
            <a:pPr indent="-349250" lvl="1" marL="914400" rtl="0" algn="l">
              <a:spcBef>
                <a:spcPts val="0"/>
              </a:spcBef>
              <a:spcAft>
                <a:spcPts val="0"/>
              </a:spcAft>
              <a:buSzPts val="1900"/>
              <a:buChar char="○"/>
            </a:pPr>
            <a:r>
              <a:rPr lang="en" sz="1900"/>
              <a:t>Do timestamps of sensor data packets align?</a:t>
            </a:r>
            <a:endParaRPr sz="1900"/>
          </a:p>
          <a:p>
            <a:pPr indent="-349250" lvl="0" marL="457200" rtl="0" algn="l">
              <a:spcBef>
                <a:spcPts val="0"/>
              </a:spcBef>
              <a:spcAft>
                <a:spcPts val="0"/>
              </a:spcAft>
              <a:buSzPts val="1900"/>
              <a:buChar char="●"/>
            </a:pPr>
            <a:r>
              <a:rPr lang="en" sz="1900"/>
              <a:t>Test annotation mode</a:t>
            </a:r>
            <a:endParaRPr sz="1900"/>
          </a:p>
          <a:p>
            <a:pPr indent="-349250" lvl="1" marL="914400" rtl="0" algn="l">
              <a:spcBef>
                <a:spcPts val="0"/>
              </a:spcBef>
              <a:spcAft>
                <a:spcPts val="0"/>
              </a:spcAft>
              <a:buSzPts val="1900"/>
              <a:buChar char="○"/>
            </a:pPr>
            <a:r>
              <a:rPr lang="en" sz="1900"/>
              <a:t>Do annotations align with collected data?</a:t>
            </a:r>
            <a:endParaRPr sz="1900"/>
          </a:p>
          <a:p>
            <a:pPr indent="-349250" lvl="0" marL="457200" rtl="0" algn="l">
              <a:spcBef>
                <a:spcPts val="0"/>
              </a:spcBef>
              <a:spcAft>
                <a:spcPts val="0"/>
              </a:spcAft>
              <a:buSzPts val="1900"/>
              <a:buChar char="●"/>
            </a:pPr>
            <a:r>
              <a:rPr lang="en" sz="1900"/>
              <a:t>Improve usability, specifically around annotation mode, as the main users of this program may not be very computer savvy.  Make the program as approachable as possible to anyone wanting to use it for research.</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