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4" r:id="rId6"/>
    <p:sldId id="262" r:id="rId7"/>
    <p:sldId id="267" r:id="rId8"/>
    <p:sldId id="263" r:id="rId9"/>
    <p:sldId id="265" r:id="rId10"/>
    <p:sldId id="266" r:id="rId11"/>
    <p:sldId id="259" r:id="rId12"/>
  </p:sldIdLst>
  <p:sldSz cx="9144000" cy="5143500" type="screen16x9"/>
  <p:notesSz cx="6858000" cy="9144000"/>
  <p:defaultTextStyle>
    <a:lvl1pPr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1pPr>
    <a:lvl2pPr indent="85725"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2pPr>
    <a:lvl3pPr indent="171450"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3pPr>
    <a:lvl4pPr indent="257175"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4pPr>
    <a:lvl5pPr indent="342900"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5pPr>
    <a:lvl6pPr indent="428625"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6pPr>
    <a:lvl7pPr indent="514350"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7pPr>
    <a:lvl8pPr indent="600075"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8pPr>
    <a:lvl9pPr indent="685800"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50"/>
  </p:normalViewPr>
  <p:slideViewPr>
    <p:cSldViewPr snapToGrid="0" snapToObjects="1">
      <p:cViewPr varScale="1">
        <p:scale>
          <a:sx n="154" d="100"/>
          <a:sy n="154" d="100"/>
        </p:scale>
        <p:origin x="192" y="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C7B18-3A5C-3F4D-8FA5-44C3396387A4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38036-5EC1-354B-B039-A72B9EC1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2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1 Line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pdated_CM_box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975105"/>
            <a:ext cx="1890528" cy="4677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bg1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3242" y="2816990"/>
            <a:ext cx="8206801" cy="28044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b="1" i="0" kern="0" cap="all" spc="150">
                <a:solidFill>
                  <a:schemeClr val="bg1"/>
                </a:solidFill>
                <a:latin typeface="Trade Gothic LT Std Cn" pitchFamily="50" charset="0"/>
              </a:defRPr>
            </a:lvl1pPr>
            <a:lvl2pPr marL="227013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2pPr>
            <a:lvl3pPr marL="344487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3pPr>
            <a:lvl4pPr marL="51752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4pPr>
            <a:lvl5pPr marL="68897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83242" y="2491937"/>
            <a:ext cx="8206801" cy="316106"/>
          </a:xfrm>
        </p:spPr>
        <p:txBody>
          <a:bodyPr anchor="t" anchorCtr="0">
            <a:noAutofit/>
          </a:bodyPr>
          <a:lstStyle>
            <a:lvl1pPr>
              <a:defRPr sz="1800" spc="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32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/ Categories and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2432666" y="1428751"/>
            <a:ext cx="0" cy="2973387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29398" y="1428750"/>
            <a:ext cx="0" cy="2973387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900" y="1428751"/>
            <a:ext cx="1828800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 kern="1200" spc="3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566632" y="1428750"/>
            <a:ext cx="1828800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663364" y="1428753"/>
            <a:ext cx="1828800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2835" y="373446"/>
            <a:ext cx="3865562" cy="22976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 i="0" cap="all" spc="100">
                <a:solidFill>
                  <a:schemeClr val="tx1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626130" y="1428750"/>
            <a:ext cx="0" cy="2973387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760094" y="1428753"/>
            <a:ext cx="1828800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</p:spTree>
    <p:extLst>
      <p:ext uri="{BB962C8B-B14F-4D97-AF65-F5344CB8AC3E}">
        <p14:creationId xmlns:p14="http://schemas.microsoft.com/office/powerpoint/2010/main" val="368835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192" y="1193271"/>
            <a:ext cx="6850063" cy="3394075"/>
          </a:xfrm>
        </p:spPr>
        <p:txBody>
          <a:bodyPr/>
          <a:lstStyle>
            <a:lvl1pPr marL="2286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+mj-lt"/>
              <a:buAutoNum type="arabicPeriod"/>
              <a:tabLst/>
              <a:defRPr i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51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s with cred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7839" y="4334238"/>
            <a:ext cx="2727249" cy="1905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 i="0" kern="0" cap="all" spc="100">
                <a:solidFill>
                  <a:schemeClr val="accent6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Insert a credit for above here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5192" y="1193271"/>
            <a:ext cx="6850063" cy="2751537"/>
          </a:xfrm>
        </p:spPr>
        <p:txBody>
          <a:bodyPr/>
          <a:lstStyle>
            <a:lvl1pPr marL="2286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Char char="-"/>
              <a:tabLst/>
              <a:defRPr i="0"/>
            </a:lvl1pPr>
          </a:lstStyle>
          <a:p>
            <a:pPr lvl="0"/>
            <a:r>
              <a:rPr lang="en-US" dirty="0" smtClean="0"/>
              <a:t>First Result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898989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2835" y="373446"/>
            <a:ext cx="3865562" cy="22976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 i="0" cap="all" spc="100">
                <a:solidFill>
                  <a:schemeClr val="tx1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4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316413" y="1722740"/>
            <a:ext cx="487362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74" y="1314824"/>
            <a:ext cx="5533815" cy="252549"/>
          </a:xfrm>
        </p:spPr>
        <p:txBody>
          <a:bodyPr anchor="t" anchorCtr="0"/>
          <a:lstStyle>
            <a:lvl1pPr algn="ctr">
              <a:defRPr lang="en-US" sz="1000" b="1" i="0" kern="0" cap="all" spc="100" baseline="0" dirty="0" smtClean="0">
                <a:solidFill>
                  <a:schemeClr val="accent2"/>
                </a:solidFill>
                <a:latin typeface="Trade Gothic LT Std Cn" pitchFamily="50" charset="0"/>
                <a:ea typeface="+mn-ea"/>
                <a:cs typeface="Trade Gothic LT Std Cn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6490" y="1730211"/>
            <a:ext cx="6400800" cy="167493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2000" b="1" i="0" kern="1200" cap="all" spc="130" baseline="0">
                <a:latin typeface="Trade Gothic LT Std Cn" pitchFamily="50" charset="0"/>
              </a:defRPr>
            </a:lvl1pPr>
            <a:lvl2pPr marL="569913" indent="-342900" algn="ctr">
              <a:buFont typeface="+mj-lt"/>
              <a:buAutoNum type="arabicPeriod"/>
              <a:defRPr b="1" cap="all"/>
            </a:lvl2pPr>
            <a:lvl3pPr marL="573087" indent="-228600" algn="ctr">
              <a:buFont typeface="+mj-lt"/>
              <a:buAutoNum type="arabicPeriod"/>
              <a:defRPr b="1" cap="all"/>
            </a:lvl3pPr>
            <a:lvl4pPr marL="746125" indent="-228600" algn="ctr">
              <a:buFont typeface="+mj-lt"/>
              <a:buAutoNum type="arabicPeriod"/>
              <a:defRPr b="1" cap="all"/>
            </a:lvl4pPr>
            <a:lvl5pPr marL="917575" indent="-228600" algn="ctr">
              <a:buFont typeface="+mj-lt"/>
              <a:buAutoNum type="arabicPeriod"/>
              <a:defRPr b="1" cap="all"/>
            </a:lvl5pPr>
          </a:lstStyle>
          <a:p>
            <a:pPr lvl="0"/>
            <a:r>
              <a:rPr lang="en-US" dirty="0" smtClean="0"/>
              <a:t> Concept One Title</a:t>
            </a:r>
          </a:p>
          <a:p>
            <a:pPr lvl="0"/>
            <a:r>
              <a:rPr lang="en-US" dirty="0" smtClean="0"/>
              <a:t> concept two title inserts here</a:t>
            </a:r>
          </a:p>
          <a:p>
            <a:pPr lvl="0"/>
            <a:r>
              <a:rPr lang="en-US" dirty="0" smtClean="0"/>
              <a:t> concept three</a:t>
            </a:r>
          </a:p>
        </p:txBody>
      </p:sp>
    </p:spTree>
    <p:extLst>
      <p:ext uri="{BB962C8B-B14F-4D97-AF65-F5344CB8AC3E}">
        <p14:creationId xmlns:p14="http://schemas.microsoft.com/office/powerpoint/2010/main" val="364129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ept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316413" y="1722740"/>
            <a:ext cx="487362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74" y="1314824"/>
            <a:ext cx="5533815" cy="252549"/>
          </a:xfrm>
        </p:spPr>
        <p:txBody>
          <a:bodyPr anchor="t" anchorCtr="0"/>
          <a:lstStyle>
            <a:lvl1pPr algn="ctr">
              <a:defRPr lang="en-US" sz="1000" b="1" i="0" kern="0" cap="all" spc="100" baseline="0" dirty="0" smtClean="0">
                <a:solidFill>
                  <a:schemeClr val="accent2"/>
                </a:solidFill>
                <a:latin typeface="Trade Gothic LT Std Cn" pitchFamily="50" charset="0"/>
                <a:ea typeface="+mn-ea"/>
                <a:cs typeface="Trade Gothic LT Std Cn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6490" y="1730211"/>
            <a:ext cx="6400800" cy="167493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2000" b="1" i="0" kern="1200" cap="all" spc="130" baseline="0">
                <a:latin typeface="Trade Gothic LT Std Cn" pitchFamily="50" charset="0"/>
              </a:defRPr>
            </a:lvl1pPr>
            <a:lvl2pPr marL="569913" indent="-342900" algn="ctr">
              <a:buFont typeface="+mj-lt"/>
              <a:buAutoNum type="arabicPeriod"/>
              <a:defRPr b="1" cap="all"/>
            </a:lvl2pPr>
            <a:lvl3pPr marL="573087" indent="-228600" algn="ctr">
              <a:buFont typeface="+mj-lt"/>
              <a:buAutoNum type="arabicPeriod"/>
              <a:defRPr b="1" cap="all"/>
            </a:lvl3pPr>
            <a:lvl4pPr marL="746125" indent="-228600" algn="ctr">
              <a:buFont typeface="+mj-lt"/>
              <a:buAutoNum type="arabicPeriod"/>
              <a:defRPr b="1" cap="all"/>
            </a:lvl4pPr>
            <a:lvl5pPr marL="917575" indent="-228600" algn="ctr">
              <a:buFont typeface="+mj-lt"/>
              <a:buAutoNum type="arabicPeriod"/>
              <a:defRPr b="1" cap="all"/>
            </a:lvl5pPr>
          </a:lstStyle>
          <a:p>
            <a:pPr lvl="0"/>
            <a:r>
              <a:rPr lang="en-US" dirty="0" smtClean="0"/>
              <a:t>Concept Divider Title</a:t>
            </a:r>
          </a:p>
        </p:txBody>
      </p:sp>
    </p:spTree>
    <p:extLst>
      <p:ext uri="{BB962C8B-B14F-4D97-AF65-F5344CB8AC3E}">
        <p14:creationId xmlns:p14="http://schemas.microsoft.com/office/powerpoint/2010/main" val="8801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_Resul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47505" y="3907941"/>
            <a:ext cx="3430094" cy="269549"/>
          </a:xfrm>
        </p:spPr>
        <p:txBody>
          <a:bodyPr anchor="b" anchorCtr="0">
            <a:noAutofit/>
          </a:bodyPr>
          <a:lstStyle>
            <a:lvl1pPr marL="0" indent="0" algn="ctr">
              <a:lnSpc>
                <a:spcPts val="1400"/>
              </a:lnSpc>
              <a:buFontTx/>
              <a:buNone/>
              <a:defRPr sz="1000" b="0" i="0" kern="0" cap="all" spc="110" baseline="0">
                <a:solidFill>
                  <a:schemeClr val="accent6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Insert the description of the result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67303" y="618287"/>
            <a:ext cx="6845046" cy="254743"/>
          </a:xfrm>
        </p:spPr>
        <p:txBody>
          <a:bodyPr anchor="t" anchorCtr="0"/>
          <a:lstStyle>
            <a:lvl1pPr algn="ctr">
              <a:defRPr lang="en-US" sz="1000" b="1" i="0" kern="0" cap="all" spc="100" baseline="0" dirty="0" smtClean="0">
                <a:solidFill>
                  <a:schemeClr val="accent2"/>
                </a:solidFill>
                <a:latin typeface="Trade Gothic LT Std Cn" pitchFamily="50" charset="0"/>
                <a:ea typeface="+mn-ea"/>
                <a:cs typeface="Trade Gothic LT Std Cn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1166813" y="989013"/>
            <a:ext cx="6845300" cy="2843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Navy Blue">
    <p:bg>
      <p:bgPr>
        <a:solidFill>
          <a:srgbClr val="00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36" y="1561830"/>
            <a:ext cx="7843156" cy="1096260"/>
          </a:xfrm>
        </p:spPr>
        <p:txBody>
          <a:bodyPr anchor="b" anchorCtr="0">
            <a:normAutofit/>
          </a:bodyPr>
          <a:lstStyle>
            <a:lvl1pPr algn="ctr">
              <a:defRPr sz="3200" spc="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hape 259"/>
          <p:cNvSpPr/>
          <p:nvPr userDrawn="1"/>
        </p:nvSpPr>
        <p:spPr>
          <a:xfrm>
            <a:off x="2239750" y="2844298"/>
            <a:ext cx="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spcBef>
                <a:spcPts val="263"/>
              </a:spcBef>
              <a:defRPr sz="1800" b="0" spc="0" baseline="0"/>
            </a:pPr>
            <a:endParaRPr sz="1100" dirty="0">
              <a:solidFill>
                <a:srgbClr val="FFFFFF"/>
              </a:solidFill>
              <a:latin typeface="TradeGothicLTStd"/>
              <a:ea typeface="TradeGothicLTStd"/>
              <a:cs typeface="TradeGothicLTStd"/>
              <a:sym typeface="TradeGothicLTStd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47800" y="2564956"/>
            <a:ext cx="2438400" cy="346364"/>
          </a:xfrm>
        </p:spPr>
        <p:txBody>
          <a:bodyPr>
            <a:normAutofit/>
          </a:bodyPr>
          <a:lstStyle>
            <a:lvl1pPr marL="0" indent="0" algn="ctr">
              <a:buNone/>
              <a:defRPr sz="1400" cap="none" spc="50">
                <a:solidFill>
                  <a:schemeClr val="bg1"/>
                </a:solidFill>
              </a:defRPr>
            </a:lvl1pPr>
            <a:lvl2pPr marL="227013" indent="0">
              <a:buNone/>
              <a:defRPr>
                <a:solidFill>
                  <a:schemeClr val="bg1"/>
                </a:solidFill>
              </a:defRPr>
            </a:lvl2pPr>
            <a:lvl3pPr marL="344487" indent="0">
              <a:buNone/>
              <a:defRPr>
                <a:solidFill>
                  <a:schemeClr val="bg1"/>
                </a:solidFill>
              </a:defRPr>
            </a:lvl3pPr>
            <a:lvl4pPr marL="517525" indent="0">
              <a:buNone/>
              <a:defRPr>
                <a:solidFill>
                  <a:schemeClr val="bg1"/>
                </a:solidFill>
              </a:defRPr>
            </a:lvl4pPr>
            <a:lvl5pPr marL="68897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12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Paragraph - Navy Blue">
    <p:bg>
      <p:bgPr>
        <a:solidFill>
          <a:srgbClr val="00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0062" y="971550"/>
            <a:ext cx="4575125" cy="372035"/>
          </a:xfrm>
        </p:spPr>
        <p:txBody>
          <a:bodyPr/>
          <a:lstStyle>
            <a:lvl1pPr algn="ctr">
              <a:defRPr sz="1200" kern="0" spc="90">
                <a:solidFill>
                  <a:schemeClr val="bg1"/>
                </a:solidFill>
                <a:latin typeface="Trade Gothic LT Std Cn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hape 259"/>
          <p:cNvSpPr/>
          <p:nvPr userDrawn="1"/>
        </p:nvSpPr>
        <p:spPr>
          <a:xfrm>
            <a:off x="2239750" y="2915098"/>
            <a:ext cx="0" cy="27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spcBef>
                <a:spcPts val="263"/>
              </a:spcBef>
              <a:defRPr sz="1800" b="0" spc="0" baseline="0"/>
            </a:pPr>
            <a:endParaRPr sz="1100" dirty="0">
              <a:solidFill>
                <a:srgbClr val="FFFFFF"/>
              </a:solidFill>
              <a:latin typeface="TradeGothicLTStd"/>
              <a:ea typeface="TradeGothicLTStd"/>
              <a:cs typeface="TradeGothicLTStd"/>
              <a:sym typeface="TradeGothicLTStd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92045" y="1395689"/>
            <a:ext cx="536098" cy="0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90762" y="1443713"/>
            <a:ext cx="4575175" cy="294798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ts val="1550"/>
              </a:lnSpc>
              <a:buFontTx/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148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370038" y="1102621"/>
            <a:ext cx="6393413" cy="2647055"/>
          </a:xfrm>
        </p:spPr>
        <p:txBody>
          <a:bodyPr>
            <a:normAutofit/>
          </a:bodyPr>
          <a:lstStyle>
            <a:lvl1pPr algn="ctr">
              <a:lnSpc>
                <a:spcPts val="3600"/>
              </a:lnSpc>
              <a:defRPr sz="3600" b="0" cap="none" spc="50" baseline="0">
                <a:solidFill>
                  <a:schemeClr val="tx1">
                    <a:lumMod val="95000"/>
                    <a:lumOff val="5000"/>
                  </a:schemeClr>
                </a:solidFill>
                <a:latin typeface="Trade Gothic LT Std Cn" pitchFamily="50" charset="0"/>
              </a:defRPr>
            </a:lvl1pPr>
          </a:lstStyle>
          <a:p>
            <a:r>
              <a:rPr lang="en-US" dirty="0" smtClean="0"/>
              <a:t>Insert results sentence here.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2191" y="3881601"/>
            <a:ext cx="3430094" cy="1905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800" b="0" i="0" kern="0" cap="all" spc="100" baseline="0">
                <a:solidFill>
                  <a:schemeClr val="accent6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Insert your credit here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166813" y="461963"/>
            <a:ext cx="6796087" cy="270155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000" b="1" i="0" kern="0" cap="all" spc="100" baseline="0">
                <a:solidFill>
                  <a:schemeClr val="accent2"/>
                </a:solidFill>
                <a:latin typeface="Trade Gothic LT Std Cn" pitchFamily="50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41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title, Title,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166813" y="1499908"/>
            <a:ext cx="6845300" cy="212332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0" b="0" i="0" kern="0" cap="all" spc="50" baseline="0">
                <a:latin typeface="+mn-lt"/>
              </a:defRPr>
            </a:lvl1pPr>
            <a:lvl2pPr marL="227013" indent="0" algn="ctr">
              <a:buFontTx/>
              <a:buNone/>
              <a:defRPr sz="15000" b="1" i="0">
                <a:latin typeface="+mj-lt"/>
              </a:defRPr>
            </a:lvl2pPr>
            <a:lvl3pPr marL="344487" indent="0" algn="ctr">
              <a:buFontTx/>
              <a:buNone/>
              <a:defRPr sz="15000" b="1" i="0">
                <a:latin typeface="+mj-lt"/>
              </a:defRPr>
            </a:lvl3pPr>
            <a:lvl4pPr marL="517525" indent="0" algn="ctr">
              <a:buFontTx/>
              <a:buNone/>
              <a:defRPr sz="15000" b="1" i="0">
                <a:latin typeface="+mj-lt"/>
              </a:defRPr>
            </a:lvl4pPr>
            <a:lvl5pPr marL="688975" indent="0" algn="ctr">
              <a:buFontTx/>
              <a:buNone/>
              <a:defRPr sz="15000" b="1" i="0">
                <a:latin typeface="+mj-lt"/>
              </a:defRPr>
            </a:lvl5pPr>
          </a:lstStyle>
          <a:p>
            <a:pPr lvl="0"/>
            <a:r>
              <a:rPr lang="en-US" dirty="0" smtClean="0"/>
              <a:t>48%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166813" y="461963"/>
            <a:ext cx="6796087" cy="270155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000" b="1" i="0" kern="0" cap="all" spc="100" baseline="0">
                <a:solidFill>
                  <a:schemeClr val="accent2"/>
                </a:solidFill>
                <a:latin typeface="Trade Gothic LT Std Cn" pitchFamily="50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2191" y="3881601"/>
            <a:ext cx="3430094" cy="1905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800" b="0" i="0" kern="0" cap="all" spc="100" baseline="0">
                <a:solidFill>
                  <a:schemeClr val="accent6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Insert your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1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2 Line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pdated_CM_box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975105"/>
            <a:ext cx="1890528" cy="4677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bg1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3242" y="3123301"/>
            <a:ext cx="8206801" cy="28044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b="1" i="0" kern="0" cap="all" spc="150">
                <a:solidFill>
                  <a:schemeClr val="bg1"/>
                </a:solidFill>
                <a:latin typeface="Trade Gothic LT Std Cn" pitchFamily="50" charset="0"/>
              </a:defRPr>
            </a:lvl1pPr>
            <a:lvl2pPr marL="227013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2pPr>
            <a:lvl3pPr marL="344487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3pPr>
            <a:lvl4pPr marL="51752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4pPr>
            <a:lvl5pPr marL="68897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83242" y="2491937"/>
            <a:ext cx="8206801" cy="623298"/>
          </a:xfrm>
        </p:spPr>
        <p:txBody>
          <a:bodyPr anchor="t" anchorCtr="0">
            <a:noAutofit/>
          </a:bodyPr>
          <a:lstStyle>
            <a:lvl1pPr>
              <a:defRPr sz="1800" spc="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071471" y="859118"/>
            <a:ext cx="193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0" i="0" dirty="0" smtClean="0">
              <a:latin typeface="Trade Gothic LT Std Cn"/>
              <a:cs typeface="Trade Gothic LT Std Cn"/>
            </a:endParaRPr>
          </a:p>
        </p:txBody>
      </p:sp>
    </p:spTree>
    <p:extLst>
      <p:ext uri="{BB962C8B-B14F-4D97-AF65-F5344CB8AC3E}">
        <p14:creationId xmlns:p14="http://schemas.microsoft.com/office/powerpoint/2010/main" val="2121686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370038" y="1102621"/>
            <a:ext cx="6393413" cy="2647055"/>
          </a:xfrm>
        </p:spPr>
        <p:txBody>
          <a:bodyPr>
            <a:normAutofit/>
          </a:bodyPr>
          <a:lstStyle>
            <a:lvl1pPr algn="ctr">
              <a:lnSpc>
                <a:spcPts val="3600"/>
              </a:lnSpc>
              <a:defRPr sz="3600" b="0" cap="none" spc="50" baseline="0">
                <a:solidFill>
                  <a:schemeClr val="tx1">
                    <a:lumMod val="95000"/>
                    <a:lumOff val="5000"/>
                  </a:schemeClr>
                </a:solidFill>
                <a:latin typeface="Trade Gothic LT Std Cn" pitchFamily="50" charset="0"/>
              </a:defRPr>
            </a:lvl1pPr>
          </a:lstStyle>
          <a:p>
            <a:r>
              <a:rPr lang="en-US" dirty="0" smtClean="0"/>
              <a:t>“Insert quote sentence here.”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2191" y="3881601"/>
            <a:ext cx="3430094" cy="1905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800" b="0" i="0" kern="0" cap="all" spc="100" baseline="0">
                <a:solidFill>
                  <a:schemeClr val="accent6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Insert your credit here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166813" y="461963"/>
            <a:ext cx="6796087" cy="270155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000" b="1" i="0" kern="0" cap="all" spc="100" baseline="0">
                <a:solidFill>
                  <a:schemeClr val="accent2"/>
                </a:solidFill>
                <a:latin typeface="Trade Gothic LT Std Cn" pitchFamily="50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4980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(Results, Emphasis) -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65038" y="1809804"/>
            <a:ext cx="6405175" cy="1520260"/>
          </a:xfrm>
        </p:spPr>
        <p:txBody>
          <a:bodyPr wrap="square" anchor="ctr" anchorCtr="1">
            <a:noAutofit/>
          </a:bodyPr>
          <a:lstStyle>
            <a:lvl1pPr marL="0" algn="ctr">
              <a:lnSpc>
                <a:spcPts val="4500"/>
              </a:lnSpc>
              <a:spcBef>
                <a:spcPts val="1152"/>
              </a:spcBef>
              <a:defRPr lang="en-US" sz="4800" b="1" i="0" kern="1200" cap="all" spc="150" baseline="0" smtClean="0">
                <a:solidFill>
                  <a:schemeClr val="tx1"/>
                </a:solidFill>
                <a:latin typeface="Trade Gothic LT Std Cn" pitchFamily="50" charset="0"/>
                <a:ea typeface="+mn-ea"/>
                <a:cs typeface="Trade Gothic LT Std Cn" pitchFamily="50" charset="0"/>
              </a:defRPr>
            </a:lvl1pPr>
          </a:lstStyle>
          <a:p>
            <a:r>
              <a:rPr lang="en-US" dirty="0" smtClean="0"/>
              <a:t>CENTERED STATEMENT WOULD INSERT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8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(Results, Emphasis) - Medium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138018"/>
            <a:ext cx="6405176" cy="867924"/>
          </a:xfrm>
        </p:spPr>
        <p:txBody>
          <a:bodyPr>
            <a:noAutofit/>
          </a:bodyPr>
          <a:lstStyle>
            <a:lvl1pPr algn="ctr">
              <a:defRPr sz="2400" spc="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0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(Results, Emphasis) - Smal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138018"/>
            <a:ext cx="6405176" cy="868680"/>
          </a:xfrm>
        </p:spPr>
        <p:txBody>
          <a:bodyPr>
            <a:noAutofit/>
          </a:bodyPr>
          <a:lstStyle>
            <a:lvl1pPr algn="ctr">
              <a:defRPr cap="none" spc="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57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(Results, Emphasi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096385"/>
            <a:ext cx="6405176" cy="685800"/>
          </a:xfrm>
        </p:spPr>
        <p:txBody>
          <a:bodyPr>
            <a:normAutofit/>
          </a:bodyPr>
          <a:lstStyle>
            <a:lvl1pPr algn="ctr">
              <a:defRPr sz="2400" spc="15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75038" y="2686104"/>
            <a:ext cx="6405176" cy="16764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400" spc="50">
                <a:solidFill>
                  <a:srgbClr val="000000"/>
                </a:solidFill>
              </a:defRPr>
            </a:lvl1pPr>
            <a:lvl2pPr marL="227013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344487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517525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688975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86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1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Large Text (Results, Emphasis) - Red">
    <p:bg>
      <p:bgPr>
        <a:solidFill>
          <a:srgbClr val="DC2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5038" y="1812578"/>
            <a:ext cx="6405175" cy="1520260"/>
          </a:xfrm>
        </p:spPr>
        <p:txBody>
          <a:bodyPr anchor="ctr" anchorCtr="1">
            <a:noAutofit/>
          </a:bodyPr>
          <a:lstStyle>
            <a:lvl1pPr algn="ctr">
              <a:lnSpc>
                <a:spcPts val="4500"/>
              </a:lnSpc>
              <a:spcBef>
                <a:spcPts val="1152"/>
              </a:spcBef>
              <a:defRPr lang="en-US" sz="4800" b="1" i="0" kern="1200" cap="all" spc="150" baseline="0" smtClean="0">
                <a:solidFill>
                  <a:srgbClr val="FFFFFF"/>
                </a:solidFill>
                <a:latin typeface="Trade Gothic LT Std Cn" pitchFamily="50" charset="0"/>
                <a:ea typeface="+mn-ea"/>
                <a:cs typeface="Trade Gothic LT Std Cn" pitchFamily="50" charset="0"/>
              </a:defRPr>
            </a:lvl1pPr>
          </a:lstStyle>
          <a:p>
            <a:r>
              <a:rPr lang="en-US" dirty="0" smtClean="0"/>
              <a:t>CENTERED STATEMENT WOULD INSERT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5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Medium Copy (Results, Emphasis) -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138019"/>
            <a:ext cx="6405176" cy="868680"/>
          </a:xfrm>
        </p:spPr>
        <p:txBody>
          <a:bodyPr>
            <a:noAutofit/>
          </a:bodyPr>
          <a:lstStyle>
            <a:lvl1pPr algn="ctr">
              <a:defRPr sz="2400" kern="1200" spc="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2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Small Copy (Results, Emphasis) -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138018"/>
            <a:ext cx="6405176" cy="868680"/>
          </a:xfrm>
        </p:spPr>
        <p:txBody>
          <a:bodyPr>
            <a:noAutofit/>
          </a:bodyPr>
          <a:lstStyle>
            <a:lvl1pPr algn="ctr">
              <a:defRPr sz="1800" cap="none" spc="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79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and Subtext (Results, Emphasis) -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091530"/>
            <a:ext cx="6405176" cy="685800"/>
          </a:xfrm>
        </p:spPr>
        <p:txBody>
          <a:bodyPr>
            <a:normAutofit/>
          </a:bodyPr>
          <a:lstStyle>
            <a:lvl1pPr algn="ctr"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14800" y="2680207"/>
            <a:ext cx="914400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75038" y="2686104"/>
            <a:ext cx="6405176" cy="16764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400" spc="50">
                <a:solidFill>
                  <a:srgbClr val="FFFFFF"/>
                </a:solidFill>
              </a:defRPr>
            </a:lvl1pPr>
            <a:lvl2pPr marL="227013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344487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517525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688975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520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75154" y="1195388"/>
            <a:ext cx="6840046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49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8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Large Text (Results, Emphasis) - Navy Blue">
    <p:bg>
      <p:bgPr>
        <a:solidFill>
          <a:srgbClr val="00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365038" y="1812579"/>
            <a:ext cx="6405175" cy="1520260"/>
          </a:xfrm>
        </p:spPr>
        <p:txBody>
          <a:bodyPr anchor="ctr" anchorCtr="1">
            <a:noAutofit/>
          </a:bodyPr>
          <a:lstStyle>
            <a:lvl1pPr algn="ctr">
              <a:lnSpc>
                <a:spcPts val="4500"/>
              </a:lnSpc>
              <a:spcBef>
                <a:spcPts val="1152"/>
              </a:spcBef>
              <a:defRPr lang="en-US" sz="4800" b="1" i="0" kern="1200" cap="all" spc="150" baseline="0" smtClean="0">
                <a:solidFill>
                  <a:srgbClr val="FFFFFF"/>
                </a:solidFill>
                <a:latin typeface="Trade Gothic LT Std Cn" pitchFamily="50" charset="0"/>
                <a:ea typeface="+mn-ea"/>
                <a:cs typeface="Trade Gothic LT Std Cn" pitchFamily="50" charset="0"/>
              </a:defRPr>
            </a:lvl1pPr>
          </a:lstStyle>
          <a:p>
            <a:r>
              <a:rPr lang="en-US" dirty="0" smtClean="0"/>
              <a:t>CENTERED STATEMENT WOULD INSERT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Medium Copy (Results, Emphasis) - Navy Blue">
    <p:bg>
      <p:bgPr>
        <a:solidFill>
          <a:srgbClr val="00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138019"/>
            <a:ext cx="6405176" cy="868680"/>
          </a:xfrm>
        </p:spPr>
        <p:txBody>
          <a:bodyPr>
            <a:noAutofit/>
          </a:bodyPr>
          <a:lstStyle>
            <a:lvl1pPr algn="ctr">
              <a:defRPr sz="2400" cap="all" spc="150">
                <a:solidFill>
                  <a:schemeClr val="bg1"/>
                </a:solidFill>
                <a:latin typeface="Trade Gothic LT Std Cn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86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Small Copy (Results, Emphasis) - Navy Blue">
    <p:bg>
      <p:bgPr>
        <a:solidFill>
          <a:srgbClr val="00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138019"/>
            <a:ext cx="6405176" cy="868680"/>
          </a:xfrm>
        </p:spPr>
        <p:txBody>
          <a:bodyPr>
            <a:noAutofit/>
          </a:bodyPr>
          <a:lstStyle>
            <a:lvl1pPr algn="ctr">
              <a:defRPr sz="1800" cap="none" spc="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9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and Subtext (Results, Emphasis) - Navy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096357"/>
            <a:ext cx="6405176" cy="679198"/>
          </a:xfrm>
        </p:spPr>
        <p:txBody>
          <a:bodyPr>
            <a:noAutofit/>
          </a:bodyPr>
          <a:lstStyle>
            <a:lvl1pPr algn="ctr"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14800" y="2680207"/>
            <a:ext cx="914400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75038" y="2686104"/>
            <a:ext cx="6405176" cy="16764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400" spc="50">
                <a:solidFill>
                  <a:srgbClr val="FFFFFF"/>
                </a:solidFill>
              </a:defRPr>
            </a:lvl1pPr>
            <a:lvl2pPr marL="227013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344487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517525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688975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28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avy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8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Large Copy (Results, Emphasis) - Olive Grey">
    <p:bg>
      <p:bgPr>
        <a:solidFill>
          <a:srgbClr val="282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365038" y="1812578"/>
            <a:ext cx="6405175" cy="1520260"/>
          </a:xfrm>
        </p:spPr>
        <p:txBody>
          <a:bodyPr lIns="91440" anchor="ctr" anchorCtr="1">
            <a:noAutofit/>
          </a:bodyPr>
          <a:lstStyle>
            <a:lvl1pPr algn="ctr">
              <a:lnSpc>
                <a:spcPts val="4500"/>
              </a:lnSpc>
              <a:spcBef>
                <a:spcPts val="1152"/>
              </a:spcBef>
              <a:defRPr lang="en-US" sz="4800" b="1" i="0" kern="1200" cap="all" spc="150" baseline="0" smtClean="0">
                <a:solidFill>
                  <a:srgbClr val="FFFFFF"/>
                </a:solidFill>
                <a:latin typeface="Trade Gothic LT Std Cn" pitchFamily="50" charset="0"/>
                <a:ea typeface="+mn-ea"/>
                <a:cs typeface="Trade Gothic LT Std Cn" pitchFamily="50" charset="0"/>
              </a:defRPr>
            </a:lvl1pPr>
          </a:lstStyle>
          <a:p>
            <a:r>
              <a:rPr lang="en-US" dirty="0" smtClean="0"/>
              <a:t>CENTERED STATEMENT WOULD INSERT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9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Medium Copy (Results, Emphasis) - Olive Grey">
    <p:bg>
      <p:bgPr>
        <a:solidFill>
          <a:srgbClr val="282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139064"/>
            <a:ext cx="6405176" cy="868680"/>
          </a:xfrm>
        </p:spPr>
        <p:txBody>
          <a:bodyPr>
            <a:noAutofit/>
          </a:bodyPr>
          <a:lstStyle>
            <a:lvl1pPr algn="ctr">
              <a:defRPr sz="2400" b="1" i="0" cap="all" spc="150">
                <a:solidFill>
                  <a:schemeClr val="bg1"/>
                </a:solidFill>
                <a:latin typeface="Trade Gothic LT Std Cn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08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Small Copy (Results, Emphasis) - Olive Grey">
    <p:bg>
      <p:bgPr>
        <a:solidFill>
          <a:srgbClr val="282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139064"/>
            <a:ext cx="6405176" cy="868680"/>
          </a:xfrm>
        </p:spPr>
        <p:txBody>
          <a:bodyPr>
            <a:noAutofit/>
          </a:bodyPr>
          <a:lstStyle>
            <a:lvl1pPr algn="ctr">
              <a:defRPr b="1" i="0" cap="none" spc="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62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and Subtext (Results, Emphasis) - Olive Grey">
    <p:bg>
      <p:bgPr>
        <a:solidFill>
          <a:srgbClr val="282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098131"/>
            <a:ext cx="6405176" cy="679199"/>
          </a:xfrm>
        </p:spPr>
        <p:txBody>
          <a:bodyPr>
            <a:noAutofit/>
          </a:bodyPr>
          <a:lstStyle>
            <a:lvl1pPr algn="ctr"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14800" y="2680207"/>
            <a:ext cx="914400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75038" y="2686104"/>
            <a:ext cx="6405176" cy="16764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400" spc="50">
                <a:solidFill>
                  <a:srgbClr val="FFFFFF"/>
                </a:solidFill>
              </a:defRPr>
            </a:lvl1pPr>
            <a:lvl2pPr marL="227013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344487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517525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688975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28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75154" y="1195388"/>
            <a:ext cx="6840046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91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live Grey">
    <p:bg>
      <p:bgPr>
        <a:solidFill>
          <a:srgbClr val="282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13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ed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4289425"/>
          </a:xfrm>
          <a:solidFill>
            <a:srgbClr val="CCFFCC"/>
          </a:solidFill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79413" y="4294829"/>
            <a:ext cx="4075112" cy="698500"/>
          </a:xfrm>
        </p:spPr>
        <p:txBody>
          <a:bodyPr>
            <a:normAutofit/>
          </a:bodyPr>
          <a:lstStyle>
            <a:lvl1pPr marL="0" indent="0">
              <a:buNone/>
              <a:defRPr sz="1000" ker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794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- Divid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9050"/>
            <a:ext cx="9144000" cy="5162550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Replace This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5050" y="1546819"/>
            <a:ext cx="5490150" cy="632738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1200" b="1" i="0" kern="0" cap="all" spc="150" baseline="0" dirty="0" smtClean="0">
                <a:solidFill>
                  <a:schemeClr val="tx1"/>
                </a:solidFill>
                <a:latin typeface="Trade Gothic LT Std Cn" pitchFamily="50" charset="0"/>
                <a:ea typeface="+mn-ea"/>
                <a:cs typeface="Trade Gothic LT Std Cn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825625" y="2254250"/>
            <a:ext cx="5489575" cy="1593850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  <a:lvl2pPr marL="227013" indent="0" algn="ctr">
              <a:buFontTx/>
              <a:buNone/>
              <a:defRPr/>
            </a:lvl2pPr>
            <a:lvl3pPr marL="344487" indent="0" algn="ctr">
              <a:buFontTx/>
              <a:buNone/>
              <a:defRPr/>
            </a:lvl3pPr>
            <a:lvl4pPr marL="517525" indent="0" algn="ctr">
              <a:buFontTx/>
              <a:buNone/>
              <a:defRPr/>
            </a:lvl4pPr>
            <a:lvl5pPr marL="688975" indent="0" algn="ctr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2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9050"/>
            <a:ext cx="9144000" cy="5162550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Replace This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26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9050"/>
            <a:ext cx="9144000" cy="5162550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Replace This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375038" y="2022232"/>
            <a:ext cx="6405176" cy="830997"/>
          </a:xfrm>
        </p:spPr>
        <p:txBody>
          <a:bodyPr>
            <a:noAutofit/>
          </a:bodyPr>
          <a:lstStyle>
            <a:lvl1pPr algn="ctr">
              <a:defRPr sz="48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CENTERED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2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73075" y="1101725"/>
            <a:ext cx="3641725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568826" y="0"/>
            <a:ext cx="4575174" cy="5143500"/>
          </a:xfrm>
          <a:solidFill>
            <a:srgbClr val="CCFFCC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3518" y="472391"/>
            <a:ext cx="3641281" cy="371081"/>
          </a:xfrm>
          <a:prstGeom prst="rect">
            <a:avLst/>
          </a:prstGeom>
        </p:spPr>
        <p:txBody>
          <a:bodyPr anchor="ctr" anchorCtr="0"/>
          <a:lstStyle>
            <a:lvl1pPr>
              <a:defRPr sz="1800" spc="1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81326" y="4917073"/>
            <a:ext cx="294119" cy="169278"/>
          </a:xfrm>
        </p:spPr>
        <p:txBody>
          <a:bodyPr/>
          <a:lstStyle/>
          <a:p>
            <a:fld id="{7F0C0638-1B9A-A247-8307-B3AEFFB0D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27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535" y="467393"/>
            <a:ext cx="3575956" cy="376079"/>
          </a:xfrm>
          <a:prstGeom prst="rect">
            <a:avLst/>
          </a:prstGeom>
        </p:spPr>
        <p:txBody>
          <a:bodyPr anchor="ctr" anchorCtr="0"/>
          <a:lstStyle>
            <a:lvl1pPr>
              <a:defRPr sz="1800" spc="1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5174" cy="5143500"/>
          </a:xfrm>
          <a:solidFill>
            <a:srgbClr val="CCFFCC"/>
          </a:solidFill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06536" y="1101725"/>
            <a:ext cx="3575956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81326" y="4917073"/>
            <a:ext cx="294119" cy="169278"/>
          </a:xfrm>
        </p:spPr>
        <p:txBody>
          <a:bodyPr/>
          <a:lstStyle/>
          <a:p>
            <a:fld id="{7F0C0638-1B9A-A247-8307-B3AEFFB0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64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005" y="467393"/>
            <a:ext cx="3575956" cy="376079"/>
          </a:xfrm>
          <a:prstGeom prst="rect">
            <a:avLst/>
          </a:prstGeom>
        </p:spPr>
        <p:txBody>
          <a:bodyPr anchor="ctr" anchorCtr="0"/>
          <a:lstStyle>
            <a:lvl1pPr>
              <a:defRPr sz="1800" spc="1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73076" y="1101725"/>
            <a:ext cx="3577886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568826" y="0"/>
            <a:ext cx="4575174" cy="5143500"/>
          </a:xfrm>
          <a:solidFill>
            <a:srgbClr val="CCFFCC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81326" y="4917073"/>
            <a:ext cx="294119" cy="169278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75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535" y="467393"/>
            <a:ext cx="3575958" cy="376079"/>
          </a:xfrm>
          <a:prstGeom prst="rect">
            <a:avLst/>
          </a:prstGeom>
        </p:spPr>
        <p:txBody>
          <a:bodyPr anchor="ctr" anchorCtr="0"/>
          <a:lstStyle>
            <a:lvl1pPr>
              <a:defRPr sz="1800" kern="1200" spc="1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5174" cy="5143500"/>
          </a:xfrm>
          <a:solidFill>
            <a:srgbClr val="CCFFCC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06536" y="1101725"/>
            <a:ext cx="3575956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81326" y="4917073"/>
            <a:ext cx="294119" cy="169278"/>
          </a:xfrm>
        </p:spPr>
        <p:txBody>
          <a:bodyPr/>
          <a:lstStyle/>
          <a:p>
            <a:fld id="{7F0C0638-1B9A-A247-8307-B3AEFFB0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4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- 2 Line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pdated_CM_box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599185"/>
            <a:ext cx="1890528" cy="4677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bg1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83242" y="2554341"/>
            <a:ext cx="3032119" cy="19901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 i="0" kern="0" cap="all" spc="150" baseline="0">
                <a:solidFill>
                  <a:schemeClr val="bg1"/>
                </a:solidFill>
                <a:latin typeface="+mn-lt"/>
              </a:defRPr>
            </a:lvl1pPr>
            <a:lvl2pPr marL="227013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2pPr>
            <a:lvl3pPr marL="344487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3pPr>
            <a:lvl4pPr marL="51752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4pPr>
            <a:lvl5pPr marL="68897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</a:t>
            </a:r>
            <a:endParaRPr lang="en-US" dirty="0" smtClean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83243" y="2116017"/>
            <a:ext cx="3032118" cy="373183"/>
          </a:xfrm>
        </p:spPr>
        <p:txBody>
          <a:bodyPr anchor="t" anchorCtr="0">
            <a:noAutofit/>
          </a:bodyPr>
          <a:lstStyle>
            <a:lvl1pPr>
              <a:defRPr sz="1800" spc="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83242" y="2763519"/>
            <a:ext cx="3032119" cy="2336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="1" i="0" kern="0" cap="all" spc="150" baseline="0">
                <a:solidFill>
                  <a:schemeClr val="bg1"/>
                </a:solidFill>
                <a:latin typeface="Trade Gothic LT Std Cn" pitchFamily="50" charset="0"/>
              </a:defRPr>
            </a:lvl1pPr>
            <a:lvl2pPr marL="227013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2pPr>
            <a:lvl3pPr marL="344487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3pPr>
            <a:lvl4pPr marL="51752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4pPr>
            <a:lvl5pPr marL="68897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/ POSITION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3242" y="3068319"/>
            <a:ext cx="3032119" cy="33528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1" i="0" kern="0" cap="all" spc="150" baseline="0">
                <a:solidFill>
                  <a:schemeClr val="bg1"/>
                </a:solidFill>
                <a:latin typeface="Trade Gothic LT Std Cn" pitchFamily="50" charset="0"/>
              </a:defRPr>
            </a:lvl1pPr>
            <a:lvl2pPr marL="227013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2pPr>
            <a:lvl3pPr marL="344487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3pPr>
            <a:lvl4pPr marL="51752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4pPr>
            <a:lvl5pPr marL="68897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711 3rd avenue #11</a:t>
            </a:r>
          </a:p>
          <a:p>
            <a:pPr lvl="0"/>
            <a:r>
              <a:rPr lang="en-US" dirty="0" smtClean="0"/>
              <a:t>New york, </a:t>
            </a:r>
            <a:r>
              <a:rPr lang="en-US" dirty="0" err="1" smtClean="0"/>
              <a:t>ny</a:t>
            </a:r>
            <a:r>
              <a:rPr lang="en-US" dirty="0" smtClean="0"/>
              <a:t> 10017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3242" y="3474719"/>
            <a:ext cx="3032119" cy="3657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1" i="0" kern="0" cap="all" spc="150" baseline="0">
                <a:solidFill>
                  <a:schemeClr val="bg1"/>
                </a:solidFill>
                <a:latin typeface="Trade Gothic LT Std Cn" pitchFamily="50" charset="0"/>
              </a:defRPr>
            </a:lvl1pPr>
            <a:lvl2pPr marL="227013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2pPr>
            <a:lvl3pPr marL="344487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3pPr>
            <a:lvl4pPr marL="51752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4pPr>
            <a:lvl5pPr marL="68897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EMAIL // </a:t>
            </a:r>
            <a:r>
              <a:rPr lang="en-US" dirty="0" err="1" smtClean="0"/>
              <a:t>john.doe@criticalmass.com</a:t>
            </a:r>
            <a:endParaRPr lang="en-US" dirty="0" smtClean="0"/>
          </a:p>
          <a:p>
            <a:pPr lvl="0"/>
            <a:r>
              <a:rPr lang="en-US" dirty="0" smtClean="0"/>
              <a:t>Social // </a:t>
            </a:r>
            <a:r>
              <a:rPr lang="en-US" dirty="0" err="1" smtClean="0"/>
              <a:t>facebook.com</a:t>
            </a:r>
            <a:r>
              <a:rPr lang="en-US" dirty="0" smtClean="0"/>
              <a:t>/</a:t>
            </a:r>
            <a:r>
              <a:rPr lang="en-US" dirty="0" err="1" smtClean="0"/>
              <a:t>johndoe</a:t>
            </a:r>
            <a:r>
              <a:rPr lang="en-US" dirty="0" smtClean="0"/>
              <a:t> • @</a:t>
            </a:r>
            <a:r>
              <a:rPr lang="en-US" dirty="0" err="1" smtClean="0"/>
              <a:t>johndoe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82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75154" y="1195388"/>
            <a:ext cx="6840046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/>
            </a:lvl1pPr>
            <a:lvl2pPr marL="227013" indent="0">
              <a:buFontTx/>
              <a:buNone/>
              <a:defRPr/>
            </a:lvl2pPr>
            <a:lvl3pPr marL="344487" indent="0"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9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 Bullets and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75154" y="1195388"/>
            <a:ext cx="6840046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2835" y="373446"/>
            <a:ext cx="3865562" cy="22976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 i="0" cap="all" spc="100">
                <a:solidFill>
                  <a:schemeClr val="tx1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3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w/ Text and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5192" y="1193271"/>
            <a:ext cx="6850063" cy="33940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2835" y="373446"/>
            <a:ext cx="3865562" cy="22976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 i="0" cap="all" spc="100">
                <a:solidFill>
                  <a:schemeClr val="tx1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82040" y="1584960"/>
            <a:ext cx="184666" cy="266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6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/ Categories and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532631" y="1428748"/>
            <a:ext cx="0" cy="2973387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901" y="1428751"/>
            <a:ext cx="3931920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 kern="1200" spc="3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63441" y="1428750"/>
            <a:ext cx="3932028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2835" y="373446"/>
            <a:ext cx="3865562" cy="22976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 i="0" cap="all" spc="100">
                <a:solidFill>
                  <a:schemeClr val="tx1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8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 Categories and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3107829" y="1428751"/>
            <a:ext cx="0" cy="2973387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5948126" y="1428750"/>
            <a:ext cx="0" cy="2973387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900" y="1428751"/>
            <a:ext cx="2435561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 kern="1200" spc="3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310197" y="1428750"/>
            <a:ext cx="2435561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150494" y="1428753"/>
            <a:ext cx="2435561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2835" y="373446"/>
            <a:ext cx="3865562" cy="22976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 i="0" cap="all" spc="100">
                <a:solidFill>
                  <a:schemeClr val="tx1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1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154" y="1195388"/>
            <a:ext cx="6840046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3574" y="4917073"/>
            <a:ext cx="2059209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00" b="0" i="0" u="none" spc="60" baseline="0" dirty="0" smtClean="0">
                <a:solidFill>
                  <a:schemeClr val="bg1">
                    <a:lumMod val="85000"/>
                  </a:schemeClr>
                </a:solidFill>
                <a:latin typeface="Trade Gothic LT Std Cn" pitchFamily="50" charset="0"/>
                <a:ea typeface="Trade Gothic LT Std Bold Condensed No. 20"/>
                <a:cs typeface="Trade Gothic LT Std Bold Condensed No. 20"/>
                <a:sym typeface="Trade Gothic LT Std Bold Condensed No. 20"/>
              </a:rPr>
              <a:t>© 2016 CRITICAL MASS, INC. ALL RIGHTS RESERVED</a:t>
            </a:r>
            <a:endParaRPr lang="en-US" sz="500" b="0" i="0" spc="60" dirty="0">
              <a:solidFill>
                <a:schemeClr val="bg1">
                  <a:lumMod val="85000"/>
                </a:schemeClr>
              </a:solidFill>
              <a:latin typeface="Trade Gothic LT Std Cn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4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1" r:id="rId2"/>
    <p:sldLayoutId id="2147483657" r:id="rId3"/>
    <p:sldLayoutId id="2147483742" r:id="rId4"/>
    <p:sldLayoutId id="2147483740" r:id="rId5"/>
    <p:sldLayoutId id="2147483658" r:id="rId6"/>
    <p:sldLayoutId id="2147483719" r:id="rId7"/>
    <p:sldLayoutId id="2147483748" r:id="rId8"/>
    <p:sldLayoutId id="2147483726" r:id="rId9"/>
    <p:sldLayoutId id="2147483749" r:id="rId10"/>
    <p:sldLayoutId id="2147483660" r:id="rId11"/>
    <p:sldLayoutId id="2147483721" r:id="rId12"/>
    <p:sldLayoutId id="2147483722" r:id="rId13"/>
    <p:sldLayoutId id="2147483750" r:id="rId14"/>
    <p:sldLayoutId id="2147483725" r:id="rId15"/>
    <p:sldLayoutId id="2147483696" r:id="rId16"/>
    <p:sldLayoutId id="2147483697" r:id="rId17"/>
    <p:sldLayoutId id="2147483723" r:id="rId18"/>
    <p:sldLayoutId id="2147483724" r:id="rId19"/>
    <p:sldLayoutId id="2147483743" r:id="rId20"/>
    <p:sldLayoutId id="2147483718" r:id="rId21"/>
    <p:sldLayoutId id="2147483738" r:id="rId22"/>
    <p:sldLayoutId id="2147483747" r:id="rId23"/>
    <p:sldLayoutId id="2147483737" r:id="rId24"/>
    <p:sldLayoutId id="2147483752" r:id="rId25"/>
    <p:sldLayoutId id="2147483716" r:id="rId26"/>
    <p:sldLayoutId id="2147483731" r:id="rId27"/>
    <p:sldLayoutId id="2147483746" r:id="rId28"/>
    <p:sldLayoutId id="2147483734" r:id="rId29"/>
    <p:sldLayoutId id="2147483751" r:id="rId30"/>
    <p:sldLayoutId id="2147483717" r:id="rId31"/>
    <p:sldLayoutId id="2147483745" r:id="rId32"/>
    <p:sldLayoutId id="2147483730" r:id="rId33"/>
    <p:sldLayoutId id="2147483735" r:id="rId34"/>
    <p:sldLayoutId id="2147483753" r:id="rId35"/>
    <p:sldLayoutId id="2147483732" r:id="rId36"/>
    <p:sldLayoutId id="2147483744" r:id="rId37"/>
    <p:sldLayoutId id="2147483733" r:id="rId38"/>
    <p:sldLayoutId id="2147483736" r:id="rId39"/>
    <p:sldLayoutId id="2147483754" r:id="rId40"/>
    <p:sldLayoutId id="2147483728" r:id="rId41"/>
    <p:sldLayoutId id="2147483673" r:id="rId42"/>
    <p:sldLayoutId id="2147483675" r:id="rId43"/>
    <p:sldLayoutId id="2147483756" r:id="rId44"/>
    <p:sldLayoutId id="2147483676" r:id="rId45"/>
    <p:sldLayoutId id="2147483677" r:id="rId46"/>
    <p:sldLayoutId id="2147483678" r:id="rId47"/>
    <p:sldLayoutId id="2147483679" r:id="rId48"/>
    <p:sldLayoutId id="2147483755" r:id="rId4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1800" b="1" kern="1200" cap="all" spc="100">
          <a:solidFill>
            <a:schemeClr val="accent2"/>
          </a:solidFill>
          <a:latin typeface="Trade Gothic LT Std Cn" pitchFamily="50" charset="0"/>
          <a:ea typeface="+mj-ea"/>
          <a:cs typeface="+mj-cs"/>
        </a:defRPr>
      </a:lvl1pPr>
    </p:titleStyle>
    <p:bodyStyle>
      <a:lvl1pPr marL="227013" indent="-227013" algn="l" defTabSz="457200" rtl="0" eaLnBrk="1" latinLnBrk="0" hangingPunct="1">
        <a:spcBef>
          <a:spcPct val="20000"/>
        </a:spcBef>
        <a:buClr>
          <a:srgbClr val="DC2332"/>
        </a:buClr>
        <a:buFont typeface="Lucida Grande"/>
        <a:buChar char="-"/>
        <a:defRPr sz="1600" b="0" i="0" kern="1200" spc="30" baseline="0">
          <a:solidFill>
            <a:schemeClr val="tx1"/>
          </a:solidFill>
          <a:latin typeface="Trade Gothic LT Std Cn"/>
          <a:ea typeface="+mn-ea"/>
          <a:cs typeface="Trade Gothic LT Std Cn"/>
        </a:defRPr>
      </a:lvl1pPr>
      <a:lvl2pPr marL="344488" indent="-117475" algn="l" defTabSz="457200" rtl="0" eaLnBrk="1" latinLnBrk="0" hangingPunct="1">
        <a:spcBef>
          <a:spcPct val="20000"/>
        </a:spcBef>
        <a:buClr>
          <a:srgbClr val="DC2332"/>
        </a:buClr>
        <a:buSzPct val="80000"/>
        <a:buFont typeface="Arial"/>
        <a:buChar char="•"/>
        <a:defRPr sz="14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517525" indent="-173038" algn="l" defTabSz="457200" rtl="0" eaLnBrk="1" latinLnBrk="0" hangingPunct="1">
        <a:spcBef>
          <a:spcPct val="20000"/>
        </a:spcBef>
        <a:buClr>
          <a:srgbClr val="DC2332"/>
        </a:buClr>
        <a:buSzPct val="70000"/>
        <a:buFont typeface="Wingdings" charset="2"/>
        <a:buChar char="§"/>
        <a:defRPr sz="12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171450" algn="l" defTabSz="457200" rtl="0" eaLnBrk="1" latinLnBrk="0" hangingPunct="1">
        <a:spcBef>
          <a:spcPct val="20000"/>
        </a:spcBef>
        <a:buFont typeface="Arial"/>
        <a:buChar char="–"/>
        <a:defRPr sz="11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862013" indent="-173038" algn="l" defTabSz="457200" rtl="0" eaLnBrk="1" latinLnBrk="0" hangingPunct="1">
        <a:spcBef>
          <a:spcPct val="20000"/>
        </a:spcBef>
        <a:buFont typeface="Arial"/>
        <a:buChar char="»"/>
        <a:defRPr sz="11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s.google.com/web/fundamentals/getting-started/primers/service-workers" TargetMode="External"/><Relationship Id="rId3" Type="http://schemas.openxmlformats.org/officeDocument/2006/relationships/hyperlink" Target="https://googlechrome.github.io/samples/service-worker/fallback-response/http:/thecatapi.com/api/images/get?format=src&amp;size=sma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listapart.com/article/application-cache-is-a-doucheba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jakearchibald.github.io/isserviceworkerready/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242" y="2808043"/>
            <a:ext cx="8206801" cy="280447"/>
          </a:xfrm>
        </p:spPr>
        <p:txBody>
          <a:bodyPr/>
          <a:lstStyle/>
          <a:p>
            <a:r>
              <a:rPr lang="en-US" dirty="0" smtClean="0"/>
              <a:t>February 2017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brandon</a:t>
            </a:r>
            <a:r>
              <a:rPr lang="en-US" dirty="0" smtClean="0"/>
              <a:t> Pereira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Talk: Service 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GoogleChrome</a:t>
            </a:r>
            <a:r>
              <a:rPr lang="en-US" dirty="0"/>
              <a:t>/</a:t>
            </a:r>
            <a:r>
              <a:rPr lang="en-US" dirty="0" err="1"/>
              <a:t>sw-precache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modules for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developers.google.com/web/fundamentals/getting-started/primers/service-workers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https://googlechrome.github.io/samples/service-worker/fallback-response</a:t>
            </a:r>
            <a:r>
              <a:rPr lang="en-US" dirty="0" smtClean="0">
                <a:hlinkClick r:id="rId3"/>
              </a:rPr>
              <a:t>/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thecatapi.com/api/images/get?format=src&amp;size=small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2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Workers allow you to run </a:t>
            </a:r>
            <a:r>
              <a:rPr lang="en-US" dirty="0" err="1" smtClean="0"/>
              <a:t>Javascript</a:t>
            </a:r>
            <a:r>
              <a:rPr lang="en-US" dirty="0" smtClean="0"/>
              <a:t> code </a:t>
            </a:r>
            <a:r>
              <a:rPr lang="en-US" b="1" dirty="0" smtClean="0"/>
              <a:t>outside of the main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opens the door to new possibilities which don’t require user interaction/a browser.</a:t>
            </a:r>
          </a:p>
          <a:p>
            <a:r>
              <a:rPr lang="en-US" dirty="0" smtClean="0"/>
              <a:t>Based heavily off of Promises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Offline Support</a:t>
            </a:r>
          </a:p>
          <a:p>
            <a:r>
              <a:rPr lang="en-US" dirty="0" smtClean="0"/>
              <a:t>Push Notifications </a:t>
            </a:r>
          </a:p>
          <a:p>
            <a:r>
              <a:rPr lang="en-US" dirty="0" smtClean="0"/>
              <a:t>Background Sync </a:t>
            </a:r>
          </a:p>
          <a:p>
            <a:r>
              <a:rPr lang="en-US" dirty="0" smtClean="0"/>
              <a:t>Programmatic Caching / Preloading</a:t>
            </a:r>
          </a:p>
          <a:p>
            <a:r>
              <a:rPr lang="en-US" dirty="0" smtClean="0"/>
              <a:t>Periodic Syncing</a:t>
            </a:r>
          </a:p>
          <a:p>
            <a:r>
              <a:rPr lang="en-US" dirty="0" smtClean="0"/>
              <a:t>Geo-fencing</a:t>
            </a:r>
          </a:p>
          <a:p>
            <a:r>
              <a:rPr lang="en-US" dirty="0" smtClean="0"/>
              <a:t>Proxy Resources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potential use cases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It’s official</a:t>
            </a:r>
            <a:r>
              <a:rPr lang="mr-IN" dirty="0" smtClean="0"/>
              <a:t>…</a:t>
            </a:r>
            <a:r>
              <a:rPr lang="en-US" dirty="0" smtClean="0"/>
              <a:t> we are in the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7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Service Workers run on an isolated thread. This can be restricting.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Can’t access the DOM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Run indefinitely (subject to garbage collection)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654" y="383604"/>
            <a:ext cx="6845046" cy="297234"/>
          </a:xfrm>
        </p:spPr>
        <p:txBody>
          <a:bodyPr/>
          <a:lstStyle/>
          <a:p>
            <a:r>
              <a:rPr lang="en-US" dirty="0" smtClean="0"/>
              <a:t>What it can’t do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2654" y="671789"/>
            <a:ext cx="3865562" cy="229764"/>
          </a:xfrm>
        </p:spPr>
        <p:txBody>
          <a:bodyPr/>
          <a:lstStyle/>
          <a:p>
            <a:r>
              <a:rPr lang="en-US" dirty="0" smtClean="0"/>
              <a:t>It can’t solve world hunger </a:t>
            </a:r>
            <a:r>
              <a:rPr lang="en-US" dirty="0" smtClean="0">
                <a:sym typeface="Wingdings"/>
              </a:rPr>
              <a:t>:(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2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 Cache comes with a number of </a:t>
            </a:r>
            <a:r>
              <a:rPr lang="en-US" dirty="0" err="1" smtClean="0"/>
              <a:t>Gotchas</a:t>
            </a:r>
            <a:r>
              <a:rPr lang="en-US" dirty="0" smtClean="0"/>
              <a:t>. These include:</a:t>
            </a:r>
          </a:p>
          <a:p>
            <a:pPr lvl="1"/>
            <a:r>
              <a:rPr lang="en-US" dirty="0" smtClean="0"/>
              <a:t>Blah blah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alistapart.com/article/application-cache-is-a-douchebag</a:t>
            </a:r>
            <a:endParaRPr lang="en-US" dirty="0" smtClean="0"/>
          </a:p>
          <a:p>
            <a:r>
              <a:rPr lang="en-US" dirty="0" smtClean="0"/>
              <a:t>Service Workers attempt to solve this by:</a:t>
            </a:r>
          </a:p>
          <a:p>
            <a:pPr lvl="1"/>
            <a:r>
              <a:rPr lang="en-US" dirty="0" smtClean="0"/>
              <a:t>Giving the developer complete control over cache structure/logic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App Cache?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0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Worker Lifecycle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75" y="1208261"/>
            <a:ext cx="3465115" cy="33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WEB APPS (PWA)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6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5154" y="1195388"/>
            <a:ext cx="3415202" cy="3394075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you can see, Service Workers aren’t anywhere near ready. Even Chrome requires you to enable a flag.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Chrome &amp; Firefox: </a:t>
            </a:r>
            <a:r>
              <a:rPr lang="en-US" dirty="0" smtClean="0"/>
              <a:t>Ready with basic implementation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Safari: </a:t>
            </a:r>
            <a:r>
              <a:rPr lang="en-US" dirty="0" smtClean="0"/>
              <a:t>Under consideration (Brief positive signals in five year plan)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Edge: </a:t>
            </a:r>
            <a:r>
              <a:rPr lang="en-US" dirty="0" smtClean="0"/>
              <a:t>In Development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hlinkClick r:id="rId2"/>
              </a:rPr>
              <a:t>https://jakearchibald.github.io/isserviceworkerready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not ready yet!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66" y="2110279"/>
            <a:ext cx="4429860" cy="9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6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Supported Browser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Supported Browser with </a:t>
            </a:r>
            <a:r>
              <a:rPr lang="en-US" b="1" dirty="0" smtClean="0"/>
              <a:t>good debugging tools </a:t>
            </a:r>
            <a:r>
              <a:rPr lang="en-US" dirty="0" smtClean="0"/>
              <a:t>(mainly Chrome </a:t>
            </a:r>
            <a:r>
              <a:rPr lang="en-US" dirty="0" err="1" smtClean="0"/>
              <a:t>atm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HTTPS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Basic understanding of ES6 </a:t>
            </a:r>
            <a:r>
              <a:rPr lang="en-US" dirty="0" smtClean="0"/>
              <a:t>(this isn’t required but a lot of the examples online are using it)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Understanding of </a:t>
            </a:r>
            <a:r>
              <a:rPr lang="en-US" b="1" dirty="0" smtClean="0"/>
              <a:t>how (ES6) Promises work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4305"/>
      </p:ext>
    </p:extLst>
  </p:cSld>
  <p:clrMapOvr>
    <a:masterClrMapping/>
  </p:clrMapOvr>
</p:sld>
</file>

<file path=ppt/theme/theme1.xml><?xml version="1.0" encoding="utf-8"?>
<a:theme xmlns:a="http://schemas.openxmlformats.org/drawingml/2006/main" name="Critical Mass Template Fixed 02">
  <a:themeElements>
    <a:clrScheme name="Critical Mas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0AF00"/>
      </a:accent1>
      <a:accent2>
        <a:srgbClr val="DC2332"/>
      </a:accent2>
      <a:accent3>
        <a:srgbClr val="02273B"/>
      </a:accent3>
      <a:accent4>
        <a:srgbClr val="282823"/>
      </a:accent4>
      <a:accent5>
        <a:srgbClr val="282823"/>
      </a:accent5>
      <a:accent6>
        <a:srgbClr val="969696"/>
      </a:accent6>
      <a:hlink>
        <a:srgbClr val="9CA5BF"/>
      </a:hlink>
      <a:folHlink>
        <a:srgbClr val="D2D2D2"/>
      </a:folHlink>
    </a:clrScheme>
    <a:fontScheme name="Black Tie">
      <a:majorFont>
        <a:latin typeface="Trade Gothic LT Std Bold Condensed No. 20"/>
        <a:ea typeface=""/>
        <a:cs typeface=""/>
      </a:majorFont>
      <a:minorFont>
        <a:latin typeface="Trade Gothic LT Std C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aseline="0" dirty="0" smtClean="0"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b="0" i="0" baseline="0" dirty="0" smtClean="0">
            <a:latin typeface="Trade Gothic LT Std Cn"/>
            <a:cs typeface="Trade Gothic LT Std C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 Critical Mass Template</Template>
  <TotalTime>43</TotalTime>
  <Words>283</Words>
  <Application>Microsoft Macintosh PowerPoint</Application>
  <PresentationFormat>On-screen Show (16:9)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Lucida Grande</vt:lpstr>
      <vt:lpstr>Trade Gothic LT Std</vt:lpstr>
      <vt:lpstr>Trade Gothic LT Std Bold Condensed No. 20</vt:lpstr>
      <vt:lpstr>Trade Gothic LT Std Cn</vt:lpstr>
      <vt:lpstr>Trade Gothic LT Std Condensed No. 18</vt:lpstr>
      <vt:lpstr>TradeGothicLTStd</vt:lpstr>
      <vt:lpstr>Wingdings</vt:lpstr>
      <vt:lpstr>Critical Mass Template Fixed 02</vt:lpstr>
      <vt:lpstr>Tech Talk: Service Workers</vt:lpstr>
      <vt:lpstr>What they are</vt:lpstr>
      <vt:lpstr>Some potential use cases </vt:lpstr>
      <vt:lpstr>What it can’t do</vt:lpstr>
      <vt:lpstr>What About App Cache?</vt:lpstr>
      <vt:lpstr>Service Worker Lifecycle</vt:lpstr>
      <vt:lpstr>PROGRESSIVE WEB APPS (PWA)</vt:lpstr>
      <vt:lpstr>It’s not ready yet!</vt:lpstr>
      <vt:lpstr>Prerequisites </vt:lpstr>
      <vt:lpstr>There’s modules for it!</vt:lpstr>
      <vt:lpstr>Links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Talk: Service Workers</dc:title>
  <dc:creator>Brandon Pereira</dc:creator>
  <cp:lastModifiedBy>Brandon Pereira</cp:lastModifiedBy>
  <cp:revision>8</cp:revision>
  <dcterms:created xsi:type="dcterms:W3CDTF">2017-01-11T01:52:49Z</dcterms:created>
  <dcterms:modified xsi:type="dcterms:W3CDTF">2017-01-24T16:51:32Z</dcterms:modified>
</cp:coreProperties>
</file>