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49" r:id="rId10"/>
    <p:sldId id="350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>
      <p:cViewPr varScale="1">
        <p:scale>
          <a:sx n="102" d="100"/>
          <a:sy n="102" d="100"/>
        </p:scale>
        <p:origin x="1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C54975-BA7B-0445-B50E-50607185CE3A}" type="datetime1">
              <a:rPr lang="en-US" altLang="x-none"/>
              <a:pPr/>
              <a:t>8/28/2018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EAB2E5-0502-9841-8377-73CCFAA9B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C21BB84-D16E-4B43-BBAB-EBC92793D6B9}" type="datetime1">
              <a:rPr lang="en-US" altLang="x-none"/>
              <a:pPr/>
              <a:t>8/28/2018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322C0-F809-8D41-882A-03330DCD982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DA50BA-8670-4AE6-B35A-CC27DC67594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23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76974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283683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1566086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6F93E-4233-0A41-83DA-D6CB3A70FA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14237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C092F-3552-A843-9E61-FB291AFB60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098170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A31-B70A-0B44-9CF6-9EDAE2FC0A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852369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BB1D-9C06-DE41-A399-C7490FB66C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3623405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04FDE-6069-B440-A1AF-7B937D8454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2692008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6AE4D-2E32-EA4B-AB9E-5357F95E30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972490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4496-602B-B648-A56C-19AA22BD53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36425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4AC89-429D-684B-8B40-E77EE8C599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99846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4487343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444A7-9250-E741-9FEE-C1FDE3ACDD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3694319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A3B90-ABE6-3F40-B430-399B7FE8CB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21515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767E-E8AB-C441-9EFE-BB8E066A9E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9624854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3289395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08589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024952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57839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767322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218669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3254353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D362AA-DE08-2442-9ED7-F0CE1CC1C0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jeeexamples.com/difference-jvm-jre-j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s-jdk-jre-jv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install/overview-jdk-10-and-jre-10-installation.htm#JSJIG-GUID-8677A77F-231A-40F7-98B9-1FD0B48C346A" TargetMode="External"/><Relationship Id="rId2" Type="http://schemas.openxmlformats.org/officeDocument/2006/relationships/hyperlink" Target="http://docs.oracle.com/javase/7/docs/webnotes/instal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YmuR4aw9pM" TargetMode="External"/><Relationship Id="rId4" Type="http://schemas.openxmlformats.org/officeDocument/2006/relationships/hyperlink" Target="http://www.youtube.com/watch?v=NoPxZejnp-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 dirty="0" smtClean="0"/>
              <a:t>Review</a:t>
            </a:r>
            <a:endParaRPr lang="en-US" altLang="x-none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Syntax and Semantics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syntax rules</a:t>
            </a:r>
            <a:r>
              <a:rPr lang="en-US" altLang="x-none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semantics</a:t>
            </a:r>
            <a:r>
              <a:rPr lang="en-US" altLang="x-none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program will always do what we tell it to do, not what we </a:t>
            </a:r>
            <a:r>
              <a:rPr lang="en-US" altLang="x-none" u="sng"/>
              <a:t>meant</a:t>
            </a:r>
            <a:r>
              <a:rPr lang="en-US" altLang="x-none"/>
              <a:t> to tell it to do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Errors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program can have three types of errors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The compiler will find syntax errors and other basic problems (</a:t>
            </a:r>
            <a:r>
              <a:rPr lang="en-US" altLang="x-none" sz="2400" i="1"/>
              <a:t>compile-time errors</a:t>
            </a:r>
            <a:r>
              <a:rPr lang="en-US" altLang="x-none" sz="2400"/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sz="2000"/>
              <a:t>If compile-time errors exist, an executable version of the program is not created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problem can occur during program execution, such as trying to divide by zero, which causes a program to terminate abnormally (</a:t>
            </a:r>
            <a:r>
              <a:rPr lang="en-US" altLang="x-none" sz="2400" i="1"/>
              <a:t>run-time errors</a:t>
            </a:r>
            <a:r>
              <a:rPr lang="en-US" altLang="x-none" sz="240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program may run, but produce incorrect results, perhaps using an incorrect formula (</a:t>
            </a:r>
            <a:r>
              <a:rPr lang="en-US" altLang="x-none" sz="2400" i="1"/>
              <a:t>logical errors</a:t>
            </a:r>
            <a:r>
              <a:rPr lang="en-US" altLang="x-none" sz="2400"/>
              <a:t>) 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124200" y="23622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334000" y="39624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5200" y="2143125"/>
            <a:ext cx="1911350" cy="904875"/>
            <a:chOff x="3505201" y="2143125"/>
            <a:chExt cx="1911462" cy="904875"/>
          </a:xfrm>
        </p:grpSpPr>
        <p:cxnSp>
          <p:nvCxnSpPr>
            <p:cNvPr id="101388" name="AutoShape 6"/>
            <p:cNvCxnSpPr>
              <a:cxnSpLocks noChangeShapeType="1"/>
            </p:cNvCxnSpPr>
            <p:nvPr/>
          </p:nvCxnSpPr>
          <p:spPr bwMode="auto">
            <a:xfrm rot="5400000" flipH="1">
              <a:off x="3509963" y="2138363"/>
              <a:ext cx="904875" cy="9144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9" name="Text Box 7"/>
            <p:cNvSpPr txBox="1">
              <a:spLocks noChangeArrowheads="1"/>
            </p:cNvSpPr>
            <p:nvPr/>
          </p:nvSpPr>
          <p:spPr bwMode="auto">
            <a:xfrm>
              <a:off x="4419600" y="2362200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505200" y="1762125"/>
            <a:ext cx="4152900" cy="2886075"/>
            <a:chOff x="3505201" y="1762124"/>
            <a:chExt cx="4152956" cy="2886075"/>
          </a:xfrm>
        </p:grpSpPr>
        <p:cxnSp>
          <p:nvCxnSpPr>
            <p:cNvPr id="101386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3624263" y="1643062"/>
              <a:ext cx="2886075" cy="31242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6661094" y="2981325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914400" y="14478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Edit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124200" y="30480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334000" y="4648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Execute program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evaluate results</a:t>
            </a:r>
          </a:p>
        </p:txBody>
      </p:sp>
      <p:sp>
        <p:nvSpPr>
          <p:cNvPr id="101385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mechanics of developing a program include several activities: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Software tools can be used to help with all parts of this process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Language Levels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There are four programming language levels: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machine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fourth-generation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type of CPU has its own specific </a:t>
            </a:r>
            <a:r>
              <a:rPr lang="en-US" altLang="x-none" i="1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other levels were created to make it easier for a human being to read and write programs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Programming Languages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Each type of CPU executes only a particular </a:t>
            </a:r>
            <a:r>
              <a:rPr lang="en-US" altLang="x-none" i="1" dirty="0"/>
              <a:t>machine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program must be translated into machine language before it can be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solidFill>
                  <a:srgbClr val="FF0000"/>
                </a:solidFill>
              </a:rPr>
              <a:t>A </a:t>
            </a:r>
            <a:r>
              <a:rPr lang="en-US" altLang="x-none" i="1" dirty="0">
                <a:solidFill>
                  <a:srgbClr val="FF0000"/>
                </a:solidFill>
              </a:rPr>
              <a:t>compiler</a:t>
            </a:r>
            <a:r>
              <a:rPr lang="en-US" altLang="x-none" dirty="0">
                <a:solidFill>
                  <a:srgbClr val="FF0000"/>
                </a:solidFill>
              </a:rPr>
              <a:t> is a software tool which translates </a:t>
            </a:r>
            <a:r>
              <a:rPr lang="en-US" altLang="x-none" i="1" dirty="0">
                <a:solidFill>
                  <a:srgbClr val="FF0000"/>
                </a:solidFill>
              </a:rPr>
              <a:t>source code</a:t>
            </a:r>
            <a:r>
              <a:rPr lang="en-US" altLang="x-none" dirty="0">
                <a:solidFill>
                  <a:srgbClr val="FF0000"/>
                </a:solidFill>
              </a:rPr>
              <a:t> into a specific target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Sometimes, that target language is the machine language for a particular CPU type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The Java approach is somewhat different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Translation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Java compiler translates Java source code into a special representation called </a:t>
            </a:r>
            <a:r>
              <a:rPr lang="en-US" altLang="x-none" i="1"/>
              <a:t>bytecode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Java bytecode is not the machine language for any traditional CPU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Bytecode is executed by the </a:t>
            </a:r>
            <a:r>
              <a:rPr lang="en-US" altLang="x-none" i="1"/>
              <a:t>Java Virtual Machine </a:t>
            </a:r>
            <a:r>
              <a:rPr lang="en-US" altLang="x-none"/>
              <a:t>(JVM)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 Java bytecode is not tied to any particular machine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Java is considered to be </a:t>
            </a:r>
            <a:r>
              <a:rPr lang="en-US" altLang="x-none" i="1"/>
              <a:t>architecture-neutral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Translation</a:t>
            </a:r>
          </a:p>
        </p:txBody>
      </p:sp>
      <p:sp>
        <p:nvSpPr>
          <p:cNvPr id="97282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pic>
        <p:nvPicPr>
          <p:cNvPr id="97283" name="Picture 15" descr="Fig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626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Development Environments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There are many programs that support the development of Java software, including: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Java Development Kit (JDK)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Eclipse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NetBeans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BlueJ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jGRASP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Though the details of these environments differ, the basic compilation and execution process is essentially the same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Quick Check</a:t>
            </a: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What are JVM, JRE, and JDK?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2001838"/>
            <a:ext cx="8153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The Java Virtual Machine's (JVM)</a:t>
            </a:r>
            <a:r>
              <a:rPr lang="en-US" altLang="en-US" sz="2400"/>
              <a:t> function is to load the appropriate class files for executing a Java Program, and then to execute it.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The Java Runtime Environment (JRE)</a:t>
            </a:r>
            <a:r>
              <a:rPr lang="en-US" altLang="en-US" sz="2400"/>
              <a:t> includes the JVM, as the JRE provides some standard libraries and the JVM which can be used to execute a Java program.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The Java Developers Kit (JDK)</a:t>
            </a:r>
            <a:r>
              <a:rPr lang="en-US" altLang="en-US" sz="2400"/>
              <a:t> also includes the JVM, standard class libraries, and several other tools that a developer needs in order to create a Java program.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hlinkClick r:id="rId3"/>
              </a:rPr>
              <a:t>http://javajeeexamples.com/difference-jvm-jre-jdk/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06060"/>
                </a:solidFill>
                <a:hlinkClick r:id="rId4"/>
              </a:rPr>
              <a:t>https://www.geeksforgeeks.org/differences-jdk-jre-jvm/</a:t>
            </a:r>
            <a:endParaRPr lang="en-US" altLang="en-US" sz="24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9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Install 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hlinkClick r:id="rId2"/>
              </a:rPr>
              <a:t>http://docs.oracle.com/javase/7/docs/webnotes/install/index.html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hlinkClick r:id="rId3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hlinkClick r:id="rId3"/>
              </a:rPr>
              <a:t>https://docs.oracle.com/javase/10/install/overview-jdk-10-and-jre-10-installation.htm#JSJIG-GUID-8677A77F-231A-40F7-98B9-1FD0B48C346A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hlinkClick r:id="rId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hlinkClick r:id="rId4"/>
              </a:rPr>
              <a:t>http://www.youtube.com/watch?v=NoPxZejnp-E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hlinkClick r:id="rId5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hlinkClick r:id="rId5"/>
              </a:rPr>
              <a:t>https://www.youtube.com/watch?v=_YmuR4aw9pM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5425" y="4211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kern="0" dirty="0" smtClean="0"/>
              <a:t>Compile &amp; Run a program 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04800" y="49276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773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651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ＭＳ Ｐゴシック</vt:lpstr>
      <vt:lpstr>Arial</vt:lpstr>
      <vt:lpstr>Calibri</vt:lpstr>
      <vt:lpstr>Default Design</vt:lpstr>
      <vt:lpstr>Custom Design</vt:lpstr>
      <vt:lpstr>Review</vt:lpstr>
      <vt:lpstr>Program Development</vt:lpstr>
      <vt:lpstr>Language Levels</vt:lpstr>
      <vt:lpstr>Programming Languages</vt:lpstr>
      <vt:lpstr>Java Translation</vt:lpstr>
      <vt:lpstr>Java Translation</vt:lpstr>
      <vt:lpstr>Development Environments</vt:lpstr>
      <vt:lpstr>Quick Check</vt:lpstr>
      <vt:lpstr>Install </vt:lpstr>
      <vt:lpstr>Syntax and Semantics</vt:lpstr>
      <vt:lpstr>Errors</vt:lpstr>
      <vt:lpstr>Basic Program Development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AI, CHUNYU</cp:lastModifiedBy>
  <cp:revision>30</cp:revision>
  <dcterms:created xsi:type="dcterms:W3CDTF">2014-02-27T13:35:41Z</dcterms:created>
  <dcterms:modified xsi:type="dcterms:W3CDTF">2018-08-28T15:20:38Z</dcterms:modified>
</cp:coreProperties>
</file>