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2"/>
  </p:notesMasterIdLst>
  <p:sldIdLst>
    <p:sldId id="277" r:id="rId2"/>
    <p:sldId id="258" r:id="rId3"/>
    <p:sldId id="278" r:id="rId4"/>
    <p:sldId id="260" r:id="rId5"/>
    <p:sldId id="263" r:id="rId6"/>
    <p:sldId id="308" r:id="rId7"/>
    <p:sldId id="309" r:id="rId8"/>
    <p:sldId id="270" r:id="rId9"/>
    <p:sldId id="30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277"/>
            <p14:sldId id="258"/>
          </p14:sldIdLst>
        </p14:section>
        <p14:section name="Author Your Presentation" id="{16378913-E5ED-4281-BAF5-F1F938CB0BED}">
          <p14:sldIdLst>
            <p14:sldId id="278"/>
            <p14:sldId id="260"/>
          </p14:sldIdLst>
        </p14:section>
        <p14:section name="Enrich Your Presentation" id="{E2D565D1-BA5E-44E6-A40E-50A644912248}">
          <p14:sldIdLst>
            <p14:sldId id="263"/>
            <p14:sldId id="308"/>
            <p14:sldId id="309"/>
          </p14:sldIdLst>
        </p14:section>
        <p14:section name="Deliver Your Presentation" id="{71D59651-8EFA-4415-9623-98B4C4A8699C}">
          <p14:sldIdLst>
            <p14:sldId id="270"/>
            <p14:sldId id="303"/>
          </p14:sldIdLst>
        </p14:section>
        <p14:section name="There's More!" id="{2E16B512-814A-4DC1-A986-25475E10E0EF}">
          <p14:sldIdLst>
            <p14:sldId id="2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6" autoAdjust="0"/>
    <p:restoredTop sz="89876" autoAdjust="0"/>
  </p:normalViewPr>
  <p:slideViewPr>
    <p:cSldViewPr>
      <p:cViewPr varScale="1">
        <p:scale>
          <a:sx n="71" d="100"/>
          <a:sy n="71" d="100"/>
        </p:scale>
        <p:origin x="-1576" y="-10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8/23/17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3291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This </a:t>
            </a:r>
            <a:r>
              <a:rPr lang="en-US" dirty="0" smtClean="0"/>
              <a:t>presentation demonstrates the new capabilities of PowerPoint and it is best viewed in Slide Show. These slides are designed to give you great ideas for the presentations you’ll create in PowerPoint 2010!</a:t>
            </a:r>
          </a:p>
          <a:p>
            <a:endParaRPr lang="en-US" dirty="0" smtClean="0"/>
          </a:p>
          <a:p>
            <a:r>
              <a:rPr lang="en-US" dirty="0" smtClean="0"/>
              <a:t>For more sample templates, click the File tab, and then on the New tab, click Sample Templates.</a:t>
            </a:r>
          </a:p>
        </p:txBody>
      </p:sp>
      <p:sp>
        <p:nvSpPr>
          <p:cNvPr id="4" name="Slide Number Placeholder 3"/>
          <p:cNvSpPr>
            <a:spLocks noGrp="1"/>
          </p:cNvSpPr>
          <p:nvPr>
            <p:ph type="sldNum" sz="quarter" idx="10"/>
          </p:nvPr>
        </p:nvSpPr>
        <p:spPr/>
        <p:txBody>
          <a:bodyPr/>
          <a:lstStyle/>
          <a:p>
            <a:fld id="{58CC9574-A819-4FE4-99A7-1E27AD09ADC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4</a:t>
            </a:fld>
            <a:endParaRPr lang="en-US" dirty="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6</a:t>
            </a:fld>
            <a:endParaRPr lang="en-US" dirty="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CC9574-A819-4FE4-99A7-1E27AD09ADC2}"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891980-0BF3-461C-95D4-87E094E9751C}" type="slidenum">
              <a:rPr lang="en-US" smtClean="0">
                <a:solidFill>
                  <a:prstClr val="black"/>
                </a:solidFill>
              </a:rPr>
              <a:pPr/>
              <a:t>10</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eg"/><Relationship Id="rId3"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 Id="rId3" Type="http://schemas.openxmlformats.org/officeDocument/2006/relationships/image" Target="../media/image12.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stretch>
            <a:fillRect/>
          </a:stretch>
        </p:blipFill>
        <p:spPr>
          <a:xfrm>
            <a:off x="20548" y="20547"/>
            <a:ext cx="3498527" cy="2825393"/>
          </a:xfrm>
          <a:prstGeom prst="rect">
            <a:avLst/>
          </a:prstGeom>
        </p:spPr>
      </p:pic>
      <p:pic>
        <p:nvPicPr>
          <p:cNvPr id="8" name="Picture 7"/>
          <p:cNvPicPr>
            <a:picLocks noChangeAspect="1"/>
          </p:cNvPicPr>
          <p:nvPr userDrawn="1"/>
        </p:nvPicPr>
        <p:blipFill>
          <a:blip r:embed="rId3" cstate="print"/>
          <a:stretch>
            <a:fillRect/>
          </a:stretch>
        </p:blipFill>
        <p:spPr>
          <a:xfrm>
            <a:off x="3503486" y="20548"/>
            <a:ext cx="5624418" cy="2825496"/>
          </a:xfrm>
          <a:prstGeom prst="rect">
            <a:avLst/>
          </a:prstGeom>
        </p:spPr>
      </p:pic>
      <p:pic>
        <p:nvPicPr>
          <p:cNvPr id="9" name="Picture 8"/>
          <p:cNvPicPr>
            <a:picLocks noChangeAspect="1"/>
          </p:cNvPicPr>
          <p:nvPr userDrawn="1"/>
        </p:nvPicPr>
        <p:blipFill>
          <a:blip r:embed="rId4" cstate="print"/>
          <a:stretch>
            <a:fillRect/>
          </a:stretch>
        </p:blipFill>
        <p:spPr>
          <a:xfrm>
            <a:off x="20923" y="2818500"/>
            <a:ext cx="7668994" cy="2296266"/>
          </a:xfrm>
          <a:prstGeom prst="rect">
            <a:avLst/>
          </a:prstGeom>
        </p:spPr>
      </p:pic>
      <p:pic>
        <p:nvPicPr>
          <p:cNvPr id="10" name="Picture 9"/>
          <p:cNvPicPr>
            <a:picLocks noChangeAspect="1"/>
          </p:cNvPicPr>
          <p:nvPr userDrawn="1"/>
        </p:nvPicPr>
        <p:blipFill>
          <a:blip r:embed="rId5" cstate="print"/>
          <a:stretch>
            <a:fillRect/>
          </a:stretch>
        </p:blipFill>
        <p:spPr>
          <a:xfrm>
            <a:off x="7662119" y="2819400"/>
            <a:ext cx="1461333" cy="2293850"/>
          </a:xfrm>
          <a:prstGeom prst="rect">
            <a:avLst/>
          </a:prstGeom>
        </p:spPr>
      </p:pic>
      <p:pic>
        <p:nvPicPr>
          <p:cNvPr id="11" name="Picture 10"/>
          <p:cNvPicPr>
            <a:picLocks/>
          </p:cNvPicPr>
          <p:nvPr userDrawn="1"/>
        </p:nvPicPr>
        <p:blipFill>
          <a:blip r:embed="rId6" cstate="print"/>
          <a:stretch>
            <a:fillRect/>
          </a:stretch>
        </p:blipFill>
        <p:spPr>
          <a:xfrm>
            <a:off x="20548" y="5089818"/>
            <a:ext cx="9098280" cy="1737360"/>
          </a:xfrm>
          <a:prstGeom prst="rect">
            <a:avLst/>
          </a:prstGeom>
        </p:spPr>
      </p:pic>
      <p:sp>
        <p:nvSpPr>
          <p:cNvPr id="14" name="Rectangle 13"/>
          <p:cNvSpPr/>
          <p:nvPr userDrawn="1"/>
        </p:nvSpPr>
        <p:spPr>
          <a:xfrm>
            <a:off x="8755230" y="2469776"/>
            <a:ext cx="304800" cy="152400"/>
          </a:xfrm>
          <a:prstGeom prst="rect">
            <a:avLst/>
          </a:prstGeom>
          <a:solidFill>
            <a:srgbClr val="F274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F28"/>
              </a:solidFill>
            </a:endParaRPr>
          </a:p>
        </p:txBody>
      </p:sp>
      <p:sp>
        <p:nvSpPr>
          <p:cNvPr id="4" name="Date Placeholder 3"/>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8/23/17</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15" name="Text Placeholder 15"/>
          <p:cNvSpPr>
            <a:spLocks noGrp="1"/>
          </p:cNvSpPr>
          <p:nvPr>
            <p:ph type="body" sz="quarter" idx="14" hasCustomPrompt="1"/>
          </p:nvPr>
        </p:nvSpPr>
        <p:spPr>
          <a:xfrm>
            <a:off x="3581400" y="1295400"/>
            <a:ext cx="5105400" cy="1416269"/>
          </a:xfrm>
        </p:spPr>
        <p:txBody>
          <a:bodyPr anchor="b">
            <a:normAutofit/>
          </a:bodyPr>
          <a:lstStyle>
            <a:lvl1pPr algn="r">
              <a:buNone/>
              <a:defRPr lang="en-US" sz="2200" kern="1200" dirty="0" smtClean="0">
                <a:solidFill>
                  <a:schemeClr val="tx1">
                    <a:lumMod val="75000"/>
                    <a:lumOff val="25000"/>
                  </a:schemeClr>
                </a:solidFill>
                <a:latin typeface="Calibri" pitchFamily="34" charset="0"/>
                <a:ea typeface="+mn-ea"/>
                <a:cs typeface="+mn-cs"/>
              </a:defRPr>
            </a:lvl1pPr>
          </a:lstStyle>
          <a:p>
            <a:pPr lvl="0"/>
            <a:r>
              <a:rPr lang="en-US" dirty="0" smtClean="0"/>
              <a:t>Click to edit Master subtitle style</a:t>
            </a:r>
            <a:endParaRPr lang="en-US" dirty="0"/>
          </a:p>
        </p:txBody>
      </p:sp>
      <p:sp>
        <p:nvSpPr>
          <p:cNvPr id="2" name="Title 1"/>
          <p:cNvSpPr>
            <a:spLocks noGrp="1"/>
          </p:cNvSpPr>
          <p:nvPr>
            <p:ph type="title"/>
          </p:nvPr>
        </p:nvSpPr>
        <p:spPr>
          <a:xfrm>
            <a:off x="106344" y="4114800"/>
            <a:ext cx="7315200" cy="914400"/>
          </a:xfrm>
        </p:spPr>
        <p:txBody>
          <a:bodyPr anchor="b" anchorCtr="0">
            <a:normAutofit/>
          </a:bodyPr>
          <a:lstStyle>
            <a:lvl1pPr marL="0" indent="0">
              <a:defRPr lang="en-US" sz="3600" b="1" kern="1200" baseline="0">
                <a:solidFill>
                  <a:schemeClr val="bg1"/>
                </a:solidFill>
                <a:latin typeface="Arial" pitchFamily="34" charset="0"/>
                <a:ea typeface="+mn-ea"/>
                <a:cs typeface="Arial" pitchFamily="34" charset="0"/>
              </a:defRPr>
            </a:lvl1pPr>
          </a:lstStyle>
          <a:p>
            <a:pPr marL="342900" lvl="0" indent="-342900" algn="l" defTabSz="914400" rtl="0" eaLnBrk="1" latinLnBrk="0" hangingPunct="1">
              <a:spcBef>
                <a:spcPct val="20000"/>
              </a:spcBef>
              <a:buFont typeface="Arial" pitchFamily="34" charset="0"/>
              <a:buNone/>
            </a:pPr>
            <a:r>
              <a:rPr lang="en-US" smtClean="0"/>
              <a:t>Click to edit Master title style</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3"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ppt_y"/>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anim calcmode="lin" valueType="num">
                                      <p:cBhvr>
                                        <p:cTn id="20" dur="500" fill="hold"/>
                                        <p:tgtEl>
                                          <p:spTgt spid="11"/>
                                        </p:tgtEl>
                                        <p:attrNameLst>
                                          <p:attrName>ppt_x</p:attrName>
                                        </p:attrNameLst>
                                      </p:cBhvr>
                                      <p:tavLst>
                                        <p:tav tm="0">
                                          <p:val>
                                            <p:strVal val="#ppt_x"/>
                                          </p:val>
                                        </p:tav>
                                        <p:tav tm="100000">
                                          <p:val>
                                            <p:strVal val="#ppt_x"/>
                                          </p:val>
                                        </p:tav>
                                      </p:tavLst>
                                    </p:anim>
                                    <p:anim calcmode="lin" valueType="num">
                                      <p:cBhvr>
                                        <p:cTn id="21" dur="500" fill="hold"/>
                                        <p:tgtEl>
                                          <p:spTgt spid="11"/>
                                        </p:tgtEl>
                                        <p:attrNameLst>
                                          <p:attrName>ppt_y</p:attrName>
                                        </p:attrNameLst>
                                      </p:cBhvr>
                                      <p:tavLst>
                                        <p:tav tm="0">
                                          <p:val>
                                            <p:strVal val="#ppt_y+.1"/>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par>
                                <p:cTn id="30" presetID="10" presetClass="entr" presetSubtype="0" fill="hold" grpId="0" nodeType="withEffect">
                                  <p:stCondLst>
                                    <p:cond delay="50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build="p">
        <p:tmplLst>
          <p:tmpl lvl="1">
            <p:tnLst>
              <p:par>
                <p:cTn xmlns:p14="http://schemas.microsoft.com/office/powerpoint/2010/main" presetID="2" presetClass="entr" presetSubtype="2"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Media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8/23/17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6" name="Rectangle 5"/>
          <p:cNvSpPr/>
          <p:nvPr userDrawn="1"/>
        </p:nvSpPr>
        <p:spPr>
          <a:xfrm>
            <a:off x="595263" y="4800600"/>
            <a:ext cx="4873752"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7" name="Title 1"/>
          <p:cNvSpPr>
            <a:spLocks noGrp="1"/>
          </p:cNvSpPr>
          <p:nvPr>
            <p:ph type="title"/>
          </p:nvPr>
        </p:nvSpPr>
        <p:spPr>
          <a:xfrm>
            <a:off x="606552" y="4800600"/>
            <a:ext cx="4809244"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9" name="Media Placeholder 8"/>
          <p:cNvSpPr>
            <a:spLocks noGrp="1"/>
          </p:cNvSpPr>
          <p:nvPr>
            <p:ph type="media" sz="quarter" idx="13"/>
          </p:nvPr>
        </p:nvSpPr>
        <p:spPr>
          <a:xfrm>
            <a:off x="587022" y="838200"/>
            <a:ext cx="4873752" cy="3812822"/>
          </a:xfrm>
        </p:spPr>
        <p:txBody>
          <a:bodyPr/>
          <a:lstStyle>
            <a:lvl1pPr>
              <a:buNone/>
              <a:defRPr/>
            </a:lvl1pPr>
          </a:lstStyle>
          <a:p>
            <a:r>
              <a:rPr lang="en-US" smtClean="0"/>
              <a:t>Click icon to add media</a:t>
            </a:r>
            <a:endParaRPr lang="en-US" dirty="0"/>
          </a:p>
        </p:txBody>
      </p:sp>
      <p:sp>
        <p:nvSpPr>
          <p:cNvPr id="11" name="Text Placeholder 10"/>
          <p:cNvSpPr>
            <a:spLocks noGrp="1"/>
          </p:cNvSpPr>
          <p:nvPr>
            <p:ph type="body" sz="quarter" idx="14"/>
          </p:nvPr>
        </p:nvSpPr>
        <p:spPr>
          <a:xfrm>
            <a:off x="5776863" y="838200"/>
            <a:ext cx="2819400" cy="4636911"/>
          </a:xfrm>
        </p:spPr>
        <p:txBody>
          <a:bodyPr>
            <a:normAutofit/>
          </a:bodyPr>
          <a:lstStyle>
            <a:lvl1pPr marL="0" indent="0" algn="l">
              <a:buNone/>
              <a:defRPr sz="2400">
                <a:solidFill>
                  <a:schemeClr val="bg1"/>
                </a:solidFill>
              </a:defRPr>
            </a:lvl1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1792800" y="4800600"/>
            <a:ext cx="5500800" cy="685800"/>
          </a:xfrm>
          <a:prstGeom prst="rect">
            <a:avLst/>
          </a:pr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Georgia" pitchFamily="18" charset="0"/>
            </a:endParaRPr>
          </a:p>
        </p:txBody>
      </p:sp>
      <p:sp>
        <p:nvSpPr>
          <p:cNvPr id="2" name="Title 1"/>
          <p:cNvSpPr>
            <a:spLocks noGrp="1"/>
          </p:cNvSpPr>
          <p:nvPr>
            <p:ph type="title"/>
          </p:nvPr>
        </p:nvSpPr>
        <p:spPr>
          <a:xfrm>
            <a:off x="1792288" y="4800600"/>
            <a:ext cx="5486400" cy="566738"/>
          </a:xfrm>
        </p:spPr>
        <p:txBody>
          <a:bodyPr anchor="b">
            <a:normAutofit/>
          </a:bodyPr>
          <a:lstStyle>
            <a:lvl1pPr algn="ctr">
              <a:defRPr sz="1800" b="0" i="1">
                <a:solidFill>
                  <a:schemeClr val="bg1">
                    <a:lumMod val="85000"/>
                  </a:schemeClr>
                </a:solidFill>
                <a:latin typeface="Georgia"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562600"/>
            <a:ext cx="5486400" cy="60960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8/23/17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58050E-B668-4FA7-85AD-C750C80A6E9B}" type="datetimeFigureOut">
              <a:rPr lang="en-US" smtClean="0"/>
              <a:pPr/>
              <a:t>8/23/17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D5ECE-8B49-45CD-BE81-EF81920D1969}" type="slidenum">
              <a:rPr lang="en-US" smtClean="0"/>
              <a:pPr/>
              <a:t>‹#›</a:t>
            </a:fld>
            <a:endParaRPr lang="en-US" dirty="0"/>
          </a:p>
        </p:txBody>
      </p:sp>
      <p:sp>
        <p:nvSpPr>
          <p:cNvPr id="14" name="Title 1"/>
          <p:cNvSpPr>
            <a:spLocks noGrp="1"/>
          </p:cNvSpPr>
          <p:nvPr>
            <p:ph type="title" hasCustomPrompt="1"/>
          </p:nvPr>
        </p:nvSpPr>
        <p:spPr>
          <a:xfrm>
            <a:off x="0" y="414867"/>
            <a:ext cx="5029200" cy="457200"/>
          </a:xfrm>
          <a:solidFill>
            <a:schemeClr val="tx1">
              <a:lumMod val="50000"/>
              <a:lumOff val="50000"/>
            </a:schemeClr>
          </a:solidFill>
        </p:spPr>
        <p:txBody>
          <a:bodyPr>
            <a:normAutofit/>
          </a:bodyPr>
          <a:lstStyle>
            <a:lvl1pPr algn="l">
              <a:defRPr lang="en-US" sz="2800" b="1" kern="1200" baseline="0" dirty="0">
                <a:solidFill>
                  <a:schemeClr val="bg1"/>
                </a:solidFill>
                <a:latin typeface="+mn-lt"/>
                <a:ea typeface="+mn-ea"/>
                <a:cs typeface="+mn-cs"/>
              </a:defRPr>
            </a:lvl1pPr>
          </a:lstStyle>
          <a:p>
            <a:r>
              <a:rPr lang="en-US" dirty="0" smtClean="0"/>
              <a:t>    Click to edit Master title style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5105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8/23/17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Blan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srcRect l="2599" r="5874" b="5262"/>
          <a:stretch/>
        </p:blipFill>
        <p:spPr>
          <a:xfrm>
            <a:off x="3530" y="5867400"/>
            <a:ext cx="9144000" cy="1053694"/>
          </a:xfrm>
          <a:prstGeom prst="rect">
            <a:avLst/>
          </a:prstGeom>
        </p:spPr>
      </p:pic>
      <p:sp>
        <p:nvSpPr>
          <p:cNvPr id="2" name="Date Placeholder 1"/>
          <p:cNvSpPr>
            <a:spLocks noGrp="1"/>
          </p:cNvSpPr>
          <p:nvPr>
            <p:ph type="dt" sz="half" idx="10"/>
          </p:nvPr>
        </p:nvSpPr>
        <p:spPr/>
        <p:txBody>
          <a:bodyPr/>
          <a:lstStyle/>
          <a:p>
            <a:fld id="{2FF934E2-BBB6-4D34-BB01-078E9AA25260}" type="datetimeFigureOut">
              <a:rPr lang="en-US" smtClean="0"/>
              <a:pPr/>
              <a:t>8/23/17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3820FCD-5F4C-4989-BE05-0A8208BCBC21}"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800" y="1992354"/>
            <a:ext cx="5867400" cy="1970046"/>
          </a:xfrm>
        </p:spPr>
        <p:txBody>
          <a:bodyPr anchor="ctr">
            <a:normAutofit/>
          </a:bodyPr>
          <a:lstStyle>
            <a:lvl1pPr algn="l">
              <a:defRPr sz="3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381000" y="5105400"/>
            <a:ext cx="8229601" cy="375787"/>
          </a:xfrm>
        </p:spPr>
        <p:txBody>
          <a:bodyPr anchor="b">
            <a:normAutofit/>
          </a:bodyPr>
          <a:lstStyle>
            <a:lvl1pPr marL="0" indent="0" algn="r">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7" name="Oval 6"/>
          <p:cNvSpPr/>
          <p:nvPr userDrawn="1"/>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8" name="Rectangle 7"/>
          <p:cNvSpPr/>
          <p:nvPr userDrawn="1"/>
        </p:nvSpPr>
        <p:spPr>
          <a:xfrm>
            <a:off x="8686800" y="526537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sp>
        <p:nvSpPr>
          <p:cNvPr id="9" name="Oval 8"/>
          <p:cNvSpPr/>
          <p:nvPr userDrawn="1"/>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3" cstate="print"/>
          <a:srcRect l="2599" r="5874" b="5262"/>
          <a:stretch/>
        </p:blipFill>
        <p:spPr>
          <a:xfrm>
            <a:off x="3530" y="5867400"/>
            <a:ext cx="9144000" cy="1053694"/>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8/23/17</a:t>
            </a:fld>
            <a:endParaRPr lang="en-US" dirty="0"/>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ppt_x"/>
                                          </p:val>
                                        </p:tav>
                                        <p:tav tm="100000">
                                          <p:val>
                                            <p:strVal val="#ppt_x"/>
                                          </p:val>
                                        </p:tav>
                                      </p:tavLst>
                                    </p:anim>
                                    <p:anim calcmode="lin" valueType="num">
                                      <p:cBhvr additive="base">
                                        <p:cTn id="8"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tx1">
                    <a:lumMod val="85000"/>
                    <a:lumOff val="15000"/>
                  </a:schemeClr>
                </a:solidFill>
              </a:defRPr>
            </a:lvl1pPr>
          </a:lstStyle>
          <a:p>
            <a:fld id="{A258050E-B668-4FA7-85AD-C750C80A6E9B}" type="datetimeFigureOut">
              <a:rPr lang="en-US" smtClean="0"/>
              <a:pPr/>
              <a:t>8/23/17</a:t>
            </a:fld>
            <a:endParaRPr lang="en-US" dirty="0"/>
          </a:p>
        </p:txBody>
      </p:sp>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6" name="Content Placeholder 2"/>
          <p:cNvSpPr>
            <a:spLocks noGrp="1"/>
          </p:cNvSpPr>
          <p:nvPr>
            <p:ph idx="1"/>
          </p:nvPr>
        </p:nvSpPr>
        <p:spPr>
          <a:xfrm>
            <a:off x="457200" y="1600200"/>
            <a:ext cx="8229600" cy="4525963"/>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0999" y="1"/>
            <a:ext cx="7068015" cy="838200"/>
          </a:xfrm>
        </p:spPr>
        <p:txBody>
          <a:bodyPr anchor="b">
            <a:normAutofit/>
          </a:bodyPr>
          <a:lstStyle>
            <a:lvl1pPr algn="l">
              <a:defRPr sz="28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76402"/>
            <a:ext cx="4038600" cy="3971455"/>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6400"/>
            <a:ext cx="4038600" cy="3971454"/>
          </a:xfrm>
        </p:spPr>
        <p:txBody>
          <a:bodyPr/>
          <a:lstStyle>
            <a:lvl1pPr>
              <a:defRPr sz="2800">
                <a:solidFill>
                  <a:schemeClr val="tx1">
                    <a:lumMod val="85000"/>
                    <a:lumOff val="15000"/>
                  </a:schemeClr>
                </a:solidFill>
              </a:defRPr>
            </a:lvl1pPr>
            <a:lvl2pPr>
              <a:defRPr sz="2400">
                <a:solidFill>
                  <a:schemeClr val="tx1">
                    <a:lumMod val="85000"/>
                    <a:lumOff val="15000"/>
                  </a:schemeClr>
                </a:solidFill>
              </a:defRPr>
            </a:lvl2pPr>
            <a:lvl3pPr>
              <a:defRPr sz="2000">
                <a:solidFill>
                  <a:schemeClr val="tx1">
                    <a:lumMod val="85000"/>
                    <a:lumOff val="15000"/>
                  </a:schemeClr>
                </a:solidFill>
              </a:defRPr>
            </a:lvl3pPr>
            <a:lvl4pPr>
              <a:defRPr sz="1800">
                <a:solidFill>
                  <a:schemeClr val="tx1">
                    <a:lumMod val="85000"/>
                    <a:lumOff val="15000"/>
                  </a:schemeClr>
                </a:solidFill>
              </a:defRPr>
            </a:lvl4pPr>
            <a:lvl5pPr>
              <a:defRPr sz="1800">
                <a:solidFill>
                  <a:schemeClr val="tx1">
                    <a:lumMod val="85000"/>
                    <a:lumOff val="1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258050E-B668-4FA7-85AD-C750C80A6E9B}" type="datetimeFigureOut">
              <a:rPr lang="en-US" smtClean="0"/>
              <a:pPr/>
              <a:t>8/23/17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8/23/17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pic>
        <p:nvPicPr>
          <p:cNvPr id="6" name="Picture 5"/>
          <p:cNvPicPr>
            <a:picLocks noChangeAspect="1"/>
          </p:cNvPicPr>
          <p:nvPr userDrawn="1"/>
        </p:nvPicPr>
        <p:blipFill>
          <a:blip r:embed="rId3" cstate="print"/>
          <a:stretch>
            <a:fillRect/>
          </a:stretch>
        </p:blipFill>
        <p:spPr>
          <a:xfrm>
            <a:off x="0" y="762000"/>
            <a:ext cx="2445488" cy="2286000"/>
          </a:xfrm>
          <a:prstGeom prst="rect">
            <a:avLst/>
          </a:prstGeom>
        </p:spPr>
      </p:pic>
      <p:sp>
        <p:nvSpPr>
          <p:cNvPr id="2" name="Title 1"/>
          <p:cNvSpPr>
            <a:spLocks noGrp="1"/>
          </p:cNvSpPr>
          <p:nvPr>
            <p:ph type="title"/>
          </p:nvPr>
        </p:nvSpPr>
        <p:spPr>
          <a:xfrm>
            <a:off x="1124400" y="2077200"/>
            <a:ext cx="7010400" cy="1143000"/>
          </a:xfrm>
        </p:spPr>
        <p:txBody>
          <a:bodyPr/>
          <a:lstStyle>
            <a:lvl1pPr algn="l">
              <a:defRPr/>
            </a:lvl1pPr>
          </a:lstStyle>
          <a:p>
            <a:r>
              <a:rPr lang="en-US" smtClean="0"/>
              <a:t>Click to edit Master 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Emphasi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58050E-B668-4FA7-85AD-C750C80A6E9B}" type="datetimeFigureOut">
              <a:rPr lang="en-US" smtClean="0"/>
              <a:pPr/>
              <a:t>8/23/17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D5ECE-8B49-45CD-BE81-EF81920D1969}" type="slidenum">
              <a:rPr lang="en-US" smtClean="0"/>
              <a:pPr/>
              <a:t>‹#›</a:t>
            </a:fld>
            <a:endParaRPr lang="en-US" dirty="0"/>
          </a:p>
        </p:txBody>
      </p:sp>
      <p:sp>
        <p:nvSpPr>
          <p:cNvPr id="6" name="Title 1"/>
          <p:cNvSpPr>
            <a:spLocks noGrp="1"/>
          </p:cNvSpPr>
          <p:nvPr>
            <p:ph type="title" hasCustomPrompt="1"/>
          </p:nvPr>
        </p:nvSpPr>
        <p:spPr>
          <a:xfrm>
            <a:off x="290400" y="3081000"/>
            <a:ext cx="8686800" cy="1095600"/>
          </a:xfrm>
        </p:spPr>
        <p:txBody>
          <a:bodyPr>
            <a:normAutofit/>
          </a:bodyPr>
          <a:lstStyle>
            <a:lvl1pPr algn="ctr">
              <a:defRPr lang="en-US" sz="4600" b="1" kern="1200" spc="-150" baseline="0" dirty="0" smtClean="0">
                <a:ln>
                  <a:gradFill>
                    <a:gsLst>
                      <a:gs pos="0">
                        <a:schemeClr val="bg1"/>
                      </a:gs>
                      <a:gs pos="50000">
                        <a:schemeClr val="bg1">
                          <a:lumMod val="75000"/>
                        </a:schemeClr>
                      </a:gs>
                    </a:gsLst>
                    <a:lin ang="5400000" scaled="0"/>
                  </a:gradFill>
                </a:ln>
                <a:gradFill>
                  <a:gsLst>
                    <a:gs pos="11000">
                      <a:schemeClr val="bg1">
                        <a:lumMod val="75000"/>
                      </a:schemeClr>
                    </a:gs>
                    <a:gs pos="91000">
                      <a:schemeClr val="bg1"/>
                    </a:gs>
                  </a:gsLst>
                  <a:lin ang="16200000" scaled="1"/>
                </a:gradFill>
                <a:effectLst>
                  <a:outerShdw blurRad="38100" algn="ctr" rotWithShape="0">
                    <a:prstClr val="black">
                      <a:alpha val="25000"/>
                    </a:prstClr>
                  </a:outerShdw>
                  <a:reflection blurRad="6350" stA="60000" endA="900" endPos="58000" dir="5400000" sy="-100000" algn="bl" rotWithShape="0"/>
                </a:effectLst>
                <a:latin typeface="+mn-lt"/>
                <a:ea typeface="+mn-ea"/>
                <a:cs typeface="+mn-cs"/>
              </a:defRPr>
            </a:lvl1pPr>
          </a:lstStyle>
          <a:p>
            <a:r>
              <a:rPr lang="en-US" dirty="0" smtClean="0"/>
              <a:t>Click to edit Master Title Style</a:t>
            </a:r>
            <a:endParaRPr lang="en-US" dirty="0"/>
          </a:p>
        </p:txBody>
      </p:sp>
      <p:sp>
        <p:nvSpPr>
          <p:cNvPr id="7" name="Text Placeholder 2"/>
          <p:cNvSpPr>
            <a:spLocks noGrp="1"/>
          </p:cNvSpPr>
          <p:nvPr>
            <p:ph type="body" idx="1"/>
          </p:nvPr>
        </p:nvSpPr>
        <p:spPr>
          <a:xfrm>
            <a:off x="283952" y="2424752"/>
            <a:ext cx="8694000" cy="639762"/>
          </a:xfrm>
        </p:spPr>
        <p:txBody>
          <a:bodyPr anchor="b">
            <a:normAutofit/>
          </a:bodyPr>
          <a:lstStyle>
            <a:lvl1pPr marL="0" indent="0" algn="ctr">
              <a:buNone/>
              <a:defRPr lang="en-US" sz="2800" kern="1200" dirty="0" smtClean="0">
                <a:solidFill>
                  <a:srgbClr val="2E507A">
                    <a:alpha val="81000"/>
                  </a:srgb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with Text ">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8/23/17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7" name="Rectangle 6"/>
          <p:cNvSpPr/>
          <p:nvPr userDrawn="1"/>
        </p:nvSpPr>
        <p:spPr>
          <a:xfrm>
            <a:off x="0" y="2895600"/>
            <a:ext cx="7543800" cy="2133600"/>
          </a:xfrm>
          <a:prstGeom prst="rect">
            <a:avLst/>
          </a:prstGeom>
          <a:gradFill flip="none" rotWithShape="1">
            <a:gsLst>
              <a:gs pos="63000">
                <a:schemeClr val="tx1">
                  <a:lumMod val="85000"/>
                  <a:lumOff val="15000"/>
                  <a:alpha val="49000"/>
                </a:schemeClr>
              </a:gs>
              <a:gs pos="100000">
                <a:schemeClr val="tx1">
                  <a:lumMod val="95000"/>
                  <a:lumOff val="5000"/>
                  <a:alpha val="56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p:cNvSpPr>
            <a:spLocks noGrp="1"/>
          </p:cNvSpPr>
          <p:nvPr>
            <p:ph type="title"/>
          </p:nvPr>
        </p:nvSpPr>
        <p:spPr>
          <a:xfrm>
            <a:off x="414867" y="3200400"/>
            <a:ext cx="7010400" cy="1676400"/>
          </a:xfrm>
        </p:spPr>
        <p:txBody>
          <a:bodyPr>
            <a:normAutofit/>
          </a:bodyPr>
          <a:lstStyle>
            <a:lvl1pPr marL="0" algn="l" defTabSz="914400" rtl="0" eaLnBrk="1" latinLnBrk="0" hangingPunct="1">
              <a:defRPr lang="en-US" sz="4000" kern="1200" dirty="0">
                <a:solidFill>
                  <a:schemeClr val="bg1"/>
                </a:solidFill>
                <a:latin typeface="+mn-lt"/>
                <a:ea typeface="+mn-ea"/>
                <a:cs typeface="+mn-cs"/>
              </a:defRPr>
            </a:lvl1pPr>
          </a:lstStyle>
          <a:p>
            <a:r>
              <a:rPr lang="en-US" smtClean="0"/>
              <a:t>Click to edit Master title style</a:t>
            </a:r>
            <a:endParaRPr lang="en-US" dirty="0"/>
          </a:p>
        </p:txBody>
      </p:sp>
      <p:sp>
        <p:nvSpPr>
          <p:cNvPr id="10" name="Text Placeholder 15"/>
          <p:cNvSpPr>
            <a:spLocks noGrp="1"/>
          </p:cNvSpPr>
          <p:nvPr>
            <p:ph type="body" sz="quarter" idx="14" hasCustomPrompt="1"/>
          </p:nvPr>
        </p:nvSpPr>
        <p:spPr>
          <a:xfrm>
            <a:off x="4648200" y="664780"/>
            <a:ext cx="4191000" cy="381000"/>
          </a:xfrm>
        </p:spPr>
        <p:txBody>
          <a:bodyPr>
            <a:normAutofit/>
          </a:bodyPr>
          <a:lstStyle>
            <a:lvl1pPr algn="r">
              <a:buNone/>
              <a:defRPr lang="en-US" sz="1800" b="1" kern="1200" dirty="0" smtClean="0">
                <a:solidFill>
                  <a:schemeClr val="bg1">
                    <a:lumMod val="65000"/>
                  </a:schemeClr>
                </a:solidFill>
                <a:latin typeface="Calibri" pitchFamily="34" charset="0"/>
                <a:ea typeface="+mn-ea"/>
                <a:cs typeface="+mn-cs"/>
              </a:defRPr>
            </a:lvl1pPr>
          </a:lstStyle>
          <a:p>
            <a:pPr lvl="0"/>
            <a:r>
              <a:rPr lang="en-US" dirty="0"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vortex/>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3008313" cy="82550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803650" y="609600"/>
            <a:ext cx="5111750" cy="5334000"/>
          </a:xfrm>
        </p:spPr>
        <p:txBody>
          <a:bodyPr/>
          <a:lstStyle>
            <a:lvl1pPr>
              <a:defRPr sz="28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28600" y="1435101"/>
            <a:ext cx="3008313" cy="3822699"/>
          </a:xfrm>
        </p:spPr>
        <p:txBody>
          <a:bodyPr/>
          <a:lstStyle>
            <a:lvl1pPr marL="0" indent="0">
              <a:buNone/>
              <a:defRPr sz="140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8/23/17</a:t>
            </a:fld>
            <a:endParaRPr lang="en-US"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6" cstate="print"/>
          <a:srcRect l="2599" r="5874" b="5262"/>
          <a:stretch/>
        </p:blipFill>
        <p:spPr>
          <a:xfrm>
            <a:off x="3530" y="5867400"/>
            <a:ext cx="9144000" cy="1053694"/>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8/23/17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52" r:id="rId5"/>
    <p:sldLayoutId id="2147483654" r:id="rId6"/>
    <p:sldLayoutId id="2147483655" r:id="rId7"/>
    <p:sldLayoutId id="2147483660" r:id="rId8"/>
    <p:sldLayoutId id="2147483656" r:id="rId9"/>
    <p:sldLayoutId id="2147483676" r:id="rId10"/>
    <p:sldLayoutId id="2147483657" r:id="rId11"/>
    <p:sldLayoutId id="2147483658" r:id="rId12"/>
    <p:sldLayoutId id="2147483659" r:id="rId13"/>
    <p:sldLayoutId id="2147483663" r:id="rId14"/>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4.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hyperlink" Target="http://faculty.uscupstate.edu/aic/" TargetMode="External"/><Relationship Id="rId5" Type="http://schemas.openxmlformats.org/officeDocument/2006/relationships/hyperlink" Target="mailto:aic@uscupstate.edu" TargetMode="External"/><Relationship Id="rId6" Type="http://schemas.openxmlformats.org/officeDocument/2006/relationships/image" Target="../media/image19.jpeg"/><Relationship Id="rId7" Type="http://schemas.openxmlformats.org/officeDocument/2006/relationships/image" Target="../media/image20.jpe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6.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hyperlink" Target="http://www.wikihow.com/Improve-your-Skills-as-a-Programmer" TargetMode="External"/><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3733800" y="1316420"/>
            <a:ext cx="4953000" cy="1416269"/>
          </a:xfrm>
        </p:spPr>
        <p:txBody>
          <a:bodyPr>
            <a:normAutofit/>
          </a:bodyPr>
          <a:lstStyle/>
          <a:p>
            <a:r>
              <a:rPr lang="en-US" dirty="0" smtClean="0"/>
              <a:t>Instructor: Dr. </a:t>
            </a:r>
            <a:r>
              <a:rPr lang="en-US" dirty="0" err="1" smtClean="0"/>
              <a:t>Chunyu</a:t>
            </a:r>
            <a:r>
              <a:rPr lang="en-US" dirty="0" smtClean="0"/>
              <a:t> Ai</a:t>
            </a:r>
          </a:p>
        </p:txBody>
      </p:sp>
      <p:sp>
        <p:nvSpPr>
          <p:cNvPr id="5" name="Title 4"/>
          <p:cNvSpPr>
            <a:spLocks noGrp="1"/>
          </p:cNvSpPr>
          <p:nvPr>
            <p:ph type="title"/>
          </p:nvPr>
        </p:nvSpPr>
        <p:spPr>
          <a:xfrm>
            <a:off x="228600" y="3048000"/>
            <a:ext cx="7239000" cy="1828800"/>
          </a:xfrm>
        </p:spPr>
        <p:txBody>
          <a:bodyPr>
            <a:normAutofit/>
          </a:bodyPr>
          <a:lstStyle/>
          <a:p>
            <a:pPr algn="l"/>
            <a:r>
              <a:rPr lang="en-US" sz="2400" b="0" dirty="0">
                <a:solidFill>
                  <a:srgbClr val="7BCF27"/>
                </a:solidFill>
                <a:latin typeface="Calibri" pitchFamily="34" charset="0"/>
              </a:rPr>
              <a:t>introducing</a:t>
            </a:r>
            <a:r>
              <a:rPr lang="en-US" sz="2400" b="0" dirty="0">
                <a:solidFill>
                  <a:srgbClr val="262626"/>
                </a:solidFill>
              </a:rPr>
              <a:t/>
            </a:r>
            <a:br>
              <a:rPr lang="en-US" sz="2400" b="0" dirty="0">
                <a:solidFill>
                  <a:srgbClr val="262626"/>
                </a:solidFill>
              </a:rPr>
            </a:br>
            <a:r>
              <a:rPr lang="en-US" sz="5600" b="0" dirty="0" smtClean="0">
                <a:solidFill>
                  <a:prstClr val="white"/>
                </a:solidFill>
              </a:rPr>
              <a:t>Computer Science II</a:t>
            </a:r>
            <a:endParaRPr lang="en-US" sz="5600" b="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3581400" y="1946209"/>
            <a:ext cx="2057400" cy="2057400"/>
          </a:xfrm>
          <a:prstGeom prst="ellipse">
            <a:avLst/>
          </a:prstGeom>
          <a:gradFill>
            <a:gsLst>
              <a:gs pos="0">
                <a:schemeClr val="bg1">
                  <a:lumMod val="95000"/>
                </a:schemeClr>
              </a:gs>
              <a:gs pos="50000">
                <a:schemeClr val="bg1">
                  <a:lumMod val="75000"/>
                </a:schemeClr>
              </a:gs>
              <a:gs pos="100000">
                <a:schemeClr val="tx1">
                  <a:lumMod val="65000"/>
                  <a:lumOff val="35000"/>
                </a:schemeClr>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3" name="Oval 2"/>
          <p:cNvSpPr/>
          <p:nvPr/>
        </p:nvSpPr>
        <p:spPr>
          <a:xfrm>
            <a:off x="38267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4" name="TextBox 3"/>
          <p:cNvSpPr txBox="1"/>
          <p:nvPr/>
        </p:nvSpPr>
        <p:spPr>
          <a:xfrm>
            <a:off x="4038600" y="1755852"/>
            <a:ext cx="1219200" cy="2400657"/>
          </a:xfrm>
          <a:prstGeom prst="rect">
            <a:avLst/>
          </a:prstGeom>
          <a:noFill/>
        </p:spPr>
        <p:txBody>
          <a:bodyPr wrap="square" rtlCol="0">
            <a:spAutoFit/>
          </a:bodyPr>
          <a:lstStyle/>
          <a:p>
            <a:r>
              <a:rPr lang="en-US" sz="15000" b="1" dirty="0" smtClean="0">
                <a:solidFill>
                  <a:prstClr val="white">
                    <a:lumMod val="65000"/>
                  </a:prstClr>
                </a:solidFill>
                <a:latin typeface="Georgia" pitchFamily="18" charset="0"/>
                <a:cs typeface="Arial" pitchFamily="34" charset="0"/>
              </a:rPr>
              <a:t>?</a:t>
            </a:r>
            <a:endParaRPr lang="en-US" sz="15000" b="1" dirty="0">
              <a:solidFill>
                <a:prstClr val="white">
                  <a:lumMod val="65000"/>
                </a:prstClr>
              </a:solidFill>
              <a:latin typeface="Georgia" pitchFamily="18" charset="0"/>
              <a:cs typeface="Arial" pitchFamily="34" charset="0"/>
            </a:endParaRPr>
          </a:p>
        </p:txBody>
      </p:sp>
      <p:sp>
        <p:nvSpPr>
          <p:cNvPr id="10" name="Text Placeholder 9"/>
          <p:cNvSpPr>
            <a:spLocks noGrp="1"/>
          </p:cNvSpPr>
          <p:nvPr>
            <p:ph type="body" idx="1"/>
          </p:nvPr>
        </p:nvSpPr>
        <p:spPr/>
        <p:txBody>
          <a:bodyPr/>
          <a:lstStyle/>
          <a:p>
            <a:pPr lvl="0">
              <a:spcBef>
                <a:spcPts val="0"/>
              </a:spcBef>
            </a:pPr>
            <a:r>
              <a:rPr lang="en-US" sz="1700" b="1" smtClean="0">
                <a:solidFill>
                  <a:prstClr val="black">
                    <a:lumMod val="75000"/>
                    <a:lumOff val="25000"/>
                  </a:prstClr>
                </a:solidFill>
              </a:rPr>
              <a:t>Have fun </a:t>
            </a:r>
            <a:r>
              <a:rPr lang="en-US" sz="1700" b="1" dirty="0" smtClean="0">
                <a:solidFill>
                  <a:prstClr val="black">
                    <a:lumMod val="75000"/>
                    <a:lumOff val="25000"/>
                  </a:prstClr>
                </a:solidFill>
              </a:rPr>
              <a:t>with Java!</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924800" cy="707886"/>
          </a:xfrm>
          <a:prstGeom prst="rect">
            <a:avLst/>
          </a:prstGeom>
          <a:noFill/>
        </p:spPr>
        <p:txBody>
          <a:bodyPr wrap="square" rtlCol="0">
            <a:normAutofit/>
          </a:bodyPr>
          <a:lstStyle/>
          <a:p>
            <a:r>
              <a:rPr lang="en-US" sz="4000" b="1" dirty="0" smtClean="0">
                <a:solidFill>
                  <a:schemeClr val="tx1">
                    <a:lumMod val="85000"/>
                    <a:lumOff val="15000"/>
                  </a:schemeClr>
                </a:solidFill>
                <a:latin typeface="+mj-lt"/>
              </a:rPr>
              <a:t>Outline</a:t>
            </a:r>
            <a:endParaRPr lang="en-US" sz="4000" dirty="0">
              <a:solidFill>
                <a:schemeClr val="tx1">
                  <a:lumMod val="50000"/>
                  <a:lumOff val="50000"/>
                </a:schemeClr>
              </a:solidFill>
              <a:latin typeface="+mj-lt"/>
              <a:cs typeface="Arial" pitchFamily="34" charset="0"/>
            </a:endParaRPr>
          </a:p>
        </p:txBody>
      </p:sp>
      <p:cxnSp>
        <p:nvCxnSpPr>
          <p:cNvPr id="10" name="Straight Connector 9"/>
          <p:cNvCxnSpPr/>
          <p:nvPr/>
        </p:nvCxnSpPr>
        <p:spPr>
          <a:xfrm>
            <a:off x="1905000" y="2936809"/>
            <a:ext cx="5257800" cy="1588"/>
          </a:xfrm>
          <a:prstGeom prst="line">
            <a:avLst/>
          </a:prstGeom>
          <a:ln w="47625">
            <a:solidFill>
              <a:srgbClr val="E4E4E4"/>
            </a:solidFill>
          </a:ln>
          <a:effectLst/>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50711" y="5127978"/>
            <a:ext cx="7973935" cy="400110"/>
          </a:xfrm>
          <a:prstGeom prst="rect">
            <a:avLst/>
          </a:prstGeom>
          <a:noFill/>
        </p:spPr>
        <p:txBody>
          <a:bodyPr wrap="none" rtlCol="0">
            <a:normAutofit/>
          </a:bodyPr>
          <a:lstStyle/>
          <a:p>
            <a:pPr algn="r"/>
            <a:r>
              <a:rPr lang="en-US" sz="2000" b="1" dirty="0" smtClean="0">
                <a:solidFill>
                  <a:schemeClr val="tx1">
                    <a:lumMod val="75000"/>
                    <a:lumOff val="25000"/>
                  </a:schemeClr>
                </a:solidFill>
              </a:rPr>
              <a:t>Programming is fun</a:t>
            </a:r>
            <a:endParaRPr lang="en-US" sz="2000" b="1" dirty="0">
              <a:solidFill>
                <a:schemeClr val="tx1">
                  <a:lumMod val="75000"/>
                  <a:lumOff val="25000"/>
                </a:schemeClr>
              </a:solidFill>
            </a:endParaRPr>
          </a:p>
        </p:txBody>
      </p:sp>
      <p:sp>
        <p:nvSpPr>
          <p:cNvPr id="12" name="Rectangle 11"/>
          <p:cNvSpPr/>
          <p:nvPr/>
        </p:nvSpPr>
        <p:spPr>
          <a:xfrm>
            <a:off x="8686800" y="5284486"/>
            <a:ext cx="457200" cy="9667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6600"/>
                </a:solidFill>
              </a:rPr>
              <a:t>           </a:t>
            </a:r>
            <a:endParaRPr lang="en-US" dirty="0">
              <a:solidFill>
                <a:srgbClr val="FF6600"/>
              </a:solidFill>
            </a:endParaRPr>
          </a:p>
        </p:txBody>
      </p:sp>
      <p:grpSp>
        <p:nvGrpSpPr>
          <p:cNvPr id="26" name="Group 25"/>
          <p:cNvGrpSpPr/>
          <p:nvPr/>
        </p:nvGrpSpPr>
        <p:grpSpPr>
          <a:xfrm>
            <a:off x="762000" y="1557456"/>
            <a:ext cx="2057400" cy="2708434"/>
            <a:chOff x="762000" y="1557456"/>
            <a:chExt cx="2057400" cy="2708434"/>
          </a:xfrm>
        </p:grpSpPr>
        <p:sp>
          <p:nvSpPr>
            <p:cNvPr id="6" name="Oval 5"/>
            <p:cNvSpPr/>
            <p:nvPr/>
          </p:nvSpPr>
          <p:spPr>
            <a:xfrm>
              <a:off x="762000" y="1946209"/>
              <a:ext cx="2057400" cy="2057400"/>
            </a:xfrm>
            <a:prstGeom prst="ellipse">
              <a:avLst/>
            </a:prstGeom>
            <a:gradFill flip="none" rotWithShape="1">
              <a:gsLst>
                <a:gs pos="0">
                  <a:srgbClr val="F39C29"/>
                </a:gs>
                <a:gs pos="50000">
                  <a:srgbClr val="F7931D"/>
                </a:gs>
                <a:gs pos="100000">
                  <a:srgbClr val="FF6600"/>
                </a:gs>
              </a:gsLst>
              <a:path path="circle">
                <a:fillToRect l="50000" t="50000" r="50000" b="50000"/>
              </a:path>
              <a:tileRect/>
            </a:gradFill>
            <a:ln w="8255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4" name="TextBox 13"/>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latin typeface="+mj-lt"/>
                  <a:cs typeface="Arial" pitchFamily="34" charset="0"/>
                </a:rPr>
                <a:t>1</a:t>
              </a:r>
              <a:endParaRPr lang="en-US" sz="17000" b="1" dirty="0">
                <a:solidFill>
                  <a:srgbClr val="F26200">
                    <a:alpha val="40000"/>
                  </a:srgbClr>
                </a:solidFill>
                <a:latin typeface="+mj-lt"/>
                <a:cs typeface="Arial" pitchFamily="34" charset="0"/>
              </a:endParaRPr>
            </a:p>
          </p:txBody>
        </p:sp>
        <p:sp>
          <p:nvSpPr>
            <p:cNvPr id="13" name="TextBox 12"/>
            <p:cNvSpPr txBox="1"/>
            <p:nvPr/>
          </p:nvSpPr>
          <p:spPr>
            <a:xfrm>
              <a:off x="823416" y="2666898"/>
              <a:ext cx="1931160" cy="683264"/>
            </a:xfrm>
            <a:prstGeom prst="rect">
              <a:avLst/>
            </a:prstGeom>
            <a:noFill/>
          </p:spPr>
          <p:txBody>
            <a:bodyPr wrap="square" rtlCol="0">
              <a:normAutofit/>
            </a:bodyPr>
            <a:lstStyle/>
            <a:p>
              <a:pPr algn="ctr">
                <a:lnSpc>
                  <a:spcPct val="80000"/>
                </a:lnSpc>
              </a:pPr>
              <a:r>
                <a:rPr lang="en-US" sz="2400" b="1" spc="60" dirty="0" smtClean="0">
                  <a:solidFill>
                    <a:schemeClr val="bg1"/>
                  </a:solidFill>
                  <a:effectLst>
                    <a:outerShdw blurRad="50800" dist="25400" dir="5400000" algn="t" rotWithShape="0">
                      <a:prstClr val="black">
                        <a:alpha val="15000"/>
                      </a:prstClr>
                    </a:outerShdw>
                  </a:effectLst>
                </a:rPr>
                <a:t>Me</a:t>
              </a:r>
            </a:p>
            <a:p>
              <a:pPr algn="ctr">
                <a:lnSpc>
                  <a:spcPct val="80000"/>
                </a:lnSpc>
              </a:pPr>
              <a:r>
                <a:rPr lang="en-US" sz="2400" b="1" spc="60" dirty="0">
                  <a:solidFill>
                    <a:schemeClr val="bg1"/>
                  </a:solidFill>
                  <a:effectLst>
                    <a:outerShdw blurRad="50800" dist="25400" dir="5400000" algn="t" rotWithShape="0">
                      <a:prstClr val="black">
                        <a:alpha val="15000"/>
                      </a:prstClr>
                    </a:outerShdw>
                  </a:effectLst>
                </a:rPr>
                <a:t>Y</a:t>
              </a:r>
              <a:r>
                <a:rPr lang="en-US" sz="2400" b="1" spc="60" dirty="0" smtClean="0">
                  <a:solidFill>
                    <a:schemeClr val="bg1"/>
                  </a:solidFill>
                  <a:effectLst>
                    <a:outerShdw blurRad="50800" dist="25400" dir="5400000" algn="t" rotWithShape="0">
                      <a:prstClr val="black">
                        <a:alpha val="15000"/>
                      </a:prstClr>
                    </a:outerShdw>
                  </a:effectLst>
                </a:rPr>
                <a:t>ou</a:t>
              </a:r>
              <a:endParaRPr lang="en-US" sz="2400" b="1" dirty="0">
                <a:solidFill>
                  <a:schemeClr val="bg1"/>
                </a:solidFill>
                <a:effectLst>
                  <a:outerShdw blurRad="50800" dist="25400" dir="5400000" algn="t" rotWithShape="0">
                    <a:prstClr val="black">
                      <a:alpha val="15000"/>
                    </a:prstClr>
                  </a:outerShdw>
                </a:effectLst>
              </a:endParaRPr>
            </a:p>
          </p:txBody>
        </p:sp>
        <p:sp>
          <p:nvSpPr>
            <p:cNvPr id="19" name="Oval 18"/>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3" name="Group 22"/>
          <p:cNvGrpSpPr/>
          <p:nvPr/>
        </p:nvGrpSpPr>
        <p:grpSpPr>
          <a:xfrm>
            <a:off x="3543300" y="1591943"/>
            <a:ext cx="2057400" cy="2708434"/>
            <a:chOff x="3543300" y="1591943"/>
            <a:chExt cx="2057400" cy="2708434"/>
          </a:xfrm>
        </p:grpSpPr>
        <p:sp>
          <p:nvSpPr>
            <p:cNvPr id="4" name="Oval 3"/>
            <p:cNvSpPr/>
            <p:nvPr/>
          </p:nvSpPr>
          <p:spPr>
            <a:xfrm>
              <a:off x="35433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5" name="TextBox 14"/>
            <p:cNvSpPr txBox="1"/>
            <p:nvPr/>
          </p:nvSpPr>
          <p:spPr>
            <a:xfrm>
              <a:off x="3933968" y="1591943"/>
              <a:ext cx="1219200" cy="2708434"/>
            </a:xfrm>
            <a:prstGeom prst="rect">
              <a:avLst/>
            </a:prstGeom>
            <a:noFill/>
          </p:spPr>
          <p:txBody>
            <a:bodyPr wrap="square" rtlCol="0">
              <a:spAutoFit/>
            </a:bodyPr>
            <a:lstStyle/>
            <a:p>
              <a:r>
                <a:rPr lang="en-US" sz="17000" b="1" dirty="0" smtClean="0">
                  <a:solidFill>
                    <a:srgbClr val="2A7A9E">
                      <a:alpha val="40000"/>
                    </a:srgbClr>
                  </a:solidFill>
                  <a:latin typeface="+mj-lt"/>
                  <a:cs typeface="Arial" pitchFamily="34" charset="0"/>
                </a:rPr>
                <a:t>2</a:t>
              </a:r>
              <a:endParaRPr lang="en-US" sz="17000" b="1" dirty="0">
                <a:solidFill>
                  <a:srgbClr val="2A7A9E">
                    <a:alpha val="40000"/>
                  </a:srgbClr>
                </a:solidFill>
                <a:latin typeface="+mj-lt"/>
                <a:cs typeface="Arial" pitchFamily="34" charset="0"/>
              </a:endParaRPr>
            </a:p>
          </p:txBody>
        </p:sp>
        <p:sp>
          <p:nvSpPr>
            <p:cNvPr id="16" name="TextBox 15"/>
            <p:cNvSpPr txBox="1"/>
            <p:nvPr/>
          </p:nvSpPr>
          <p:spPr>
            <a:xfrm>
              <a:off x="3601872" y="2701385"/>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About the class</a:t>
              </a:r>
              <a:endParaRPr lang="en-US" sz="2300" b="1" dirty="0">
                <a:solidFill>
                  <a:schemeClr val="bg1"/>
                </a:solidFill>
                <a:effectLst>
                  <a:outerShdw blurRad="50800" dist="25400" dir="5400000" algn="t" rotWithShape="0">
                    <a:prstClr val="black">
                      <a:alpha val="15000"/>
                    </a:prstClr>
                  </a:outerShdw>
                </a:effectLst>
              </a:endParaRPr>
            </a:p>
          </p:txBody>
        </p:sp>
        <p:sp>
          <p:nvSpPr>
            <p:cNvPr id="20" name="Oval 19"/>
            <p:cNvSpPr/>
            <p:nvPr/>
          </p:nvSpPr>
          <p:spPr>
            <a:xfrm>
              <a:off x="3782124" y="198863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grpSp>
        <p:nvGrpSpPr>
          <p:cNvPr id="24" name="Group 23"/>
          <p:cNvGrpSpPr/>
          <p:nvPr/>
        </p:nvGrpSpPr>
        <p:grpSpPr>
          <a:xfrm>
            <a:off x="6324600" y="1587511"/>
            <a:ext cx="2057400" cy="2708434"/>
            <a:chOff x="6324600" y="1587511"/>
            <a:chExt cx="2057400" cy="2708434"/>
          </a:xfrm>
        </p:grpSpPr>
        <p:sp>
          <p:nvSpPr>
            <p:cNvPr id="5" name="Oval 4"/>
            <p:cNvSpPr/>
            <p:nvPr/>
          </p:nvSpPr>
          <p:spPr>
            <a:xfrm>
              <a:off x="6324600" y="1953643"/>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sp>
          <p:nvSpPr>
            <p:cNvPr id="17" name="TextBox 16"/>
            <p:cNvSpPr txBox="1"/>
            <p:nvPr/>
          </p:nvSpPr>
          <p:spPr>
            <a:xfrm>
              <a:off x="6721604" y="1587511"/>
              <a:ext cx="1219200" cy="2708434"/>
            </a:xfrm>
            <a:prstGeom prst="rect">
              <a:avLst/>
            </a:prstGeom>
            <a:noFill/>
          </p:spPr>
          <p:txBody>
            <a:bodyPr wrap="square" rtlCol="0">
              <a:spAutoFit/>
            </a:bodyPr>
            <a:lstStyle/>
            <a:p>
              <a:r>
                <a:rPr lang="en-US" sz="17000" b="1" dirty="0" smtClean="0">
                  <a:solidFill>
                    <a:srgbClr val="65B131">
                      <a:alpha val="64000"/>
                    </a:srgbClr>
                  </a:solidFill>
                  <a:latin typeface="+mj-lt"/>
                  <a:cs typeface="Arial" pitchFamily="34" charset="0"/>
                </a:rPr>
                <a:t>3</a:t>
              </a:r>
              <a:endParaRPr lang="en-US" sz="17000" b="1" dirty="0">
                <a:solidFill>
                  <a:srgbClr val="65B131">
                    <a:alpha val="64000"/>
                  </a:srgbClr>
                </a:solidFill>
                <a:latin typeface="+mj-lt"/>
                <a:cs typeface="Arial" pitchFamily="34" charset="0"/>
              </a:endParaRPr>
            </a:p>
          </p:txBody>
        </p:sp>
        <p:sp>
          <p:nvSpPr>
            <p:cNvPr id="18" name="TextBox 17"/>
            <p:cNvSpPr txBox="1"/>
            <p:nvPr/>
          </p:nvSpPr>
          <p:spPr>
            <a:xfrm>
              <a:off x="6411810" y="2674651"/>
              <a:ext cx="1931160" cy="665695"/>
            </a:xfrm>
            <a:prstGeom prst="rect">
              <a:avLst/>
            </a:prstGeom>
            <a:noFill/>
          </p:spPr>
          <p:txBody>
            <a:bodyPr wrap="square" rtlCol="0">
              <a:normAutofit/>
            </a:bodyPr>
            <a:lstStyle/>
            <a:p>
              <a:pPr algn="ctr">
                <a:lnSpc>
                  <a:spcPct val="80000"/>
                </a:lnSpc>
              </a:pPr>
              <a:r>
                <a:rPr lang="en-US" sz="2300" b="1" spc="60" dirty="0" smtClean="0">
                  <a:solidFill>
                    <a:schemeClr val="bg1"/>
                  </a:solidFill>
                  <a:effectLst>
                    <a:outerShdw blurRad="50800" dist="25400" dir="5400000" algn="t" rotWithShape="0">
                      <a:prstClr val="black">
                        <a:alpha val="15000"/>
                      </a:prstClr>
                    </a:outerShdw>
                  </a:effectLst>
                </a:rPr>
                <a:t>How to be good</a:t>
              </a:r>
              <a:endParaRPr lang="en-US" sz="2300" b="1" dirty="0">
                <a:solidFill>
                  <a:schemeClr val="bg1"/>
                </a:solidFill>
                <a:effectLst>
                  <a:outerShdw blurRad="50800" dist="25400" dir="5400000" algn="t" rotWithShape="0">
                    <a:prstClr val="black">
                      <a:alpha val="15000"/>
                    </a:prstClr>
                  </a:outerShdw>
                </a:effectLst>
              </a:endParaRPr>
            </a:p>
          </p:txBody>
        </p:sp>
        <p:sp>
          <p:nvSpPr>
            <p:cNvPr id="21" name="Oval 20"/>
            <p:cNvSpPr/>
            <p:nvPr/>
          </p:nvSpPr>
          <p:spPr>
            <a:xfrm>
              <a:off x="6569928" y="2005362"/>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Introduce yourself</a:t>
            </a:r>
            <a:endParaRPr lang="en-US" sz="2800" dirty="0"/>
          </a:p>
        </p:txBody>
      </p:sp>
      <p:sp>
        <p:nvSpPr>
          <p:cNvPr id="6" name="TextBox 5"/>
          <p:cNvSpPr txBox="1"/>
          <p:nvPr/>
        </p:nvSpPr>
        <p:spPr>
          <a:xfrm>
            <a:off x="1121392" y="1557456"/>
            <a:ext cx="1219200" cy="2708434"/>
          </a:xfrm>
          <a:prstGeom prst="rect">
            <a:avLst/>
          </a:prstGeom>
          <a:noFill/>
        </p:spPr>
        <p:txBody>
          <a:bodyPr wrap="square" rtlCol="0">
            <a:spAutoFit/>
          </a:bodyPr>
          <a:lstStyle/>
          <a:p>
            <a:r>
              <a:rPr lang="en-US" sz="17000" b="1" dirty="0" smtClean="0">
                <a:solidFill>
                  <a:srgbClr val="F26200">
                    <a:alpha val="40000"/>
                  </a:srgbClr>
                </a:solidFill>
                <a:cs typeface="Arial" pitchFamily="34" charset="0"/>
              </a:rPr>
              <a:t>1</a:t>
            </a:r>
            <a:endParaRPr lang="en-US" sz="17000" b="1" dirty="0">
              <a:solidFill>
                <a:srgbClr val="F26200">
                  <a:alpha val="40000"/>
                </a:srgbClr>
              </a:solidFill>
              <a:cs typeface="Arial" pitchFamily="34" charset="0"/>
            </a:endParaRPr>
          </a:p>
        </p:txBody>
      </p:sp>
      <p:sp>
        <p:nvSpPr>
          <p:cNvPr id="2" name="Text Placeholder 1"/>
          <p:cNvSpPr>
            <a:spLocks noGrp="1"/>
          </p:cNvSpPr>
          <p:nvPr>
            <p:ph type="body"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4389864" y="3962400"/>
            <a:ext cx="3946416" cy="2337370"/>
          </a:xfrm>
          <a:prstGeom prst="rect">
            <a:avLst/>
          </a:prstGeom>
          <a:noFill/>
        </p:spPr>
        <p:txBody>
          <a:bodyPr wrap="square" rtlCol="0">
            <a:normAutofit/>
          </a:bodyPr>
          <a:lstStyle/>
          <a:p>
            <a:pPr>
              <a:lnSpc>
                <a:spcPct val="114000"/>
              </a:lnSpc>
            </a:pPr>
            <a:r>
              <a:rPr lang="en-US" sz="2000" dirty="0" smtClean="0">
                <a:solidFill>
                  <a:prstClr val="black">
                    <a:lumMod val="85000"/>
                    <a:lumOff val="15000"/>
                  </a:prstClr>
                </a:solidFill>
              </a:rPr>
              <a:t>Please tell us </a:t>
            </a:r>
          </a:p>
          <a:p>
            <a:pPr>
              <a:lnSpc>
                <a:spcPct val="114000"/>
              </a:lnSpc>
            </a:pPr>
            <a:r>
              <a:rPr lang="en-US" sz="2000" dirty="0">
                <a:solidFill>
                  <a:prstClr val="black">
                    <a:lumMod val="85000"/>
                    <a:lumOff val="15000"/>
                  </a:prstClr>
                </a:solidFill>
              </a:rPr>
              <a:t>	</a:t>
            </a:r>
            <a:r>
              <a:rPr lang="en-US" sz="2000" dirty="0" smtClean="0">
                <a:solidFill>
                  <a:prstClr val="black">
                    <a:lumMod val="85000"/>
                    <a:lumOff val="15000"/>
                  </a:prstClr>
                </a:solidFill>
              </a:rPr>
              <a:t>your name</a:t>
            </a:r>
          </a:p>
          <a:p>
            <a:r>
              <a:rPr lang="en-US" dirty="0" smtClean="0">
                <a:solidFill>
                  <a:prstClr val="black">
                    <a:lumMod val="85000"/>
                    <a:lumOff val="15000"/>
                  </a:prstClr>
                </a:solidFill>
              </a:rPr>
              <a:t>	major</a:t>
            </a:r>
          </a:p>
          <a:p>
            <a:r>
              <a:rPr lang="en-US" dirty="0">
                <a:solidFill>
                  <a:prstClr val="black">
                    <a:lumMod val="85000"/>
                    <a:lumOff val="15000"/>
                  </a:prstClr>
                </a:solidFill>
              </a:rPr>
              <a:t>	</a:t>
            </a:r>
            <a:r>
              <a:rPr lang="en-US" dirty="0" smtClean="0">
                <a:solidFill>
                  <a:prstClr val="black">
                    <a:lumMod val="85000"/>
                    <a:lumOff val="15000"/>
                  </a:prstClr>
                </a:solidFill>
              </a:rPr>
              <a:t>your programming experience</a:t>
            </a:r>
          </a:p>
          <a:p>
            <a:r>
              <a:rPr lang="en-US" dirty="0">
                <a:solidFill>
                  <a:prstClr val="black">
                    <a:lumMod val="85000"/>
                    <a:lumOff val="15000"/>
                  </a:prstClr>
                </a:solidFill>
              </a:rPr>
              <a:t>	</a:t>
            </a:r>
            <a:r>
              <a:rPr lang="en-US" dirty="0" smtClean="0">
                <a:solidFill>
                  <a:prstClr val="black">
                    <a:lumMod val="85000"/>
                    <a:lumOff val="15000"/>
                  </a:prstClr>
                </a:solidFill>
              </a:rPr>
              <a:t>anything you want to share</a:t>
            </a:r>
            <a:endParaRPr lang="en-US" dirty="0">
              <a:solidFill>
                <a:prstClr val="black">
                  <a:lumMod val="85000"/>
                  <a:lumOff val="15000"/>
                </a:prstClr>
              </a:solidFill>
            </a:endParaRPr>
          </a:p>
        </p:txBody>
      </p:sp>
      <p:sp>
        <p:nvSpPr>
          <p:cNvPr id="11" name="TextBox 10"/>
          <p:cNvSpPr txBox="1"/>
          <p:nvPr/>
        </p:nvSpPr>
        <p:spPr>
          <a:xfrm>
            <a:off x="4373880" y="1219200"/>
            <a:ext cx="3962400" cy="2474524"/>
          </a:xfrm>
          <a:prstGeom prst="rect">
            <a:avLst/>
          </a:prstGeom>
          <a:noFill/>
        </p:spPr>
        <p:txBody>
          <a:bodyPr wrap="square" rtlCol="0">
            <a:normAutofit/>
          </a:bodyPr>
          <a:lstStyle/>
          <a:p>
            <a:pPr>
              <a:lnSpc>
                <a:spcPct val="114000"/>
              </a:lnSpc>
            </a:pPr>
            <a:r>
              <a:rPr lang="en-US" dirty="0" smtClean="0">
                <a:solidFill>
                  <a:prstClr val="black"/>
                </a:solidFill>
              </a:rPr>
              <a:t>Dr. </a:t>
            </a:r>
            <a:r>
              <a:rPr lang="en-US" dirty="0" err="1" smtClean="0">
                <a:solidFill>
                  <a:prstClr val="black"/>
                </a:solidFill>
              </a:rPr>
              <a:t>Chunyu</a:t>
            </a:r>
            <a:r>
              <a:rPr lang="en-US" dirty="0" smtClean="0">
                <a:solidFill>
                  <a:prstClr val="black"/>
                </a:solidFill>
              </a:rPr>
              <a:t> Ai</a:t>
            </a:r>
          </a:p>
          <a:p>
            <a:pPr>
              <a:lnSpc>
                <a:spcPct val="114000"/>
              </a:lnSpc>
            </a:pPr>
            <a:r>
              <a:rPr lang="en-US" dirty="0">
                <a:solidFill>
                  <a:prstClr val="black">
                    <a:lumMod val="85000"/>
                    <a:lumOff val="15000"/>
                  </a:prstClr>
                </a:solidFill>
                <a:hlinkClick r:id="rId4"/>
              </a:rPr>
              <a:t>http://faculty.uscupstate.edu/aic/</a:t>
            </a:r>
            <a:endParaRPr lang="en-US" dirty="0">
              <a:solidFill>
                <a:prstClr val="black">
                  <a:lumMod val="85000"/>
                  <a:lumOff val="15000"/>
                </a:prstClr>
              </a:solidFill>
            </a:endParaRPr>
          </a:p>
          <a:p>
            <a:pPr>
              <a:lnSpc>
                <a:spcPct val="114000"/>
              </a:lnSpc>
            </a:pPr>
            <a:r>
              <a:rPr lang="en-US" dirty="0">
                <a:solidFill>
                  <a:prstClr val="black">
                    <a:lumMod val="85000"/>
                    <a:lumOff val="15000"/>
                  </a:prstClr>
                </a:solidFill>
                <a:hlinkClick r:id="rId5"/>
              </a:rPr>
              <a:t>aic@uscupstate.edu</a:t>
            </a:r>
            <a:endParaRPr lang="en-US" dirty="0">
              <a:solidFill>
                <a:prstClr val="black">
                  <a:lumMod val="85000"/>
                  <a:lumOff val="15000"/>
                </a:prstClr>
              </a:solidFill>
            </a:endParaRPr>
          </a:p>
          <a:p>
            <a:pPr>
              <a:lnSpc>
                <a:spcPct val="114000"/>
              </a:lnSpc>
            </a:pPr>
            <a:r>
              <a:rPr lang="en-US" dirty="0">
                <a:solidFill>
                  <a:prstClr val="black">
                    <a:lumMod val="85000"/>
                    <a:lumOff val="15000"/>
                  </a:prstClr>
                </a:solidFill>
              </a:rPr>
              <a:t>Hodge 218</a:t>
            </a:r>
          </a:p>
          <a:p>
            <a:pPr>
              <a:lnSpc>
                <a:spcPct val="114000"/>
              </a:lnSpc>
            </a:pPr>
            <a:r>
              <a:rPr lang="en-US" dirty="0">
                <a:solidFill>
                  <a:prstClr val="black">
                    <a:lumMod val="85000"/>
                    <a:lumOff val="15000"/>
                  </a:prstClr>
                </a:solidFill>
              </a:rPr>
              <a:t>864-503-5361</a:t>
            </a:r>
            <a:endParaRPr lang="en-US" dirty="0">
              <a:solidFill>
                <a:prstClr val="black"/>
              </a:solidFill>
            </a:endParaRPr>
          </a:p>
          <a:p>
            <a:pPr>
              <a:lnSpc>
                <a:spcPct val="114000"/>
              </a:lnSpc>
            </a:pPr>
            <a:endParaRPr lang="en-US" dirty="0">
              <a:solidFill>
                <a:prstClr val="black"/>
              </a:solidFill>
            </a:endParaRPr>
          </a:p>
        </p:txBody>
      </p:sp>
      <p:sp>
        <p:nvSpPr>
          <p:cNvPr id="9" name="Title 8"/>
          <p:cNvSpPr>
            <a:spLocks noGrp="1"/>
          </p:cNvSpPr>
          <p:nvPr>
            <p:ph type="title"/>
          </p:nvPr>
        </p:nvSpPr>
        <p:spPr/>
        <p:txBody>
          <a:bodyPr/>
          <a:lstStyle/>
          <a:p>
            <a:pPr lvl="0">
              <a:spcBef>
                <a:spcPts val="0"/>
              </a:spcBef>
            </a:pPr>
            <a:r>
              <a:rPr lang="en-US" sz="2800" b="1" dirty="0">
                <a:solidFill>
                  <a:prstClr val="black">
                    <a:lumMod val="85000"/>
                    <a:lumOff val="15000"/>
                  </a:prstClr>
                </a:solidFill>
                <a:latin typeface="+mn-lt"/>
                <a:ea typeface="+mn-ea"/>
                <a:cs typeface="+mn-cs"/>
              </a:rPr>
              <a:t>Getting </a:t>
            </a:r>
            <a:r>
              <a:rPr lang="en-US" sz="2800" b="1" dirty="0" smtClean="0">
                <a:solidFill>
                  <a:prstClr val="black">
                    <a:lumMod val="85000"/>
                    <a:lumOff val="15000"/>
                  </a:prstClr>
                </a:solidFill>
                <a:latin typeface="+mn-lt"/>
                <a:ea typeface="+mn-ea"/>
                <a:cs typeface="+mn-cs"/>
              </a:rPr>
              <a:t>Started</a:t>
            </a:r>
            <a:endParaRPr lang="en-US" dirty="0">
              <a:latin typeface="+mn-lt"/>
            </a:endParaRPr>
          </a:p>
        </p:txBody>
      </p:sp>
      <p:pic>
        <p:nvPicPr>
          <p:cNvPr id="1026" name="Picture 2" descr="http://us.123rf.com/400wm/400/400/chudtsankov/chudtsankov1105/chudtsankov110500045/9634078-owl-teacher-cartoon-character-with-graduate-cap-pointer-and-speech-bubble.jp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74408" y="1226457"/>
            <a:ext cx="2555248" cy="25295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iki.ggc.edu/images/f/fa/Larger_cartoon_classroom.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962398"/>
            <a:ext cx="3200400" cy="20738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399">
        <p14:ripple/>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762000" y="1946209"/>
            <a:ext cx="2057400" cy="2057400"/>
          </a:xfrm>
          <a:prstGeom prst="ellipse">
            <a:avLst/>
          </a:prstGeom>
          <a:gradFill>
            <a:gsLst>
              <a:gs pos="0">
                <a:srgbClr val="00B0F0"/>
              </a:gs>
              <a:gs pos="50000">
                <a:srgbClr val="399ECB"/>
              </a:gs>
              <a:gs pos="100000">
                <a:srgbClr val="0077D0"/>
              </a:gs>
            </a:gsLst>
            <a:path path="circle">
              <a:fillToRect l="50000" t="50000" r="50000" b="50000"/>
            </a:path>
          </a:gradFill>
          <a:ln w="82550">
            <a:noFill/>
          </a:ln>
          <a:effectLst>
            <a:outerShdw blurRad="1270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8" name="Oval 7"/>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7" name="TextBox 16"/>
          <p:cNvSpPr txBox="1"/>
          <p:nvPr/>
        </p:nvSpPr>
        <p:spPr>
          <a:xfrm>
            <a:off x="1159728" y="1531434"/>
            <a:ext cx="1219200" cy="2708434"/>
          </a:xfrm>
          <a:prstGeom prst="rect">
            <a:avLst/>
          </a:prstGeom>
          <a:noFill/>
        </p:spPr>
        <p:txBody>
          <a:bodyPr wrap="square" rtlCol="0">
            <a:spAutoFit/>
          </a:bodyPr>
          <a:lstStyle/>
          <a:p>
            <a:r>
              <a:rPr lang="en-US" sz="17000" b="1" dirty="0" smtClean="0">
                <a:solidFill>
                  <a:srgbClr val="2A7A9E">
                    <a:alpha val="40000"/>
                  </a:srgbClr>
                </a:solidFill>
                <a:cs typeface="Arial" pitchFamily="34" charset="0"/>
              </a:rPr>
              <a:t>2</a:t>
            </a:r>
            <a:endParaRPr lang="en-US" sz="17000" b="1" dirty="0">
              <a:solidFill>
                <a:srgbClr val="2A7A9E">
                  <a:alpha val="40000"/>
                </a:srgbClr>
              </a:solidFill>
              <a:cs typeface="Arial" pitchFamily="34" charset="0"/>
            </a:endParaRPr>
          </a:p>
        </p:txBody>
      </p:sp>
      <p:sp>
        <p:nvSpPr>
          <p:cNvPr id="9" name="Title 8"/>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About the class</a:t>
            </a:r>
            <a:endParaRPr lang="en-US" sz="4000" b="0" cap="none" dirty="0">
              <a:solidFill>
                <a:prstClr val="black">
                  <a:lumMod val="50000"/>
                  <a:lumOff val="50000"/>
                </a:prstClr>
              </a:solidFill>
              <a:ea typeface="+mn-ea"/>
              <a:cs typeface="+mn-cs"/>
            </a:endParaRPr>
          </a:p>
        </p:txBody>
      </p:sp>
      <p:sp>
        <p:nvSpPr>
          <p:cNvPr id="10" name="Text Placeholder 9"/>
          <p:cNvSpPr>
            <a:spLocks noGrp="1"/>
          </p:cNvSpPr>
          <p:nvPr>
            <p:ph type="body" idx="1"/>
          </p:nvPr>
        </p:nvSpPr>
        <p:spPr/>
        <p:txBody>
          <a:bodyPr/>
          <a:lstStyle/>
          <a:p>
            <a:pPr lvl="0">
              <a:spcBef>
                <a:spcPts val="0"/>
              </a:spcBef>
            </a:pPr>
            <a:r>
              <a:rPr lang="en-US" sz="1700" b="1" dirty="0" smtClean="0">
                <a:solidFill>
                  <a:prstClr val="black">
                    <a:lumMod val="75000"/>
                    <a:lumOff val="25000"/>
                  </a:prstClr>
                </a:solidFill>
              </a:rPr>
              <a:t>Computer Science II</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51938187"/>
              </p:ext>
            </p:extLst>
          </p:nvPr>
        </p:nvGraphicFramePr>
        <p:xfrm>
          <a:off x="2552700" y="1828800"/>
          <a:ext cx="4114800" cy="2057400"/>
        </p:xfrm>
        <a:graphic>
          <a:graphicData uri="http://schemas.openxmlformats.org/drawingml/2006/table">
            <a:tbl>
              <a:tblPr firstRow="1" firstCol="1" bandRow="1">
                <a:tableStyleId>{5C22544A-7EE6-4342-B048-85BDC9FD1C3A}</a:tableStyleId>
              </a:tblPr>
              <a:tblGrid>
                <a:gridCol w="2819400"/>
                <a:gridCol w="1295400"/>
              </a:tblGrid>
              <a:tr h="514350">
                <a:tc>
                  <a:txBody>
                    <a:bodyPr/>
                    <a:lstStyle/>
                    <a:p>
                      <a:pPr marL="0" marR="0" algn="just">
                        <a:lnSpc>
                          <a:spcPct val="115000"/>
                        </a:lnSpc>
                      </a:pPr>
                      <a:r>
                        <a:rPr lang="en-US" sz="2400" dirty="0">
                          <a:effectLst/>
                        </a:rPr>
                        <a:t>Midterm</a:t>
                      </a:r>
                      <a:endParaRPr lang="en-US" sz="2400" dirty="0">
                        <a:effectLst/>
                        <a:latin typeface="Calibri"/>
                        <a:ea typeface="SimSun"/>
                      </a:endParaRPr>
                    </a:p>
                  </a:txBody>
                  <a:tcPr marL="9525" marR="9525" marT="9525" marB="9525" anchor="ctr"/>
                </a:tc>
                <a:tc>
                  <a:txBody>
                    <a:bodyPr/>
                    <a:lstStyle/>
                    <a:p>
                      <a:pPr marL="0" marR="0" algn="just">
                        <a:lnSpc>
                          <a:spcPct val="115000"/>
                        </a:lnSpc>
                      </a:pPr>
                      <a:r>
                        <a:rPr lang="en-US" sz="2400" b="0" dirty="0">
                          <a:solidFill>
                            <a:schemeClr val="tx1"/>
                          </a:solidFill>
                          <a:effectLst/>
                        </a:rPr>
                        <a:t>30%</a:t>
                      </a:r>
                      <a:endParaRPr lang="en-US" sz="2400" b="0" dirty="0">
                        <a:solidFill>
                          <a:schemeClr val="tx1"/>
                        </a:solidFill>
                        <a:effectLst/>
                        <a:latin typeface="Calibri"/>
                        <a:ea typeface="SimSun"/>
                      </a:endParaRPr>
                    </a:p>
                  </a:txBody>
                  <a:tcPr marL="9525" marR="9525" marT="9525" marB="9525" anchor="ctr">
                    <a:solidFill>
                      <a:schemeClr val="accent6">
                        <a:lumMod val="20000"/>
                        <a:lumOff val="80000"/>
                      </a:schemeClr>
                    </a:solidFill>
                  </a:tcPr>
                </a:tc>
              </a:tr>
              <a:tr h="514350">
                <a:tc>
                  <a:txBody>
                    <a:bodyPr/>
                    <a:lstStyle/>
                    <a:p>
                      <a:pPr marL="0" marR="0" algn="just">
                        <a:lnSpc>
                          <a:spcPct val="115000"/>
                        </a:lnSpc>
                      </a:pPr>
                      <a:r>
                        <a:rPr lang="en-US" sz="2400">
                          <a:effectLst/>
                        </a:rPr>
                        <a:t>Final</a:t>
                      </a:r>
                      <a:endParaRPr lang="en-US" sz="2400">
                        <a:effectLst/>
                        <a:latin typeface="Calibri"/>
                        <a:ea typeface="SimSun"/>
                      </a:endParaRPr>
                    </a:p>
                  </a:txBody>
                  <a:tcPr marL="9525" marR="9525" marT="9525" marB="9525" anchor="ctr"/>
                </a:tc>
                <a:tc>
                  <a:txBody>
                    <a:bodyPr/>
                    <a:lstStyle/>
                    <a:p>
                      <a:pPr marL="0" marR="0" algn="just">
                        <a:lnSpc>
                          <a:spcPct val="115000"/>
                        </a:lnSpc>
                      </a:pPr>
                      <a:r>
                        <a:rPr lang="en-US" sz="2400" dirty="0">
                          <a:effectLst/>
                        </a:rPr>
                        <a:t>30%</a:t>
                      </a:r>
                      <a:endParaRPr lang="en-US" sz="2400" dirty="0">
                        <a:effectLst/>
                        <a:latin typeface="Calibri"/>
                        <a:ea typeface="SimSun"/>
                      </a:endParaRPr>
                    </a:p>
                  </a:txBody>
                  <a:tcPr marL="9525" marR="9525" marT="9525" marB="9525" anchor="ctr"/>
                </a:tc>
              </a:tr>
              <a:tr h="514350">
                <a:tc>
                  <a:txBody>
                    <a:bodyPr/>
                    <a:lstStyle/>
                    <a:p>
                      <a:pPr marL="0" marR="0" algn="just">
                        <a:lnSpc>
                          <a:spcPct val="115000"/>
                        </a:lnSpc>
                      </a:pPr>
                      <a:r>
                        <a:rPr lang="en-US" sz="2400">
                          <a:effectLst/>
                        </a:rPr>
                        <a:t>Quizzes</a:t>
                      </a:r>
                      <a:endParaRPr lang="en-US" sz="2400">
                        <a:effectLst/>
                        <a:latin typeface="Calibri"/>
                        <a:ea typeface="SimSun"/>
                      </a:endParaRPr>
                    </a:p>
                  </a:txBody>
                  <a:tcPr marL="9525" marR="9525" marT="9525" marB="9525" anchor="ctr"/>
                </a:tc>
                <a:tc>
                  <a:txBody>
                    <a:bodyPr/>
                    <a:lstStyle/>
                    <a:p>
                      <a:pPr marL="0" marR="0" algn="just">
                        <a:lnSpc>
                          <a:spcPct val="115000"/>
                        </a:lnSpc>
                      </a:pPr>
                      <a:r>
                        <a:rPr lang="en-US" sz="2400" dirty="0">
                          <a:effectLst/>
                        </a:rPr>
                        <a:t>15%</a:t>
                      </a:r>
                      <a:endParaRPr lang="en-US" sz="2400" dirty="0">
                        <a:effectLst/>
                        <a:latin typeface="Calibri"/>
                        <a:ea typeface="SimSun"/>
                      </a:endParaRPr>
                    </a:p>
                  </a:txBody>
                  <a:tcPr marL="9525" marR="9525" marT="9525" marB="9525" anchor="ctr">
                    <a:solidFill>
                      <a:schemeClr val="accent6">
                        <a:lumMod val="20000"/>
                        <a:lumOff val="80000"/>
                      </a:schemeClr>
                    </a:solidFill>
                  </a:tcPr>
                </a:tc>
              </a:tr>
              <a:tr h="514350">
                <a:tc>
                  <a:txBody>
                    <a:bodyPr/>
                    <a:lstStyle/>
                    <a:p>
                      <a:pPr marL="0" marR="0" algn="just">
                        <a:lnSpc>
                          <a:spcPct val="115000"/>
                        </a:lnSpc>
                      </a:pPr>
                      <a:r>
                        <a:rPr lang="en-US" sz="2400" dirty="0">
                          <a:effectLst/>
                        </a:rPr>
                        <a:t>Assignments</a:t>
                      </a:r>
                      <a:endParaRPr lang="en-US" sz="2400" dirty="0">
                        <a:effectLst/>
                        <a:latin typeface="Calibri"/>
                        <a:ea typeface="SimSun"/>
                      </a:endParaRPr>
                    </a:p>
                  </a:txBody>
                  <a:tcPr marL="9525" marR="9525" marT="9525" marB="9525" anchor="ctr"/>
                </a:tc>
                <a:tc>
                  <a:txBody>
                    <a:bodyPr/>
                    <a:lstStyle/>
                    <a:p>
                      <a:pPr marL="0" marR="0" algn="just">
                        <a:lnSpc>
                          <a:spcPct val="115000"/>
                        </a:lnSpc>
                      </a:pPr>
                      <a:r>
                        <a:rPr lang="en-US" sz="2400" dirty="0">
                          <a:effectLst/>
                        </a:rPr>
                        <a:t>25%</a:t>
                      </a:r>
                      <a:endParaRPr lang="en-US" sz="2400" dirty="0">
                        <a:effectLst/>
                        <a:latin typeface="Calibri"/>
                        <a:ea typeface="SimSun"/>
                      </a:endParaRPr>
                    </a:p>
                  </a:txBody>
                  <a:tcPr marL="9525" marR="9525" marT="9525" marB="9525" anchor="ctr"/>
                </a:tc>
              </a:tr>
            </a:tbl>
          </a:graphicData>
        </a:graphic>
      </p:graphicFrame>
      <p:sp>
        <p:nvSpPr>
          <p:cNvPr id="7" name="Rectangle 6"/>
          <p:cNvSpPr/>
          <p:nvPr/>
        </p:nvSpPr>
        <p:spPr>
          <a:xfrm>
            <a:off x="685800" y="381000"/>
            <a:ext cx="7848600" cy="523220"/>
          </a:xfrm>
          <a:prstGeom prst="rect">
            <a:avLst/>
          </a:prstGeom>
        </p:spPr>
        <p:txBody>
          <a:bodyPr wrap="square">
            <a:spAutoFit/>
          </a:bodyPr>
          <a:lstStyle/>
          <a:p>
            <a:pPr algn="ctr"/>
            <a:r>
              <a:rPr lang="en-US" sz="2800" dirty="0" smtClean="0">
                <a:solidFill>
                  <a:prstClr val="black">
                    <a:lumMod val="50000"/>
                    <a:lumOff val="50000"/>
                  </a:prstClr>
                </a:solidFill>
                <a:latin typeface="+mj-lt"/>
              </a:rPr>
              <a:t>Check the syllabus for details</a:t>
            </a:r>
            <a:endParaRPr lang="en-US" sz="2800" dirty="0">
              <a:solidFill>
                <a:prstClr val="black">
                  <a:lumMod val="50000"/>
                  <a:lumOff val="50000"/>
                </a:prstClr>
              </a:solidFill>
              <a:latin typeface="+mj-lt"/>
            </a:endParaRPr>
          </a:p>
        </p:txBody>
      </p:sp>
    </p:spTree>
    <p:custDataLst>
      <p:tags r:id="rId1"/>
    </p:custDataLst>
    <p:extLst>
      <p:ext uri="{BB962C8B-B14F-4D97-AF65-F5344CB8AC3E}">
        <p14:creationId xmlns:p14="http://schemas.microsoft.com/office/powerpoint/2010/main" val="3992481937"/>
      </p:ext>
    </p:extLst>
  </p:cSld>
  <p:clrMapOvr>
    <a:masterClrMapping/>
  </p:clrMapOvr>
  <mc:AlternateContent xmlns:mc="http://schemas.openxmlformats.org/markup-compatibility/2006" xmlns:p14="http://schemas.microsoft.com/office/powerpoint/2010/main">
    <mc:Choice Requires="p14">
      <p:transition spd="slow" p14:dur="2000">
        <p:blinds dir="vert"/>
      </p:transition>
    </mc:Choice>
    <mc:Fallback xmlns="">
      <p:transition spd="slow">
        <p:blinds dir="vert"/>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Slides and Source Code</a:t>
            </a:r>
            <a:br>
              <a:rPr lang="en-US" dirty="0" smtClean="0"/>
            </a:br>
            <a:r>
              <a:rPr lang="en-US" dirty="0"/>
              <a:t>Taking Notes</a:t>
            </a:r>
            <a:r>
              <a:rPr lang="en-US" dirty="0" smtClean="0"/>
              <a:t/>
            </a:r>
            <a:br>
              <a:rPr lang="en-US" dirty="0" smtClean="0"/>
            </a:br>
            <a:r>
              <a:rPr lang="en-US" dirty="0" smtClean="0"/>
              <a:t>Assignments</a:t>
            </a:r>
            <a:br>
              <a:rPr lang="en-US" dirty="0" smtClean="0"/>
            </a:br>
            <a:r>
              <a:rPr lang="en-US" dirty="0" smtClean="0"/>
              <a:t>Office Hours and Tutor</a:t>
            </a:r>
            <a:br>
              <a:rPr lang="en-US" dirty="0" smtClean="0"/>
            </a:br>
            <a:r>
              <a:rPr lang="en-US" dirty="0" smtClean="0"/>
              <a:t>Tests</a:t>
            </a:r>
            <a:br>
              <a:rPr lang="en-US" dirty="0" smtClean="0"/>
            </a:br>
            <a:endParaRPr lang="en-US" dirty="0"/>
          </a:p>
        </p:txBody>
      </p:sp>
    </p:spTree>
    <p:extLst>
      <p:ext uri="{BB962C8B-B14F-4D97-AF65-F5344CB8AC3E}">
        <p14:creationId xmlns:p14="http://schemas.microsoft.com/office/powerpoint/2010/main" val="2996881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3" name="Oval 2"/>
          <p:cNvSpPr/>
          <p:nvPr/>
        </p:nvSpPr>
        <p:spPr>
          <a:xfrm>
            <a:off x="762000" y="1946209"/>
            <a:ext cx="2057400" cy="2057400"/>
          </a:xfrm>
          <a:prstGeom prst="ellipse">
            <a:avLst/>
          </a:prstGeom>
          <a:gradFill flip="none" rotWithShape="1">
            <a:gsLst>
              <a:gs pos="5000">
                <a:srgbClr val="84D830"/>
              </a:gs>
              <a:gs pos="48000">
                <a:srgbClr val="7BCF27"/>
              </a:gs>
              <a:gs pos="100000">
                <a:srgbClr val="56901C"/>
              </a:gs>
            </a:gsLst>
            <a:path path="circle">
              <a:fillToRect l="50000" t="50000" r="50000" b="50000"/>
            </a:path>
            <a:tileRect/>
          </a:gradFill>
          <a:ln w="50800">
            <a:noFill/>
          </a:ln>
          <a:effectLst>
            <a:outerShdw blurRad="152400" dist="165100" dir="5400000" sx="90000" sy="-19000"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p>
        </p:txBody>
      </p:sp>
      <p:sp>
        <p:nvSpPr>
          <p:cNvPr id="6" name="Oval 5"/>
          <p:cNvSpPr/>
          <p:nvPr/>
        </p:nvSpPr>
        <p:spPr>
          <a:xfrm>
            <a:off x="1007328" y="1992354"/>
            <a:ext cx="1583472" cy="1295400"/>
          </a:xfrm>
          <a:prstGeom prst="ellipse">
            <a:avLst/>
          </a:prstGeom>
          <a:gradFill flip="none" rotWithShape="1">
            <a:gsLst>
              <a:gs pos="63000">
                <a:schemeClr val="bg1">
                  <a:alpha val="7000"/>
                </a:schemeClr>
              </a:gs>
              <a:gs pos="72000">
                <a:schemeClr val="bg1">
                  <a:alpha val="15000"/>
                </a:schemeClr>
              </a:gs>
              <a:gs pos="91000">
                <a:schemeClr val="bg1">
                  <a:alpha val="2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       </a:t>
            </a:r>
            <a:endParaRPr lang="en-US" dirty="0">
              <a:solidFill>
                <a:prstClr val="white"/>
              </a:solidFill>
            </a:endParaRPr>
          </a:p>
        </p:txBody>
      </p:sp>
      <p:sp>
        <p:nvSpPr>
          <p:cNvPr id="13" name="TextBox 12"/>
          <p:cNvSpPr txBox="1"/>
          <p:nvPr/>
        </p:nvSpPr>
        <p:spPr>
          <a:xfrm>
            <a:off x="1157868" y="1592766"/>
            <a:ext cx="1219200" cy="2708434"/>
          </a:xfrm>
          <a:prstGeom prst="rect">
            <a:avLst/>
          </a:prstGeom>
          <a:noFill/>
        </p:spPr>
        <p:txBody>
          <a:bodyPr wrap="square" rtlCol="0">
            <a:spAutoFit/>
          </a:bodyPr>
          <a:lstStyle/>
          <a:p>
            <a:r>
              <a:rPr lang="en-US" sz="17000" b="1" dirty="0" smtClean="0">
                <a:solidFill>
                  <a:srgbClr val="65B131">
                    <a:alpha val="64000"/>
                  </a:srgbClr>
                </a:solidFill>
                <a:cs typeface="Arial" pitchFamily="34" charset="0"/>
              </a:rPr>
              <a:t>3</a:t>
            </a:r>
            <a:endParaRPr lang="en-US" sz="17000" b="1" dirty="0">
              <a:solidFill>
                <a:srgbClr val="65B131">
                  <a:alpha val="64000"/>
                </a:srgbClr>
              </a:solidFill>
              <a:cs typeface="Arial" pitchFamily="34" charset="0"/>
            </a:endParaRPr>
          </a:p>
        </p:txBody>
      </p:sp>
      <p:sp>
        <p:nvSpPr>
          <p:cNvPr id="8" name="Title 7"/>
          <p:cNvSpPr>
            <a:spLocks noGrp="1"/>
          </p:cNvSpPr>
          <p:nvPr>
            <p:ph type="title"/>
          </p:nvPr>
        </p:nvSpPr>
        <p:spPr/>
        <p:txBody>
          <a:bodyPr>
            <a:noAutofit/>
          </a:bodyPr>
          <a:lstStyle/>
          <a:p>
            <a:pPr lvl="0">
              <a:spcBef>
                <a:spcPts val="0"/>
              </a:spcBef>
            </a:pPr>
            <a:r>
              <a:rPr lang="en-US" sz="4000" cap="none" dirty="0" smtClean="0">
                <a:solidFill>
                  <a:prstClr val="black">
                    <a:lumMod val="85000"/>
                    <a:lumOff val="15000"/>
                  </a:prstClr>
                </a:solidFill>
                <a:ea typeface="+mn-ea"/>
                <a:cs typeface="+mn-cs"/>
              </a:rPr>
              <a:t>How to be a good programmer</a:t>
            </a:r>
            <a:endParaRPr lang="en-US" sz="2800" dirty="0"/>
          </a:p>
        </p:txBody>
      </p:sp>
      <p:sp>
        <p:nvSpPr>
          <p:cNvPr id="9" name="Text Placeholder 8"/>
          <p:cNvSpPr>
            <a:spLocks noGrp="1"/>
          </p:cNvSpPr>
          <p:nvPr>
            <p:ph type="body" idx="1"/>
          </p:nvPr>
        </p:nvSpPr>
        <p:spPr/>
        <p:txBody>
          <a:bodyPr vert="horz" lIns="91440" tIns="45720" rIns="91440" bIns="45720" rtlCol="0" anchor="b">
            <a:normAutofit/>
          </a:bodyPr>
          <a:lstStyle/>
          <a:p>
            <a:pPr>
              <a:spcBef>
                <a:spcPts val="0"/>
              </a:spcBef>
            </a:pPr>
            <a:r>
              <a:rPr lang="en-US" sz="1700" b="1" dirty="0" smtClean="0">
                <a:solidFill>
                  <a:prstClr val="black">
                    <a:lumMod val="75000"/>
                    <a:lumOff val="25000"/>
                  </a:prstClr>
                </a:solidFill>
              </a:rPr>
              <a:t>Practice, practice, practice.</a:t>
            </a:r>
            <a:endParaRPr lang="en-US" sz="1700" b="1" dirty="0">
              <a:solidFill>
                <a:prstClr val="black">
                  <a:lumMod val="75000"/>
                  <a:lumOff val="25000"/>
                </a:prstClr>
              </a:solidFill>
            </a:endParaRPr>
          </a:p>
        </p:txBody>
      </p:sp>
    </p:spTree>
  </p:cSld>
  <p:clrMapOvr>
    <a:masterClrMapping/>
  </p:clrMapOvr>
  <mc:AlternateContent xmlns:mc="http://schemas.openxmlformats.org/markup-compatibility/2006" xmlns:p14="http://schemas.microsoft.com/office/powerpoint/2010/main">
    <mc:Choice Requires="p14">
      <p:transition spd="slow" p14:dur="17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a:xfrm>
            <a:off x="0" y="1349992"/>
            <a:ext cx="8686800" cy="4447786"/>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3" name="TextBox 22"/>
          <p:cNvSpPr txBox="1"/>
          <p:nvPr/>
        </p:nvSpPr>
        <p:spPr>
          <a:xfrm>
            <a:off x="657924" y="1349992"/>
            <a:ext cx="8409876" cy="4447786"/>
          </a:xfrm>
          <a:prstGeom prst="rect">
            <a:avLst/>
          </a:prstGeom>
          <a:noFill/>
        </p:spPr>
        <p:txBody>
          <a:bodyPr wrap="square" lIns="91440" rtlCol="0">
            <a:normAutofit/>
          </a:bodyPr>
          <a:lstStyle/>
          <a:p>
            <a:pPr marL="342900" indent="-342900">
              <a:buClr>
                <a:prstClr val="black">
                  <a:lumMod val="50000"/>
                  <a:lumOff val="50000"/>
                </a:prstClr>
              </a:buClr>
              <a:buSzPct val="94000"/>
              <a:buFont typeface="+mj-lt"/>
              <a:buAutoNum type="arabicPeriod"/>
            </a:pPr>
            <a:r>
              <a:rPr lang="en-US" sz="2400" b="1" dirty="0"/>
              <a:t>First analyze the problem </a:t>
            </a:r>
            <a:r>
              <a:rPr lang="en-US" sz="2400" b="1" dirty="0" smtClean="0"/>
              <a:t>clearly</a:t>
            </a:r>
          </a:p>
          <a:p>
            <a:pPr marL="342900" indent="-342900">
              <a:buClr>
                <a:prstClr val="black">
                  <a:lumMod val="50000"/>
                  <a:lumOff val="50000"/>
                </a:prstClr>
              </a:buClr>
              <a:buSzPct val="94000"/>
              <a:buFont typeface="+mj-lt"/>
              <a:buAutoNum type="arabicPeriod"/>
            </a:pPr>
            <a:r>
              <a:rPr lang="en-US" sz="2400" b="1" dirty="0"/>
              <a:t>Next step is to think twice about how to solve that </a:t>
            </a:r>
            <a:r>
              <a:rPr lang="en-US" sz="2400" b="1" dirty="0" smtClean="0"/>
              <a:t>problem</a:t>
            </a:r>
          </a:p>
          <a:p>
            <a:pPr marL="342900" indent="-342900">
              <a:buClr>
                <a:prstClr val="black">
                  <a:lumMod val="50000"/>
                  <a:lumOff val="50000"/>
                </a:prstClr>
              </a:buClr>
              <a:buSzPct val="94000"/>
              <a:buFont typeface="+mj-lt"/>
              <a:buAutoNum type="arabicPeriod"/>
            </a:pPr>
            <a:r>
              <a:rPr lang="en-US" sz="2400" b="1" dirty="0"/>
              <a:t>Gather complete requirements</a:t>
            </a:r>
            <a:r>
              <a:rPr lang="en-US" sz="2400" dirty="0" smtClean="0"/>
              <a:t>.</a:t>
            </a:r>
          </a:p>
          <a:p>
            <a:pPr marL="342900" indent="-342900">
              <a:buClr>
                <a:prstClr val="black">
                  <a:lumMod val="50000"/>
                  <a:lumOff val="50000"/>
                </a:prstClr>
              </a:buClr>
              <a:buSzPct val="94000"/>
              <a:buFont typeface="+mj-lt"/>
              <a:buAutoNum type="arabicPeriod"/>
            </a:pPr>
            <a:r>
              <a:rPr lang="en-US" sz="2400" b="1" dirty="0"/>
              <a:t>Write a thorough implementation plan (or model</a:t>
            </a:r>
            <a:r>
              <a:rPr lang="en-US" sz="2400" b="1" dirty="0" smtClean="0"/>
              <a:t>)</a:t>
            </a:r>
            <a:r>
              <a:rPr lang="en-US" sz="2400" dirty="0" smtClean="0"/>
              <a:t>.</a:t>
            </a:r>
          </a:p>
          <a:p>
            <a:pPr marL="342900" indent="-342900">
              <a:buClr>
                <a:prstClr val="black">
                  <a:lumMod val="50000"/>
                  <a:lumOff val="50000"/>
                </a:prstClr>
              </a:buClr>
              <a:buSzPct val="94000"/>
              <a:buFont typeface="+mj-lt"/>
              <a:buAutoNum type="arabicPeriod"/>
            </a:pPr>
            <a:r>
              <a:rPr lang="en-US" sz="2400" b="1" dirty="0"/>
              <a:t>Comment your code liberally</a:t>
            </a:r>
            <a:r>
              <a:rPr lang="en-US" sz="2400" dirty="0"/>
              <a:t>. </a:t>
            </a:r>
            <a:endParaRPr lang="en-US" sz="2400" dirty="0" smtClean="0"/>
          </a:p>
          <a:p>
            <a:pPr marL="342900" indent="-342900">
              <a:buClr>
                <a:prstClr val="black">
                  <a:lumMod val="50000"/>
                  <a:lumOff val="50000"/>
                </a:prstClr>
              </a:buClr>
              <a:buSzPct val="94000"/>
              <a:buFont typeface="+mj-lt"/>
              <a:buAutoNum type="arabicPeriod"/>
            </a:pPr>
            <a:r>
              <a:rPr lang="en-US" sz="2400" b="1" dirty="0"/>
              <a:t>Use consistent naming conventions for variables</a:t>
            </a:r>
            <a:r>
              <a:rPr lang="en-US" sz="2400" dirty="0" smtClean="0"/>
              <a:t>.</a:t>
            </a:r>
          </a:p>
          <a:p>
            <a:pPr marL="342900" indent="-342900">
              <a:buClr>
                <a:prstClr val="black">
                  <a:lumMod val="50000"/>
                  <a:lumOff val="50000"/>
                </a:prstClr>
              </a:buClr>
              <a:buSzPct val="94000"/>
              <a:buFont typeface="+mj-lt"/>
              <a:buAutoNum type="arabicPeriod"/>
            </a:pPr>
            <a:r>
              <a:rPr lang="en-US" sz="2400" b="1" dirty="0"/>
              <a:t>Organize your code</a:t>
            </a:r>
            <a:r>
              <a:rPr lang="en-US" sz="2400" dirty="0" smtClean="0"/>
              <a:t>.</a:t>
            </a:r>
          </a:p>
          <a:p>
            <a:pPr marL="342900" indent="-342900">
              <a:buClr>
                <a:prstClr val="black">
                  <a:lumMod val="50000"/>
                  <a:lumOff val="50000"/>
                </a:prstClr>
              </a:buClr>
              <a:buSzPct val="94000"/>
              <a:buFont typeface="+mj-lt"/>
              <a:buAutoNum type="arabicPeriod"/>
            </a:pPr>
            <a:r>
              <a:rPr lang="en-US" sz="2400" b="1" dirty="0"/>
              <a:t>Test everything</a:t>
            </a:r>
            <a:r>
              <a:rPr lang="en-US" sz="2400" dirty="0" smtClean="0"/>
              <a:t>.</a:t>
            </a:r>
          </a:p>
          <a:p>
            <a:pPr marL="342900" indent="-342900">
              <a:buClr>
                <a:prstClr val="black">
                  <a:lumMod val="50000"/>
                  <a:lumOff val="50000"/>
                </a:prstClr>
              </a:buClr>
              <a:buSzPct val="94000"/>
              <a:buFont typeface="+mj-lt"/>
              <a:buAutoNum type="arabicPeriod"/>
            </a:pPr>
            <a:r>
              <a:rPr lang="en-US" sz="2400" b="1" dirty="0"/>
              <a:t>Practice, practice, practice</a:t>
            </a:r>
            <a:r>
              <a:rPr lang="en-US" sz="2400" dirty="0"/>
              <a:t>. </a:t>
            </a:r>
            <a:endParaRPr lang="en-US" sz="2400" dirty="0" smtClean="0"/>
          </a:p>
          <a:p>
            <a:pPr marL="342900" indent="-342900">
              <a:buClr>
                <a:prstClr val="black">
                  <a:lumMod val="50000"/>
                  <a:lumOff val="50000"/>
                </a:prstClr>
              </a:buClr>
              <a:buSzPct val="94000"/>
              <a:buFont typeface="+mj-lt"/>
              <a:buAutoNum type="arabicPeriod"/>
            </a:pPr>
            <a:r>
              <a:rPr lang="en-US" sz="2400" b="1" dirty="0"/>
              <a:t>Be prepared for </a:t>
            </a:r>
            <a:r>
              <a:rPr lang="en-US" sz="2400" b="1" dirty="0" smtClean="0"/>
              <a:t>change</a:t>
            </a:r>
          </a:p>
          <a:p>
            <a:pPr marL="342900" indent="-342900">
              <a:buClr>
                <a:prstClr val="black">
                  <a:lumMod val="50000"/>
                  <a:lumOff val="50000"/>
                </a:prstClr>
              </a:buClr>
              <a:buSzPct val="94000"/>
              <a:buFont typeface="+mj-lt"/>
              <a:buAutoNum type="arabicPeriod"/>
            </a:pPr>
            <a:r>
              <a:rPr lang="en-US" sz="2400" b="1" dirty="0"/>
              <a:t>Start simple and work towards complexity</a:t>
            </a:r>
            <a:endParaRPr lang="en-US" sz="2400" dirty="0">
              <a:solidFill>
                <a:prstClr val="black"/>
              </a:solidFill>
            </a:endParaRPr>
          </a:p>
        </p:txBody>
      </p:sp>
      <p:sp>
        <p:nvSpPr>
          <p:cNvPr id="24" name="TextBox 23"/>
          <p:cNvSpPr txBox="1"/>
          <p:nvPr/>
        </p:nvSpPr>
        <p:spPr>
          <a:xfrm>
            <a:off x="373566" y="228600"/>
            <a:ext cx="8313234" cy="846386"/>
          </a:xfrm>
          <a:prstGeom prst="rect">
            <a:avLst/>
          </a:prstGeom>
          <a:noFill/>
          <a:ln>
            <a:noFill/>
          </a:ln>
        </p:spPr>
        <p:txBody>
          <a:bodyPr wrap="square" tIns="0" bIns="0" rtlCol="0" anchor="b" anchorCtr="0">
            <a:normAutofit fontScale="55000" lnSpcReduction="20000"/>
          </a:bodyPr>
          <a:lstStyle/>
          <a:p>
            <a:r>
              <a:rPr lang="en-US" sz="6000" b="1" dirty="0">
                <a:hlinkClick r:id="rId4"/>
              </a:rPr>
              <a:t>How to Improve your Skills as a Programmer</a:t>
            </a:r>
            <a:endParaRPr lang="en-US" sz="6000" b="1" dirty="0"/>
          </a:p>
        </p:txBody>
      </p:sp>
      <p:sp>
        <p:nvSpPr>
          <p:cNvPr id="2" name="Rectangle 1"/>
          <p:cNvSpPr/>
          <p:nvPr/>
        </p:nvSpPr>
        <p:spPr>
          <a:xfrm>
            <a:off x="276924" y="5997714"/>
            <a:ext cx="8562276" cy="707886"/>
          </a:xfrm>
          <a:prstGeom prst="rect">
            <a:avLst/>
          </a:prstGeom>
        </p:spPr>
        <p:txBody>
          <a:bodyPr wrap="square">
            <a:spAutoFit/>
          </a:bodyPr>
          <a:lstStyle/>
          <a:p>
            <a:pPr>
              <a:buClr>
                <a:prstClr val="black">
                  <a:lumMod val="50000"/>
                  <a:lumOff val="50000"/>
                </a:prstClr>
              </a:buClr>
              <a:buSzPct val="94000"/>
            </a:pPr>
            <a:r>
              <a:rPr lang="en-US" sz="2000" b="1" dirty="0">
                <a:solidFill>
                  <a:srgbClr val="C00000"/>
                </a:solidFill>
              </a:rPr>
              <a:t>Programming is not a stagnant discipline. There's always something new to learn, and - perhaps more importantly - always something old to relearn.</a:t>
            </a:r>
          </a:p>
        </p:txBody>
      </p:sp>
    </p:spTree>
  </p:cSld>
  <p:clrMapOvr>
    <a:masterClrMapping/>
  </p:clrMapOvr>
  <mc:AlternateContent xmlns:mc="http://schemas.openxmlformats.org/markup-compatibility/2006" xmlns:p14="http://schemas.microsoft.com/office/powerpoint/2010/main">
    <mc:Choice Requires="p14">
      <p:transition spd="slow" p14:dur="2000">
        <p14:prism/>
      </p:transition>
    </mc:Choice>
    <mc:Fallback xmlns="">
      <p:transition spd="slow">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2"/>
</p:tagLst>
</file>

<file path=ppt/tags/tag2.xml><?xml version="1.0" encoding="utf-8"?>
<p:tagLst xmlns:a="http://schemas.openxmlformats.org/drawingml/2006/main" xmlns:r="http://schemas.openxmlformats.org/officeDocument/2006/relationships" xmlns:p="http://schemas.openxmlformats.org/presentationml/2006/main">
  <p:tag name="DVSECTIONID" val="C09QH3iDYSZce3zG7lU8ci"/>
</p:tagLst>
</file>

<file path=ppt/theme/theme1.xml><?xml version="1.0" encoding="utf-8"?>
<a:theme xmlns:a="http://schemas.openxmlformats.org/drawingml/2006/main" name="Introducing PowerPoint 2010">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IntroducingPowerPoint2010</Template>
  <TotalTime>0</TotalTime>
  <Words>278</Words>
  <Application>Microsoft Macintosh PowerPoint</Application>
  <PresentationFormat>On-screen Show (4:3)</PresentationFormat>
  <Paragraphs>80</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Introducing PowerPoint 2010</vt:lpstr>
      <vt:lpstr>introducing Computer Science II</vt:lpstr>
      <vt:lpstr>PowerPoint Presentation</vt:lpstr>
      <vt:lpstr>Introduce yourself</vt:lpstr>
      <vt:lpstr>Getting Started</vt:lpstr>
      <vt:lpstr>About the class</vt:lpstr>
      <vt:lpstr>PowerPoint Presentation</vt:lpstr>
      <vt:lpstr>Slides and Source Code Taking Notes Assignments Office Hours and Tutor Tests </vt:lpstr>
      <vt:lpstr>How to be a good programmer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2013-07-06T20:17:53Z</dcterms:created>
  <dcterms:modified xsi:type="dcterms:W3CDTF">2017-08-23T20:14:39Z</dcterms:modified>
</cp:coreProperties>
</file>