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25"/>
  </p:notesMasterIdLst>
  <p:handoutMasterIdLst>
    <p:handoutMasterId r:id="rId12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352" r:id="rId17"/>
    <p:sldId id="275" r:id="rId18"/>
    <p:sldId id="276" r:id="rId19"/>
    <p:sldId id="277" r:id="rId20"/>
    <p:sldId id="359" r:id="rId21"/>
    <p:sldId id="279" r:id="rId22"/>
    <p:sldId id="280" r:id="rId23"/>
    <p:sldId id="360" r:id="rId24"/>
    <p:sldId id="362" r:id="rId25"/>
    <p:sldId id="363" r:id="rId26"/>
    <p:sldId id="364" r:id="rId27"/>
    <p:sldId id="365" r:id="rId28"/>
    <p:sldId id="429" r:id="rId29"/>
    <p:sldId id="433" r:id="rId30"/>
    <p:sldId id="430" r:id="rId31"/>
    <p:sldId id="353" r:id="rId32"/>
    <p:sldId id="282" r:id="rId33"/>
    <p:sldId id="283" r:id="rId34"/>
    <p:sldId id="284" r:id="rId35"/>
    <p:sldId id="285" r:id="rId36"/>
    <p:sldId id="366" r:id="rId37"/>
    <p:sldId id="367" r:id="rId38"/>
    <p:sldId id="369" r:id="rId39"/>
    <p:sldId id="368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286" r:id="rId48"/>
    <p:sldId id="287" r:id="rId49"/>
    <p:sldId id="377" r:id="rId50"/>
    <p:sldId id="379" r:id="rId51"/>
    <p:sldId id="378" r:id="rId52"/>
    <p:sldId id="380" r:id="rId53"/>
    <p:sldId id="381" r:id="rId54"/>
    <p:sldId id="382" r:id="rId55"/>
    <p:sldId id="288" r:id="rId56"/>
    <p:sldId id="289" r:id="rId57"/>
    <p:sldId id="290" r:id="rId58"/>
    <p:sldId id="354" r:id="rId59"/>
    <p:sldId id="292" r:id="rId60"/>
    <p:sldId id="293" r:id="rId61"/>
    <p:sldId id="294" r:id="rId62"/>
    <p:sldId id="295" r:id="rId63"/>
    <p:sldId id="296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297" r:id="rId72"/>
    <p:sldId id="298" r:id="rId73"/>
    <p:sldId id="299" r:id="rId74"/>
    <p:sldId id="301" r:id="rId75"/>
    <p:sldId id="302" r:id="rId76"/>
    <p:sldId id="303" r:id="rId77"/>
    <p:sldId id="432" r:id="rId78"/>
    <p:sldId id="434" r:id="rId79"/>
    <p:sldId id="355" r:id="rId80"/>
    <p:sldId id="305" r:id="rId81"/>
    <p:sldId id="306" r:id="rId82"/>
    <p:sldId id="307" r:id="rId83"/>
    <p:sldId id="390" r:id="rId84"/>
    <p:sldId id="391" r:id="rId85"/>
    <p:sldId id="392" r:id="rId86"/>
    <p:sldId id="393" r:id="rId87"/>
    <p:sldId id="308" r:id="rId88"/>
    <p:sldId id="356" r:id="rId89"/>
    <p:sldId id="310" r:id="rId90"/>
    <p:sldId id="312" r:id="rId91"/>
    <p:sldId id="313" r:id="rId92"/>
    <p:sldId id="314" r:id="rId93"/>
    <p:sldId id="315" r:id="rId94"/>
    <p:sldId id="394" r:id="rId95"/>
    <p:sldId id="395" r:id="rId96"/>
    <p:sldId id="396" r:id="rId97"/>
    <p:sldId id="397" r:id="rId98"/>
    <p:sldId id="398" r:id="rId99"/>
    <p:sldId id="399" r:id="rId100"/>
    <p:sldId id="400" r:id="rId101"/>
    <p:sldId id="316" r:id="rId102"/>
    <p:sldId id="317" r:id="rId103"/>
    <p:sldId id="318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319" r:id="rId112"/>
    <p:sldId id="320" r:id="rId113"/>
    <p:sldId id="321" r:id="rId114"/>
    <p:sldId id="322" r:id="rId115"/>
    <p:sldId id="357" r:id="rId116"/>
    <p:sldId id="324" r:id="rId117"/>
    <p:sldId id="325" r:id="rId118"/>
    <p:sldId id="326" r:id="rId119"/>
    <p:sldId id="327" r:id="rId120"/>
    <p:sldId id="328" r:id="rId121"/>
    <p:sldId id="329" r:id="rId122"/>
    <p:sldId id="330" r:id="rId123"/>
    <p:sldId id="431" r:id="rId1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>
      <p:cViewPr varScale="1">
        <p:scale>
          <a:sx n="102" d="100"/>
          <a:sy n="102" d="100"/>
        </p:scale>
        <p:origin x="1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C5E810-606D-324E-B1FC-665AB30C72D6}" type="datetime1">
              <a:rPr lang="en-US" altLang="x-none"/>
              <a:pPr/>
              <a:t>9/4/2018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F41045-1FD9-D74B-B1CE-E84B580B8EB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8C10C1-A446-FC4F-9972-70A6DC2C764C}" type="datetime1">
              <a:rPr lang="en-US" altLang="x-none"/>
              <a:pPr/>
              <a:t>9/4/2018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F391F0-FD46-3E49-B106-4234D0D8E48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391F0-FD46-3E49-B106-4234D0D8E48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49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3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8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04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62D14-E138-D745-9AD6-36B40A0C89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91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B1D2D-261D-5848-8E42-4474DA7A9E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38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17CD-B73D-AF48-AEA7-A8FD35418FD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85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5219-0793-704B-8C06-DB82B9E50E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36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70971-2343-0948-A5D7-79EA9436BD9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785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69C02-319D-AF46-B89B-973C20F883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6522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BC1A5-3D39-6344-A033-1F80D8E1C70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253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2128B-D5D8-DD43-B3A9-CD419F2837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1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780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FDC96-BE4E-984F-AEE2-B860EA2FC7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73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D4143-CC88-E743-9E2A-DE3B7E8021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3719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98CED-8FBF-F140-AE2B-2331B5FA0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38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6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1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6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2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4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87D44-D61C-524D-BE9B-D6B9CF241EA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7</a:t>
            </a:r>
            <a:br>
              <a:rPr lang="en-US" altLang="x-none"/>
            </a:br>
            <a:r>
              <a:rPr lang="en-US" altLang="x-none"/>
              <a:t>Object-Oriented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" y="2057400"/>
            <a:ext cx="2950396" cy="365111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partial requirements document:</a:t>
            </a:r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Of course, not all nouns will correspond to a class or object in the final solution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74549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The user must be allowed to specify each product by</a:t>
            </a:r>
          </a:p>
          <a:p>
            <a:pPr eaLnBrk="1" hangingPunct="1"/>
            <a:r>
              <a:rPr lang="en-US" altLang="x-none"/>
              <a:t>its primary characteristics, including its name and</a:t>
            </a:r>
          </a:p>
          <a:p>
            <a:pPr eaLnBrk="1" hangingPunct="1"/>
            <a:r>
              <a:rPr lang="en-US" altLang="x-none"/>
              <a:t>product number. If the bar code does not match the</a:t>
            </a:r>
          </a:p>
          <a:p>
            <a:pPr eaLnBrk="1" hangingPunct="1"/>
            <a:r>
              <a:rPr lang="en-US" altLang="x-none"/>
              <a:t>product, then an error should be generated to the</a:t>
            </a:r>
          </a:p>
          <a:p>
            <a:pPr eaLnBrk="1" hangingPunct="1"/>
            <a:r>
              <a:rPr lang="en-US" altLang="x-none"/>
              <a:t>message window and entered into the error log. The</a:t>
            </a:r>
          </a:p>
          <a:p>
            <a:pPr eaLnBrk="1" hangingPunct="1"/>
            <a:r>
              <a:rPr lang="en-US" altLang="x-none"/>
              <a:t>summary report of all transactions must be structured</a:t>
            </a:r>
          </a:p>
          <a:p>
            <a:pPr eaLnBrk="1" hangingPunct="1"/>
            <a:r>
              <a:rPr lang="en-US" altLang="x-none"/>
              <a:t>as specified in section 7.A.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1412875" y="2230438"/>
            <a:ext cx="685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6477000" y="2251075"/>
            <a:ext cx="1143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362200" y="2590800"/>
            <a:ext cx="1905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126163" y="2611438"/>
            <a:ext cx="762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838200" y="2971800"/>
            <a:ext cx="21336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3886200" y="2971800"/>
            <a:ext cx="12192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838200" y="3352800"/>
            <a:ext cx="1143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3089275" y="3352800"/>
            <a:ext cx="7620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838200" y="3733800"/>
            <a:ext cx="23622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6035675" y="3667125"/>
            <a:ext cx="1219200" cy="3810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838200" y="4114800"/>
            <a:ext cx="22098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3775075" y="4079875"/>
            <a:ext cx="1676400" cy="304800"/>
          </a:xfrm>
          <a:prstGeom prst="rect">
            <a:avLst/>
          </a:prstGeom>
          <a:solidFill>
            <a:srgbClr val="FFFF00">
              <a:alpha val="1490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7905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3" grpId="0" animBg="1"/>
      <p:bldP spid="145414" grpId="0" animBg="1"/>
      <p:bldP spid="145415" grpId="0" animBg="1"/>
      <p:bldP spid="145416" grpId="0" animBg="1"/>
      <p:bldP spid="145417" grpId="0" animBg="1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for Pig Latin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1662113"/>
            <a:ext cx="7086600" cy="3671887"/>
            <a:chOff x="912" y="1047"/>
            <a:chExt cx="4464" cy="2313"/>
          </a:xfrm>
        </p:grpSpPr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912" y="1047"/>
              <a:ext cx="201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PigLatin</a:t>
              </a:r>
            </a:p>
          </p:txBody>
        </p:sp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912" y="1305"/>
              <a:ext cx="2016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912" y="1488"/>
              <a:ext cx="201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2496" y="2331"/>
              <a:ext cx="2880" cy="213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600" b="1">
                <a:latin typeface="Arial Unicode MS" charset="0"/>
              </a:endParaRPr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2496" y="2544"/>
              <a:ext cx="2880" cy="81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translate (sentence : String)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translateWord (word : String)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beginsWithVowel (word : String) : boolean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beginsWithBlend (word : String) : boolean</a:t>
              </a:r>
            </a:p>
          </p:txBody>
        </p:sp>
        <p:sp>
          <p:nvSpPr>
            <p:cNvPr id="126986" name="Rectangle 13"/>
            <p:cNvSpPr>
              <a:spLocks noChangeArrowheads="1"/>
            </p:cNvSpPr>
            <p:nvPr/>
          </p:nvSpPr>
          <p:spPr bwMode="auto">
            <a:xfrm>
              <a:off x="2496" y="2073"/>
              <a:ext cx="288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PigLatinTranslator</a:t>
              </a:r>
            </a:p>
          </p:txBody>
        </p:sp>
        <p:cxnSp>
          <p:nvCxnSpPr>
            <p:cNvPr id="126987" name="AutoShape 15"/>
            <p:cNvCxnSpPr>
              <a:cxnSpLocks noChangeShapeType="1"/>
              <a:stCxn id="126983" idx="2"/>
              <a:endCxn id="126986" idx="1"/>
            </p:cNvCxnSpPr>
            <p:nvPr/>
          </p:nvCxnSpPr>
          <p:spPr bwMode="auto">
            <a:xfrm rot="16200000" flipH="1">
              <a:off x="1999" y="1706"/>
              <a:ext cx="417" cy="57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6980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Objects as Parameters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x-none"/>
              <a:t>Another important issue related to method design involves parameter passing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Parameters in a Java method are </a:t>
            </a:r>
            <a:r>
              <a:rPr lang="en-US" altLang="x-none" i="1"/>
              <a:t>passed by value</a:t>
            </a:r>
            <a:endParaRPr lang="en-US" altLang="x-none"/>
          </a:p>
          <a:p>
            <a:pPr>
              <a:spcBef>
                <a:spcPct val="60000"/>
              </a:spcBef>
            </a:pPr>
            <a:r>
              <a:rPr lang="en-US" altLang="x-none"/>
              <a:t>A copy of the </a:t>
            </a:r>
            <a:r>
              <a:rPr lang="en-US" altLang="x-none" i="1"/>
              <a:t>actual parameter </a:t>
            </a:r>
            <a:r>
              <a:rPr lang="en-US" altLang="x-none"/>
              <a:t>(the value passed in) is stored into the </a:t>
            </a:r>
            <a:r>
              <a:rPr lang="en-US" altLang="x-none" i="1"/>
              <a:t>formal parameter </a:t>
            </a:r>
            <a:r>
              <a:rPr lang="en-US" altLang="x-none"/>
              <a:t>(in the method header)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When an object is passed to a method, the actual parameter and the formal parameter become aliases of each other</a:t>
            </a:r>
          </a:p>
        </p:txBody>
      </p:sp>
      <p:sp>
        <p:nvSpPr>
          <p:cNvPr id="1280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Objects to Methods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What a method does with a parameter may or may not have a permanent effect (outside the method)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Note the difference between changing the internal state of an object versus changing which object a reference points to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ParameterTester.java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ParameterModifier.java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Num.java 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endParaRPr lang="en-US" altLang="x-none"/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passing various types of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three variables (one primitive and two objects)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serve as actual parameters to the changeValues method.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their values before and after calling the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ParameterModifier modifier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ParameterModifier();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int a1 = 111;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Num(222);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Num(333);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System.out.println("Before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modifier.changeValues(a1, a2, a3);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System.out.println("After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Before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 "\t" + a2 + "\t" + a3 + "\n");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modifier.changeValues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a2, a3);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After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 "\t" + a2 + "\t" + a3 + "\n");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08250" y="839788"/>
            <a:ext cx="3816350" cy="44942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999	888	777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888	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ParameterModifier.java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changing parameter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ParameterModifier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the parameters, printing their values before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after making the changes.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changeValues(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f1, Num f2, Num f3)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System.out.println("Before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f1 = 999;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f2.setValue(888);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Num(777);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System.out.println("After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874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Num.java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integer as an object.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value;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new Num object, storing an initial value.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stored value to the newly specified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setValue(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stored integer value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136195" name="Group 10"/>
          <p:cNvGrpSpPr>
            <a:grpSpLocks/>
          </p:cNvGrpSpPr>
          <p:nvPr/>
        </p:nvGrpSpPr>
        <p:grpSpPr bwMode="auto">
          <a:xfrm>
            <a:off x="1524000" y="152400"/>
            <a:ext cx="6172200" cy="6553200"/>
            <a:chOff x="1676401" y="152400"/>
            <a:chExt cx="6172200" cy="6553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676401" y="152400"/>
              <a:ext cx="6172200" cy="655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136197" name="Picture 8" descr="fig07_0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45439"/>
              <a:ext cx="5334000" cy="621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Remember that a class represents a group (classification) of objects with the same behaviors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Generally, classes that represent objects should be given names that are singular nouns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Examples:  </a:t>
            </a:r>
            <a:r>
              <a:rPr lang="en-US" altLang="x-none">
                <a:latin typeface="Courier New" charset="0"/>
              </a:rPr>
              <a:t>Coin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Message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represents the concept of one such object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are free to instantiate as many of each object as needed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one more important method design issue: method overloading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Method overloading</a:t>
            </a:r>
            <a:r>
              <a:rPr lang="en-US" altLang="x-none"/>
              <a:t> is the process of giving a single method name multiple definitions in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overloaded, the method name is not sufficient to determine which method is being called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signature</a:t>
            </a:r>
            <a:r>
              <a:rPr lang="en-US" altLang="x-none"/>
              <a:t> of each overloaded method must be unique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includes the number, type, and order of the parameters</a:t>
            </a:r>
          </a:p>
        </p:txBody>
      </p:sp>
      <p:sp>
        <p:nvSpPr>
          <p:cNvPr id="1372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6013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200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x, float y)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3016250"/>
            <a:ext cx="3841750" cy="869950"/>
            <a:chOff x="3216" y="1756"/>
            <a:chExt cx="2420" cy="548"/>
          </a:xfrm>
        </p:grpSpPr>
        <p:sp>
          <p:nvSpPr>
            <p:cNvPr id="138249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result = tryMe(25, 4.32)</a:t>
              </a:r>
            </a:p>
          </p:txBody>
        </p:sp>
        <p:sp>
          <p:nvSpPr>
            <p:cNvPr id="138250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Invocation</a:t>
              </a:r>
              <a:endParaRPr lang="en-US" altLang="x-none">
                <a:solidFill>
                  <a:srgbClr val="008000"/>
                </a:solidFill>
                <a:latin typeface="Verdana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  <a:stCxn id="138249" idx="2"/>
            <a:endCxn id="165896" idx="3"/>
          </p:cNvCxnSpPr>
          <p:nvPr/>
        </p:nvCxnSpPr>
        <p:spPr bwMode="auto">
          <a:xfrm rot="5400000">
            <a:off x="5935662" y="3960813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248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 altLang="x-none" dirty="0"/>
              <a:t>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</a:t>
            </a:r>
            <a:r>
              <a:rPr lang="en-US" altLang="x-none" sz="2400" b="1" dirty="0" err="1">
                <a:latin typeface="Courier New" charset="0"/>
              </a:rPr>
              <a:t>int</a:t>
            </a:r>
            <a:r>
              <a:rPr lang="en-US" altLang="x-none" sz="2400" b="1" dirty="0">
                <a:latin typeface="Courier New" charset="0"/>
              </a:rPr>
              <a:t> </a:t>
            </a:r>
            <a:r>
              <a:rPr lang="en-US" altLang="x-none" sz="2400" b="1" dirty="0" err="1">
                <a:latin typeface="Courier New" charset="0"/>
              </a:rPr>
              <a:t>i</a:t>
            </a:r>
            <a:r>
              <a:rPr lang="en-US" altLang="x-none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		</a:t>
            </a:r>
            <a:r>
              <a:rPr lang="en-US" altLang="x-none" dirty="0"/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 altLang="x-none" dirty="0"/>
              <a:t>The following lines invoke different versions of 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(total);</a:t>
            </a:r>
            <a:endParaRPr lang="en-US" altLang="x-none" sz="2400" dirty="0"/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Methods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return type of the method is </a:t>
            </a:r>
            <a:r>
              <a:rPr lang="en-US" altLang="x-none" u="sng"/>
              <a:t>not</a:t>
            </a:r>
            <a:r>
              <a:rPr lang="en-US" altLang="x-none"/>
              <a:t> part of the signature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overloaded methods cannot differ only by their return type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Constructors can be overloaded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Overloaded constructors provide multiple ways to initialize a new object</a:t>
            </a:r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Testing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GUI Design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Mouse and Keyboard Events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4572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4131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Testing can mean many different things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certainly includes running a completed program with various inputs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also includes any evaluation performed by human or computer to assess quality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Some evaluations should occur before coding even begins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earlier we find an problem, the easier and cheaper it is to fix</a:t>
            </a:r>
          </a:p>
        </p:txBody>
      </p:sp>
      <p:sp>
        <p:nvSpPr>
          <p:cNvPr id="1423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goal of testing is to find errors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 we find and fix errors, we raise our confidence that a program will perform as intended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can never really be sure that all errors have been eliminated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So when do we stop testing?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Conceptual answer:  Never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Cynical answer:  When we run out of time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Better answer:  When we are willing to risk that an undiscovered error still exists</a:t>
            </a:r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review</a:t>
            </a:r>
            <a:r>
              <a:rPr lang="en-US" altLang="x-none"/>
              <a:t> is a meeting in which several people examine a design document or section of code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a common and effective form of human-based testing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Presenting a design or code to others: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makes us think more carefully about it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provides an outside perspective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Reviews are sometimes called </a:t>
            </a:r>
            <a:r>
              <a:rPr lang="en-US" altLang="x-none" i="1"/>
              <a:t>inspections</a:t>
            </a:r>
            <a:r>
              <a:rPr lang="en-US" altLang="x-none"/>
              <a:t> or </a:t>
            </a:r>
            <a:r>
              <a:rPr lang="en-US" altLang="x-none" i="1"/>
              <a:t>walkthroughs</a:t>
            </a:r>
          </a:p>
        </p:txBody>
      </p:sp>
      <p:sp>
        <p:nvSpPr>
          <p:cNvPr id="1443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Test Cases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test case</a:t>
            </a:r>
            <a:r>
              <a:rPr lang="en-US" altLang="x-none"/>
              <a:t> is a set of input and user actions, coupled with the expected results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Often test cases are organized formally into </a:t>
            </a:r>
            <a:r>
              <a:rPr lang="en-US" altLang="x-none" i="1"/>
              <a:t>test suites</a:t>
            </a:r>
            <a:r>
              <a:rPr lang="en-US" altLang="x-none"/>
              <a:t> which are stored and reused as needed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medium and large systems, testing must be a carefully managed process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Many organizations have a separate Quality Assurance (QA) department to lead testing efforts</a:t>
            </a:r>
          </a:p>
        </p:txBody>
      </p:sp>
      <p:sp>
        <p:nvSpPr>
          <p:cNvPr id="1454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Defect and Regression Testing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Defect testing</a:t>
            </a:r>
            <a:r>
              <a:rPr lang="en-US" altLang="x-none"/>
              <a:t> is the execution of test cases to uncover errors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act of fixing an error may introduce new errors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After fixing a set of errors we should perform </a:t>
            </a:r>
            <a:r>
              <a:rPr lang="en-US" altLang="x-none" i="1"/>
              <a:t>regression testing</a:t>
            </a:r>
            <a:r>
              <a:rPr lang="en-US" altLang="x-none"/>
              <a:t> – running previous test suites to ensure new errors haven't been introduced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not possible to create test cases for all possible input and user actions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we should design tests to maximize their ability to find problems</a:t>
            </a:r>
          </a:p>
        </p:txBody>
      </p:sp>
      <p:sp>
        <p:nvSpPr>
          <p:cNvPr id="1464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Sometimes it is challenging to decide whether something should be represented as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should an employee's address be represented as a set of instance variables or as an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more you examine the problem and its details the more clear these issues become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becomes too complex, it often should be decomposed into multiple smaller classes to distribute the responsibilities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Black-Box Testing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</a:t>
            </a:r>
            <a:r>
              <a:rPr lang="en-US" altLang="x-none" i="1"/>
              <a:t>black-box testing</a:t>
            </a:r>
            <a:r>
              <a:rPr lang="en-US" altLang="x-none"/>
              <a:t>, test cases are developed without considering the internal logic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are based on the input and expected output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Input can be organized into </a:t>
            </a:r>
            <a:r>
              <a:rPr lang="en-US" altLang="x-none" i="1"/>
              <a:t>equivalence categories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Two input values in the same equivalence category would produce similar results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 a good test suite will cover all equivalence categories and focus on the boundaries between categories</a:t>
            </a:r>
          </a:p>
        </p:txBody>
      </p:sp>
      <p:sp>
        <p:nvSpPr>
          <p:cNvPr id="1474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White-Box Testing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White-box testing</a:t>
            </a:r>
            <a:r>
              <a:rPr lang="en-US" altLang="x-none"/>
              <a:t> focuses on the internal structure of the code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goal is to ensure that every path through the code is tested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Paths through the code are governed by any conditional or looping statements in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testing effort will include both black-box and white-box tests</a:t>
            </a:r>
          </a:p>
        </p:txBody>
      </p:sp>
      <p:sp>
        <p:nvSpPr>
          <p:cNvPr id="1484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want to define classes with the proper amount of detail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it may be unnecessary to create separate classes for each type of appliance in a house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may be sufficient to define a more general </a:t>
            </a:r>
            <a:r>
              <a:rPr lang="en-US" altLang="x-none">
                <a:latin typeface="Courier New" charset="0"/>
              </a:rPr>
              <a:t>Appliance</a:t>
            </a:r>
            <a:r>
              <a:rPr lang="en-US" altLang="x-none"/>
              <a:t> class with appropriate instance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all depends on the details of the problem being solved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/>
              <a:t>Part of identifying the classes we need is the process of </a:t>
            </a:r>
            <a:r>
              <a:rPr lang="en-US" altLang="x-none" i="1" dirty="0"/>
              <a:t>assigning responsibilities</a:t>
            </a:r>
            <a:r>
              <a:rPr lang="en-US" altLang="x-none" dirty="0"/>
              <a:t> to each class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Every activity that a program must accomplish must be represented by one or more methods in one or more classes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We generally use verbs for the names of methods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In early stages it is not necessary to determine every method of every class – begin with primary responsibilities and evolve the design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1828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301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dirty="0"/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For example, the methods of the </a:t>
            </a:r>
            <a:r>
              <a:rPr lang="en-US" altLang="x-none" dirty="0">
                <a:latin typeface="Courier New" charset="0"/>
              </a:rPr>
              <a:t>Math</a:t>
            </a:r>
            <a:r>
              <a:rPr lang="en-US" altLang="x-none" dirty="0"/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result = </a:t>
            </a:r>
            <a:r>
              <a:rPr lang="en-US" altLang="x-none" sz="2400" dirty="0" err="1">
                <a:latin typeface="Courier New" charset="0"/>
              </a:rPr>
              <a:t>Math.sqrt</a:t>
            </a:r>
            <a:r>
              <a:rPr lang="en-US" altLang="x-none" sz="2400" dirty="0">
                <a:latin typeface="Courier New" charset="0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Determining if a method or variable should be static is an important design decision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static Modifier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declare static methods and variables using the </a:t>
            </a:r>
            <a:r>
              <a:rPr lang="en-US" altLang="x-none">
                <a:latin typeface="Courier New" charset="0"/>
              </a:rPr>
              <a:t>static</a:t>
            </a:r>
            <a:r>
              <a:rPr lang="en-US" altLang="x-none"/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associates the method or variable with the class rather than with an object of that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are sometimes called </a:t>
            </a:r>
            <a:r>
              <a:rPr lang="en-US" altLang="x-none" i="1"/>
              <a:t>class methods</a:t>
            </a:r>
            <a:r>
              <a:rPr lang="en-US" altLang="x-none"/>
              <a:t> and static variables are sometimes called </a:t>
            </a:r>
            <a:r>
              <a:rPr lang="en-US" altLang="x-none" i="1"/>
              <a:t>class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carefully consider the implications of each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          private static float price;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Changing the value of a static variable in one object changes it for all others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Methods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Because it is declared as static,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cube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value = Helper.cube(4);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Helper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static int </a:t>
            </a:r>
            <a:r>
              <a:rPr lang="en-US" altLang="x-none" sz="2000" b="1">
                <a:latin typeface="Courier New" charset="0"/>
              </a:rPr>
              <a:t>cube(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num * num * num;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Object-Oriented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sz="2400" dirty="0"/>
              <a:t>Now we can extend our discussion of the design of classes and objects</a:t>
            </a:r>
          </a:p>
          <a:p>
            <a:pPr>
              <a:spcBef>
                <a:spcPct val="70000"/>
              </a:spcBef>
            </a:pPr>
            <a:r>
              <a:rPr lang="en-US" altLang="x-none" sz="2400" dirty="0"/>
              <a:t>Chapter 7 focuses on:</a:t>
            </a:r>
          </a:p>
          <a:p>
            <a:pPr lvl="1">
              <a:spcBef>
                <a:spcPct val="70000"/>
              </a:spcBef>
            </a:pPr>
            <a:r>
              <a:rPr lang="en-US" altLang="x-none" sz="2000" dirty="0"/>
              <a:t>software development activities</a:t>
            </a:r>
          </a:p>
          <a:p>
            <a:pPr lvl="1"/>
            <a:r>
              <a:rPr lang="en-US" altLang="x-none" sz="2000" dirty="0" smtClean="0"/>
              <a:t>the </a:t>
            </a:r>
            <a:r>
              <a:rPr lang="en-US" altLang="x-none" sz="2000" dirty="0"/>
              <a:t>relationships that can exist among classes</a:t>
            </a:r>
          </a:p>
          <a:p>
            <a:pPr lvl="1"/>
            <a:r>
              <a:rPr lang="en-US" altLang="x-none" sz="2000" dirty="0"/>
              <a:t>the static modifier</a:t>
            </a:r>
          </a:p>
          <a:p>
            <a:pPr lvl="1"/>
            <a:r>
              <a:rPr lang="en-US" altLang="x-none" sz="2000" dirty="0"/>
              <a:t>writing interfaces</a:t>
            </a:r>
          </a:p>
          <a:p>
            <a:pPr lvl="1"/>
            <a:r>
              <a:rPr lang="en-US" altLang="x-none" sz="2000" dirty="0"/>
              <a:t>the design of enumerated type classes</a:t>
            </a:r>
          </a:p>
          <a:p>
            <a:pPr lvl="1"/>
            <a:r>
              <a:rPr lang="en-US" altLang="x-none" sz="2000" dirty="0"/>
              <a:t>method design and method </a:t>
            </a:r>
            <a:r>
              <a:rPr lang="en-US" altLang="x-none" sz="2000" dirty="0" smtClean="0"/>
              <a:t>overloading</a:t>
            </a:r>
            <a:endParaRPr lang="en-US" altLang="x-none" sz="20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order of the modifiers can be interchanged, but by convention visibility modifiers come first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is static – it is invoked by the Java interpreter without creating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a static method can reference static variables or local variables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following example keeps track of how many </a:t>
            </a:r>
            <a:r>
              <a:rPr lang="en-US" altLang="x-none">
                <a:latin typeface="Courier New" charset="0"/>
              </a:rPr>
              <a:t>Slogan</a:t>
            </a:r>
            <a:r>
              <a:rPr lang="en-US" altLang="x-none"/>
              <a:t> objects have been created using a static variable, and makes that information available using a static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SloganCounter.java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Slogan("Remember the Alamo.");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Slogan("Don't Worry. Be Happy.");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Slogan("Live Free or Die.");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Slogan("Talk is Cheap.");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Slogan("Write Once, Run Anywhere.");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System.out.println("Slogans created: " + Slogan.getCount());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Live Free or Die.");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Talk is Cheap.");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Write Once, Run Anywhere.");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("Slogans created: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Slogan.getCount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Slogans created: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Slogan(String str)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getCount()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</a:t>
            </a:r>
            <a:r>
              <a:rPr lang="en-US" altLang="x-none" sz="2800" dirty="0" smtClean="0"/>
              <a:t>refer to an </a:t>
            </a:r>
            <a:r>
              <a:rPr lang="en-US" altLang="x-none" sz="2800" dirty="0"/>
              <a:t>instance variable?</a:t>
            </a:r>
          </a:p>
          <a:p>
            <a:pPr eaLnBrk="1" hangingPunct="1"/>
            <a:endParaRPr lang="en-US" altLang="x-none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the differences between static and non-static member variables by modifying slogan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27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</a:t>
            </a:r>
            <a:r>
              <a:rPr lang="en-US" altLang="x-none" sz="2800" dirty="0" smtClean="0"/>
              <a:t>refer to an </a:t>
            </a:r>
            <a:r>
              <a:rPr lang="en-US" altLang="x-none" sz="2800" dirty="0"/>
              <a:t>instance variable?</a:t>
            </a:r>
          </a:p>
          <a:p>
            <a:pPr eaLnBrk="1" hangingPunct="1"/>
            <a:endParaRPr lang="en-US" altLang="x-none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invoked through the class name)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Static </a:t>
            </a:r>
            <a:r>
              <a:rPr lang="en-US" altLang="x-none" b="1" dirty="0"/>
              <a:t>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</a:t>
            </a:r>
            <a:r>
              <a:rPr lang="en-US" altLang="x-none" b="1" dirty="0" smtClean="0"/>
              <a:t>Design and Overloading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1296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73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Classes in a software system can have various types of relationships to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Three of the most common relationships: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Dependency: A </a:t>
            </a:r>
            <a:r>
              <a:rPr lang="en-US" altLang="x-none" i="1"/>
              <a:t>uses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Aggregation: A </a:t>
            </a:r>
            <a:r>
              <a:rPr lang="en-US" altLang="x-none" i="1"/>
              <a:t>has-a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Inheritance: A </a:t>
            </a:r>
            <a:r>
              <a:rPr lang="en-US" altLang="x-none" i="1"/>
              <a:t>is-a</a:t>
            </a:r>
            <a:r>
              <a:rPr lang="en-US" altLang="x-none"/>
              <a:t> B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discuss dependency and aggregation further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 discussed in detail in Chapter 9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dependency</a:t>
            </a:r>
            <a:r>
              <a:rPr lang="en-US" altLang="x-none"/>
              <a:t> exists when one class relies on another in some way, usually by invoking the methods of the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We've seen dependencies in many previous examples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don't want numerous or complex dependencies among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Nor do we want complex classes that don't depend on others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design strikes the right balance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 dependencies occur between objects of the same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method of the class may accept an object of the same class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For example, the </a:t>
            </a:r>
            <a:r>
              <a:rPr lang="en-US" altLang="x-none" dirty="0" err="1">
                <a:latin typeface="Courier New" charset="0"/>
              </a:rPr>
              <a:t>concat</a:t>
            </a:r>
            <a:r>
              <a:rPr lang="en-US" altLang="x-none" dirty="0"/>
              <a:t> method of the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class takes as a parameter another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str3 = str1.concat(str2);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following example defines a class called </a:t>
            </a:r>
            <a:r>
              <a:rPr lang="en-US" altLang="x-none">
                <a:latin typeface="Courier New" charset="0"/>
              </a:rPr>
              <a:t>RationalNumber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rational number is a value that can be represented as the ratio of two integers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Several methods of the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class accept another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object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RationalTester.java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RationalNumber.java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to exercise the use of multiple Rational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rational number objects and performs various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operations on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RationalNumber(6,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RationalNumber(1, 3);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r3, r4, r5, r6, r7;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System.out.println("First rational number: " + r1);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System.out.println("Second rational number: " + r2);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equal.");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NOT equal.");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reciprocal of r1 is: " + r3);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+ r2: " + r4);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System.out.println("r1 - r2: " + r5);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* r2: " + r6);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/ r2: " + r7);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r1 and r2 are equal.");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r1 and r2 are NOT equal.");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reciprocal of r1 is: " + r3);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+ r2: " + r4);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("r1 - r2: " + r5);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* r2: " + r6);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/ r2: " + r7);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685800"/>
            <a:ext cx="3816350" cy="2770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First rational number: 3/4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Second rational number: 1/3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and r2 are NOT equal.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reciprocal of r1 is: 4/3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+ r2: 13/12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r1 - r2: 5/12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* r2: 1/4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/ r2: 9/4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RationalNumber.java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one rational number with a numerator and denominator.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RationalNumber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numerator, denominator;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rational number by ensuring a nonzero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 and making only the numerator signed.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RationalNumber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==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Make the numerator "store" the sign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-1;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denom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* -1;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numerator = numer;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denominator = denom;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reduce();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numerator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getNumerator()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denominator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getDenominator()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Program Development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creation of software involves four basic activities: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establishing the requirements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creating a design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implementing the code</a:t>
            </a:r>
          </a:p>
          <a:p>
            <a:pPr lvl="1">
              <a:spcBef>
                <a:spcPct val="70000"/>
              </a:spcBef>
            </a:pPr>
            <a:r>
              <a:rPr lang="en-US" altLang="x-none"/>
              <a:t>testing the implementation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These activities are not strictly linear – they overlap and interact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reciprocal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reciprocal()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RationalNumber(denominator, numerator);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this rational number to the one passed as a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common denominator is found by multiplying the individual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add(RationalNumber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 = numerator1 + numerator2;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RationalNumber(sum, commonDenominator);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Subtracts the rational number passed as a parameter from this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subtract(RationalNumber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difference = numerator1 - numerator2;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RationalNumber(difference, commonDenominator);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Multiplies this rational number by the one passed as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multiply(RationalNumber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 = numerator * op2.getNumerator();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denom = denominator * op2.getDenominator();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RationalNumber(numer, denom);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6223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Divides this rational number by the one passed as a parameter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by multiplying by the reciprocal of the second rational.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divide(RationalNumber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multiply(op2.reciprocal());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this rational number is equal to the one passed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 a parameter. Assumes they are both reduced.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isLike(RationalNumber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 numerator == op2.getNumerator() &amp;&amp;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denominator == op2.getDenominator() 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rational number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"0";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(denominator == 1)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"/" +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Reduces this rational number by dividing both the numerator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the denominator by their greatest common divisor.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reduce()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!=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 = gcd(Math.abs(numerator), denominator);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numerator = numerator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denominator = denominator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greatest common divisor of the two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positive parameters. Uses Euclid's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gcd(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!=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&gt;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num1 = num1 -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num2 = num2 - num1;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An </a:t>
            </a:r>
            <a:r>
              <a:rPr lang="en-US" altLang="x-none" i="1"/>
              <a:t>aggregate </a:t>
            </a:r>
            <a:r>
              <a:rPr lang="en-US" altLang="x-none"/>
              <a:t>is an object that is made up of other objects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Therefore aggregation is a </a:t>
            </a:r>
            <a:r>
              <a:rPr lang="en-US" altLang="x-none" i="1"/>
              <a:t>has-a </a:t>
            </a:r>
            <a:r>
              <a:rPr lang="en-US" altLang="x-none"/>
              <a:t>relationship</a:t>
            </a:r>
          </a:p>
          <a:p>
            <a:pPr lvl="1">
              <a:spcBef>
                <a:spcPct val="50000"/>
              </a:spcBef>
            </a:pPr>
            <a:r>
              <a:rPr lang="en-US" altLang="x-none" sz="2800"/>
              <a:t>A car </a:t>
            </a:r>
            <a:r>
              <a:rPr lang="en-US" altLang="x-none" sz="2800" i="1"/>
              <a:t>has a</a:t>
            </a:r>
            <a:r>
              <a:rPr lang="en-US" altLang="x-none" sz="2800"/>
              <a:t> chassis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An aggregate object contains references to other objects as instance data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This is a special kind of dependency; the aggregate relies on the objects that compose it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 the following example, a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 object is composed, in part, of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student has an address (in fact each student has two addresses)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StudentBody.java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Address.java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44132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44132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0" y="228600"/>
            <a:ext cx="28448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 Smith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21 Jump Street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Lynchburg, VA  24551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Marsha Jones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123 Main Street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Euclid, OH  44132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Requirements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Software requirements</a:t>
            </a:r>
            <a:r>
              <a:rPr lang="en-US" altLang="x-none"/>
              <a:t> specify the tasks that a program must accomplish</a:t>
            </a:r>
          </a:p>
          <a:p>
            <a:pPr lvl="1">
              <a:spcBef>
                <a:spcPct val="75000"/>
              </a:spcBef>
            </a:pPr>
            <a:r>
              <a:rPr lang="en-US" altLang="x-none" u="sng"/>
              <a:t>what</a:t>
            </a:r>
            <a:r>
              <a:rPr lang="en-US" altLang="x-none"/>
              <a:t> to do, not how to do it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Often an initial set of requirements is provided, but they should be critiqued and expanded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It is difficult to establish detailed, unambiguous, and complete requirements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Careful attention to the requirements can save significant time and expense in the overall project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firstName, lastName;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 homeAddress,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Student(String first, String last, Address home,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firstName = first;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lastName = last;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homeAddress = home;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schoolAddress = school;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Student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firstName + " " + lastName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"Home Address:\n" + homeAddress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"School Address:\n" +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Address.java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street address.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streetAddress, city, state;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address with the specified data.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Address(String street, String town, String 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streetAddress = street;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city = town;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state = 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zipCode = zip;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Address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streetAddress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city + ", " + state + "  " + 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 in UML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66800" y="1600200"/>
            <a:ext cx="6934200" cy="4038600"/>
            <a:chOff x="928" y="912"/>
            <a:chExt cx="4368" cy="2544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928" y="912"/>
              <a:ext cx="200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StudentBody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928" y="1170"/>
              <a:ext cx="200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928" y="1353"/>
              <a:ext cx="200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04" y="1904"/>
              <a:ext cx="1792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toString() : String</a:t>
              </a:r>
            </a:p>
          </p:txBody>
        </p:sp>
        <p:sp>
          <p:nvSpPr>
            <p:cNvPr id="81929" name="Rectangle 12"/>
            <p:cNvSpPr>
              <a:spLocks noChangeArrowheads="1"/>
            </p:cNvSpPr>
            <p:nvPr/>
          </p:nvSpPr>
          <p:spPr bwMode="auto">
            <a:xfrm>
              <a:off x="3505" y="921"/>
              <a:ext cx="1791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Student</a:t>
              </a:r>
            </a:p>
          </p:txBody>
        </p:sp>
        <p:sp>
          <p:nvSpPr>
            <p:cNvPr id="81930" name="Rectangle 13"/>
            <p:cNvSpPr>
              <a:spLocks noChangeArrowheads="1"/>
            </p:cNvSpPr>
            <p:nvPr/>
          </p:nvSpPr>
          <p:spPr bwMode="auto">
            <a:xfrm>
              <a:off x="3504" y="1176"/>
              <a:ext cx="1792" cy="72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firstName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lastName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homeAddress : Address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schoolAddress : Address</a:t>
              </a:r>
            </a:p>
          </p:txBody>
        </p:sp>
        <p:sp>
          <p:nvSpPr>
            <p:cNvPr id="81931" name="Rectangle 14"/>
            <p:cNvSpPr>
              <a:spLocks noChangeArrowheads="1"/>
            </p:cNvSpPr>
            <p:nvPr/>
          </p:nvSpPr>
          <p:spPr bwMode="auto">
            <a:xfrm>
              <a:off x="1280" y="3120"/>
              <a:ext cx="1792" cy="336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toString() : String</a:t>
              </a:r>
            </a:p>
          </p:txBody>
        </p:sp>
        <p:sp>
          <p:nvSpPr>
            <p:cNvPr id="81932" name="Rectangle 15"/>
            <p:cNvSpPr>
              <a:spLocks noChangeArrowheads="1"/>
            </p:cNvSpPr>
            <p:nvPr/>
          </p:nvSpPr>
          <p:spPr bwMode="auto">
            <a:xfrm>
              <a:off x="1280" y="2392"/>
              <a:ext cx="1792" cy="72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streetAddress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city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state : String</a:t>
              </a:r>
            </a:p>
            <a:p>
              <a:pPr eaLnBrk="1" hangingPunct="1"/>
              <a:r>
                <a:rPr lang="en-US" altLang="x-none" sz="1600" b="1">
                  <a:latin typeface="Arial Unicode MS" charset="0"/>
                </a:rPr>
                <a:t>- zipCode : long</a:t>
              </a:r>
            </a:p>
          </p:txBody>
        </p:sp>
        <p:sp>
          <p:nvSpPr>
            <p:cNvPr id="81933" name="Rectangle 18"/>
            <p:cNvSpPr>
              <a:spLocks noChangeArrowheads="1"/>
            </p:cNvSpPr>
            <p:nvPr/>
          </p:nvSpPr>
          <p:spPr bwMode="auto">
            <a:xfrm>
              <a:off x="1280" y="2137"/>
              <a:ext cx="1792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Address</a:t>
              </a:r>
            </a:p>
          </p:txBody>
        </p:sp>
        <p:sp>
          <p:nvSpPr>
            <p:cNvPr id="81934" name="AutoShape 20"/>
            <p:cNvSpPr>
              <a:spLocks noChangeArrowheads="1"/>
            </p:cNvSpPr>
            <p:nvPr/>
          </p:nvSpPr>
          <p:spPr bwMode="auto">
            <a:xfrm>
              <a:off x="4080" y="2256"/>
              <a:ext cx="240" cy="24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cxnSp>
          <p:nvCxnSpPr>
            <p:cNvPr id="81935" name="AutoShape 21"/>
            <p:cNvCxnSpPr>
              <a:cxnSpLocks noChangeShapeType="1"/>
              <a:stCxn id="81934" idx="2"/>
              <a:endCxn id="81932" idx="3"/>
            </p:cNvCxnSpPr>
            <p:nvPr/>
          </p:nvCxnSpPr>
          <p:spPr bwMode="auto">
            <a:xfrm rot="5400000">
              <a:off x="3506" y="2062"/>
              <a:ext cx="260" cy="112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36" name="Line 9"/>
            <p:cNvSpPr>
              <a:spLocks noChangeShapeType="1"/>
            </p:cNvSpPr>
            <p:nvPr/>
          </p:nvSpPr>
          <p:spPr bwMode="auto">
            <a:xfrm>
              <a:off x="2928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81924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That is, 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reference, used inside a method, refers to the object through which the method is being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Suppose 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is used inside a method called </a:t>
            </a:r>
            <a:r>
              <a:rPr lang="en-US" altLang="x-none">
                <a:latin typeface="Courier New" charset="0"/>
              </a:rPr>
              <a:t>tryMe</a:t>
            </a:r>
            <a:r>
              <a:rPr lang="en-US" altLang="x-none"/>
              <a:t>, which is invoked as follows: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obj1.tryMe();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obj2.tryMe();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In the first invocation,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reference refers to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obj1</a:t>
            </a:r>
            <a:r>
              <a:rPr lang="en-US" altLang="x-none"/>
              <a:t>; in the second it refers to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obj2</a:t>
            </a:r>
          </a:p>
        </p:txBody>
      </p:sp>
      <p:sp>
        <p:nvSpPr>
          <p:cNvPr id="8294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can be used to distinguish the instance variables of a class from corresponding method parameters with the same names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constructor of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 from Chapter 4 could have been written as follows:</a:t>
            </a:r>
          </a:p>
        </p:txBody>
      </p:sp>
      <p:sp>
        <p:nvSpPr>
          <p:cNvPr id="8397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63950"/>
            <a:ext cx="73152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altLang="x-none" sz="2000" b="1">
                <a:latin typeface="Courier New" charset="0"/>
              </a:rPr>
              <a:t>Account(String name,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long </a:t>
            </a:r>
            <a:r>
              <a:rPr lang="en-US" altLang="x-none" sz="2000" b="1">
                <a:latin typeface="Courier New" charset="0"/>
              </a:rPr>
              <a:t>acctNumber, 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         double balance)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.name = name;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.acctNumber = acctNumber;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.balance = balance;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49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Java </a:t>
            </a:r>
            <a:r>
              <a:rPr lang="en-US" altLang="x-none" i="1"/>
              <a:t>interface</a:t>
            </a:r>
            <a:r>
              <a:rPr lang="en-US" altLang="x-none"/>
              <a:t> is a collection of abstract methods and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method</a:t>
            </a:r>
            <a:r>
              <a:rPr lang="en-US" altLang="x-none"/>
              <a:t> is a method header without a method body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abstract method can be declared using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, but because all methods in an interface are abstract, usually it is left off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interface is used to establish a set of methods that a class will implement</a:t>
            </a: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7043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7044" name="TextBox 11"/>
          <p:cNvSpPr txBox="1">
            <a:spLocks noChangeArrowheads="1"/>
          </p:cNvSpPr>
          <p:nvPr/>
        </p:nvSpPr>
        <p:spPr bwMode="auto">
          <a:xfrm>
            <a:off x="762000" y="2292350"/>
            <a:ext cx="75438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interface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int </a:t>
            </a:r>
            <a:r>
              <a:rPr lang="en-US" altLang="x-none" sz="2000" b="1">
                <a:latin typeface="Courier New" charset="0"/>
              </a:rPr>
              <a:t>doThat();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doThis2(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>
                <a:latin typeface="Courier New" charset="0"/>
              </a:rPr>
              <a:t>value,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ch);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boolean </a:t>
            </a:r>
            <a:r>
              <a:rPr lang="en-US" altLang="x-none" sz="2000" b="1">
                <a:latin typeface="Courier New" charset="0"/>
              </a:rPr>
              <a:t>doTheOther(int num);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4800" y="4343400"/>
            <a:ext cx="3600450" cy="1158875"/>
            <a:chOff x="2942" y="2832"/>
            <a:chExt cx="2268" cy="730"/>
          </a:xfrm>
        </p:grpSpPr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2942" y="3120"/>
              <a:ext cx="22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A semicolon immediately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follows each method header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87051" name="Line 10"/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006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/>
              <a:t>None of the methods in</a:t>
            </a:r>
          </a:p>
          <a:p>
            <a:pPr algn="ctr" eaLnBrk="1" hangingPunct="1"/>
            <a:r>
              <a:rPr lang="en-US" altLang="x-none" sz="2000" b="1"/>
              <a:t>an interface are given</a:t>
            </a:r>
          </a:p>
          <a:p>
            <a:pPr algn="ctr" eaLnBrk="1" hangingPunct="1"/>
            <a:r>
              <a:rPr lang="en-US" altLang="x-none" sz="2000" b="1"/>
              <a:t>a definition (body)</a:t>
            </a:r>
            <a:endParaRPr lang="en-US" altLang="x-none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55675" y="1674813"/>
            <a:ext cx="3976688" cy="809625"/>
            <a:chOff x="635" y="930"/>
            <a:chExt cx="2505" cy="510"/>
          </a:xfrm>
        </p:grpSpPr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Text Box 5"/>
            <p:cNvSpPr txBox="1">
              <a:spLocks noChangeArrowheads="1"/>
            </p:cNvSpPr>
            <p:nvPr/>
          </p:nvSpPr>
          <p:spPr bwMode="auto">
            <a:xfrm>
              <a:off x="635" y="930"/>
              <a:ext cx="25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interface</a:t>
              </a:r>
              <a:r>
                <a:rPr lang="en-US" altLang="x-none" sz="2000" b="1">
                  <a:solidFill>
                    <a:srgbClr val="000000"/>
                  </a:solidFill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</a:rPr>
                <a:t>is a reserved word</a:t>
              </a:r>
              <a:endParaRPr lang="en-US" altLang="x-none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Design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software design</a:t>
            </a:r>
            <a:r>
              <a:rPr lang="en-US" altLang="x-none"/>
              <a:t> specifies </a:t>
            </a:r>
            <a:r>
              <a:rPr lang="en-US" altLang="x-none" u="sng"/>
              <a:t>how</a:t>
            </a:r>
            <a:r>
              <a:rPr lang="en-US" altLang="x-none" i="1"/>
              <a:t> </a:t>
            </a:r>
            <a:r>
              <a:rPr lang="en-US" altLang="x-none"/>
              <a:t>a program will accomplish its requirements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software design specifies how the solution can be broken down into manageable pieces and what each piece will do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object-oriented design determines which classes  and objects are needed, and specifies how they will interact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Low level design details include how individual methods will accomplish their tasks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interface cannot be instantiated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Methods in an interface have public visibility by default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formally implements an interface by: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sz="2800"/>
              <a:t>stating so in the class header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sz="2800"/>
              <a:t>providing implementations for every abstract method in the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a class declares that it implements an interface, it must define all methods in the interface</a:t>
            </a: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909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9092" name="TextBox 10"/>
          <p:cNvSpPr txBox="1">
            <a:spLocks noChangeArrowheads="1"/>
          </p:cNvSpPr>
          <p:nvPr/>
        </p:nvSpPr>
        <p:spPr bwMode="auto">
          <a:xfrm>
            <a:off x="1143000" y="1658938"/>
            <a:ext cx="6858000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CanDo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implements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doThat()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etc.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86200" y="762000"/>
            <a:ext cx="2305050" cy="1066800"/>
            <a:chOff x="4343400" y="609600"/>
            <a:chExt cx="2305514" cy="1066801"/>
          </a:xfrm>
        </p:grpSpPr>
        <p:sp>
          <p:nvSpPr>
            <p:cNvPr id="73737" name="Text Box 5"/>
            <p:cNvSpPr txBox="1">
              <a:spLocks noChangeArrowheads="1"/>
            </p:cNvSpPr>
            <p:nvPr/>
          </p:nvSpPr>
          <p:spPr bwMode="auto">
            <a:xfrm>
              <a:off x="4343400" y="609600"/>
              <a:ext cx="2305514" cy="7080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  <a:ea typeface="Courier New" charset="0"/>
                  <a:cs typeface="Courier New" charset="0"/>
                </a:rPr>
                <a:t>implements</a:t>
              </a:r>
              <a:r>
                <a:rPr lang="en-US" altLang="x-none" sz="2000" b="1"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/>
                <a:t>is a</a:t>
              </a:r>
            </a:p>
            <a:p>
              <a:pPr algn="ctr" eaLnBrk="1" hangingPunct="1"/>
              <a:r>
                <a:rPr lang="en-US" altLang="x-none" sz="2000" b="1"/>
                <a:t>reserved word</a:t>
              </a:r>
              <a:endParaRPr lang="en-US" altLang="x-none"/>
            </a:p>
          </p:txBody>
        </p:sp>
        <p:sp>
          <p:nvSpPr>
            <p:cNvPr id="89098" name="Line 6"/>
            <p:cNvSpPr>
              <a:spLocks noChangeShapeType="1"/>
            </p:cNvSpPr>
            <p:nvPr/>
          </p:nvSpPr>
          <p:spPr bwMode="auto">
            <a:xfrm>
              <a:off x="5486400" y="1295401"/>
              <a:ext cx="0" cy="381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29200" y="3810000"/>
            <a:ext cx="2843213" cy="1295400"/>
            <a:chOff x="3552" y="2160"/>
            <a:chExt cx="1791" cy="816"/>
          </a:xfrm>
        </p:grpSpPr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3760" y="2208"/>
              <a:ext cx="1583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Each method listed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in </a:t>
              </a:r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Doable</a:t>
              </a:r>
              <a:r>
                <a:rPr lang="en-US" altLang="x-none" sz="2000" b="1">
                  <a:solidFill>
                    <a:srgbClr val="000000"/>
                  </a:solidFill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</a:rPr>
                <a:t>is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given a definition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89096" name="AutoShape 9"/>
            <p:cNvSpPr>
              <a:spLocks/>
            </p:cNvSpPr>
            <p:nvPr/>
          </p:nvSpPr>
          <p:spPr bwMode="auto"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addition to (or instead of) abstract methods, an interface can contain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implements an interface, it gains access to all its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that implements an interface can implement other methods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Complexity.java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Question.java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MiniQuiz.java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404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Complexity.java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interface for an object that can be assigned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explicit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Question.java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question (and its answer).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Question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question, answer;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complexityLevel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question with a default complexity.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Question(String query, String result)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question = query;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answer = result;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complexityLevel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1;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level)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getQuestion()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609600" y="4460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answer to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getAnswer()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true if the candidate answer matches the answer.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answerCorrect(String candidateAnswer)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answer.equals(candidateAnswer);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question (and its answer)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+ "\n" +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MiniQuiz.java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class that implements an interface.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MiniQuiz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Presents a short quiz.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q1, q2;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possible;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Question("What is the capital of Jamaica?",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"Kingston");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q1.setComplexity(4);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Question("Which is worse, ignorance or apathy?",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"I don't know and I don't care");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q2.setComplexity(10);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System.out.print(q1.getQuestion());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q1.getComplexity()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q1.getAnswer());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System.out.print(q2.getQuestion());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q2.getComplexity()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q2.getAnswer());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(q1.getQuestion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(Level: " + q1.getComplexity()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No, the answer is " + q1.getAnswer());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(q2.getQuestion());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(Level: " + q2.getComplexity()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("No, the answer is " + q2.getAnswer());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71600" y="838200"/>
            <a:ext cx="62928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What is the capital of Jamaica? (Level: 4)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Kingston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Correct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Which is worse, ignorance or apathy? (Level: 10)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apathy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No, the answer is I don't know and I don't care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Implementation</a:t>
            </a:r>
            <a:r>
              <a:rPr lang="en-US" altLang="x-none"/>
              <a:t> is the process of translating a design into source code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Novice programmers often think that writing code is the heart of software development, but actually it should be the least creative step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Almost all important decisions are made during requirements and design stages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Implementation should focus on coding details, including style guidelines and documentation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can implement multiple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interfaces are listed in the </a:t>
            </a:r>
            <a:r>
              <a:rPr lang="en-US" altLang="x-none">
                <a:latin typeface="Courier New" charset="0"/>
              </a:rPr>
              <a:t>implements</a:t>
            </a:r>
            <a:r>
              <a:rPr lang="en-US" altLang="x-none"/>
              <a:t> clause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class must implement all methods in all interfaces listed in the header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9624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class ManyThings implements interface1, interface2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all methods of both interfaces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</p:txBody>
      </p:sp>
      <p:sp>
        <p:nvSpPr>
          <p:cNvPr id="983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API contains many helpful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contains one abstract method called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, which is used to compare two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discussed the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in Chapter 5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implements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, giving us the ability to put strings in lexicographic order</a:t>
            </a: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Comparable Interface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Any class can implement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to provide a mechanism for comparing objects of that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>
                <a:latin typeface="Courier New" charset="0"/>
              </a:rPr>
              <a:t>	</a:t>
            </a:r>
            <a:r>
              <a:rPr lang="en-US" altLang="x-none" sz="2000" b="1">
                <a:latin typeface="Courier New" charset="0"/>
              </a:rPr>
              <a:t>if (obj1.compareTo(obj2) &lt; 0)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000" b="1">
                <a:latin typeface="Courier New" charset="0"/>
              </a:rPr>
              <a:t>	   System.out.println ("obj1 is less than obj2");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value returned from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should be negative is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less that </a:t>
            </a:r>
            <a:r>
              <a:rPr lang="en-US" altLang="x-none">
                <a:latin typeface="Courier New" charset="0"/>
              </a:rPr>
              <a:t>obj2</a:t>
            </a:r>
            <a:r>
              <a:rPr lang="en-US" altLang="x-none"/>
              <a:t>, 0 if they are equal, and positive if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obj2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It's up to the programmer to determine what makes one object less than another</a:t>
            </a:r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Iterator Interface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discussed in Chapter 5, an iterator is an object that provides a means of processing a collection of objects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is created formally by implementing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contains three methods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a boolean result – true if there are items left to process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object in the iteration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remove</a:t>
            </a:r>
            <a:r>
              <a:rPr lang="en-US" altLang="x-none"/>
              <a:t> method removes the object most recently returned by 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</a:t>
            </a:r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Iterable Interface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Another interface,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/>
              <a:t>, establishes that an object provides an iterator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interface has one method,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/>
              <a:t>, that returns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Any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can be processed using the for-each version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the difference: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Iterator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has methods that perform an iteration;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Iterable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provides an iterator on request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You could write a class that implements certain methods (such as </a:t>
            </a:r>
            <a:r>
              <a:rPr lang="en-US" altLang="x-none" dirty="0" err="1">
                <a:latin typeface="Courier New" charset="0"/>
              </a:rPr>
              <a:t>compareTo</a:t>
            </a:r>
            <a:r>
              <a:rPr lang="en-US" altLang="x-none" dirty="0"/>
              <a:t>) without formally implementing the interface (</a:t>
            </a:r>
            <a:r>
              <a:rPr lang="en-US" altLang="x-none" dirty="0">
                <a:latin typeface="Courier New" charset="0"/>
              </a:rPr>
              <a:t>Comparable</a:t>
            </a:r>
            <a:r>
              <a:rPr lang="en-US" altLang="x-none" dirty="0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However, formally establishing the relationship between a class and an interface allows Java to deal with an object in certain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Interfaces are a key aspect of object-oriented design in Java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We discuss this idea further in Chapter 10</a:t>
            </a: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latin typeface="Courier New" charset="0"/>
              </a:rPr>
              <a:t>Modify </a:t>
            </a:r>
            <a:r>
              <a:rPr lang="en-US" altLang="x-none" dirty="0" err="1">
                <a:latin typeface="Courier New" charset="0"/>
              </a:rPr>
              <a:t>RationalNumber</a:t>
            </a:r>
            <a:r>
              <a:rPr lang="en-US" altLang="x-none" dirty="0">
                <a:latin typeface="Courier New" charset="0"/>
              </a:rPr>
              <a:t> class to implement Comparable interface</a:t>
            </a:r>
            <a:endParaRPr lang="en-US" dirty="0">
              <a:latin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78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Assignment1  -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Question class to implement Comparable interface to compare two questions based on Complexity. Also write a driver class to test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53417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44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Chapter 3 we introduced enumerated types, which define a new data type and list all possible values of that type: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enum Season {winter, spring, summer, fall}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Once established, the new type can be used to declare variables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/>
              <a:t>Season time;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only values this variable can be assigned are the ones established in the </a:t>
            </a:r>
            <a:r>
              <a:rPr lang="en-US" altLang="x-none">
                <a:latin typeface="Courier New" charset="0"/>
              </a:rPr>
              <a:t>enum</a:t>
            </a:r>
            <a:r>
              <a:rPr lang="en-US" altLang="x-none"/>
              <a:t> definition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 b="1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105476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Testing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i="1"/>
              <a:t>Testing</a:t>
            </a:r>
            <a:r>
              <a:rPr lang="en-US" altLang="x-none"/>
              <a:t> attempts to ensure that the program will solve the intended problem under all the constraints specified in the requirements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A program should be thoroughly tested with the goal of finding errors</a:t>
            </a:r>
          </a:p>
          <a:p>
            <a:pPr>
              <a:spcBef>
                <a:spcPct val="75000"/>
              </a:spcBef>
            </a:pPr>
            <a:r>
              <a:rPr lang="en-US" altLang="x-none" i="1"/>
              <a:t>Debugging</a:t>
            </a:r>
            <a:r>
              <a:rPr lang="en-US" altLang="x-none"/>
              <a:t> is the process of determining the cause of a problem and fixing it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We revisit the details of the testing process later in this chapter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definition is a special kind of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of the enumerated type are objects of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</a:t>
            </a:r>
            <a:r>
              <a:rPr lang="en-US" altLang="x-none">
                <a:latin typeface="Courier New" charset="0"/>
              </a:rPr>
              <a:t>fall</a:t>
            </a:r>
            <a:r>
              <a:rPr lang="en-US" altLang="x-none"/>
              <a:t> is an object of type </a:t>
            </a:r>
            <a:r>
              <a:rPr lang="en-US" altLang="x-none">
                <a:latin typeface="Courier New" charset="0"/>
              </a:rPr>
              <a:t>Season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altLang="x-none"/>
              <a:t>That's why the following assignment is valid: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time = Season.fall;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034463" y="564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definition can be more interesting than a simple list of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Because they are like classes, we can add additional instance data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define an </a:t>
            </a:r>
            <a:r>
              <a:rPr lang="en-US" altLang="x-none">
                <a:latin typeface="Courier New" charset="0"/>
              </a:rPr>
              <a:t>enum</a:t>
            </a:r>
            <a:r>
              <a:rPr lang="en-US" altLang="x-none"/>
              <a:t> constructor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value listed for the enumerated type calls the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Season.java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SeasonTester.java 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Season.java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Enumerates the values for Season.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Season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winter ("December through February"),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spring ("March through May"),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summer ("June through August"),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fall ("September through November");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span;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15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each value with an associated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Season(String months)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span = months;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span message for this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getSpan()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span;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System.out.println(time + "\t" + time.getSpan());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SeasonTester.java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full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SeasonTester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Iterates through the values of the Season enumerated type.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(Season time : Season.values())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System.out.println(time + "\t" + time.getSpan());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838200"/>
            <a:ext cx="4506913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winter	December through February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spring	March through May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summer	June through August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fall	September through November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Enumerated Types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enumerated type contains a static method called </a:t>
            </a:r>
            <a:r>
              <a:rPr lang="en-US" altLang="x-none">
                <a:latin typeface="Courier New" charset="0"/>
              </a:rPr>
              <a:t>values</a:t>
            </a:r>
            <a:r>
              <a:rPr lang="en-US" altLang="x-none"/>
              <a:t> that returns a list of all possible values for that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list returned from </a:t>
            </a:r>
            <a:r>
              <a:rPr lang="en-US" altLang="x-none">
                <a:latin typeface="Courier New" charset="0"/>
              </a:rPr>
              <a:t>values</a:t>
            </a:r>
            <a:r>
              <a:rPr lang="en-US" altLang="x-none"/>
              <a:t> can be processed using a for-each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enumerated type cannot be instantiated outside of its own definition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carefully designed enumerated type provides a versatile and type-safe mechanism for managing data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126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Enumerated Types Revisited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Method 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4038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36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Design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As we've discussed, high-level design issues include: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identifying primary classes and objects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assigning primary responsibilities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After establishing high-level design issues, its important to address low-level issues such as the design of key methods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For some methods, careful planning is needed to make sure they contribute to an efficient and elegant system design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method should be relatively small, so that it can be understood as a single entity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potentially large method should be decomposed into several smaller methods as needed for clarity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public service method of an object may call one or more private support methods to help it accomplish its goal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Support methods might call other support methods if appropriate</a:t>
            </a: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Identifying Classes and Objects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/>
              <a:t>The core activity of object-oriented design is determining the classes and objects that will make up the solution</a:t>
            </a:r>
          </a:p>
          <a:p>
            <a:pPr>
              <a:spcBef>
                <a:spcPct val="70000"/>
              </a:spcBef>
            </a:pPr>
            <a:r>
              <a:rPr lang="en-US" altLang="x-none" dirty="0">
                <a:solidFill>
                  <a:srgbClr val="FF0000"/>
                </a:solidFill>
              </a:rPr>
              <a:t>The classes may be part of a class library, reused from a previous project, or newly written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One way to identify potential classes is to identify the objects discussed in the requirements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Objects are generally nouns, and the services that an object provides are generally verbs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an example that requires method decomposition – translating English into Pig Latin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Pig Latin is a language in which each word is modified by moving the initial sound of the word to the end and adding "ay"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Words that begin with vowels have the "yay" sound added on the end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4000" y="4876800"/>
            <a:ext cx="2743200" cy="381000"/>
            <a:chOff x="864" y="2976"/>
            <a:chExt cx="1728" cy="240"/>
          </a:xfrm>
        </p:grpSpPr>
        <p:sp>
          <p:nvSpPr>
            <p:cNvPr id="116754" name="Rectangle 4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book</a:t>
              </a:r>
            </a:p>
          </p:txBody>
        </p:sp>
        <p:sp>
          <p:nvSpPr>
            <p:cNvPr id="116755" name="Rectangle 5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ookbay</a:t>
              </a:r>
            </a:p>
          </p:txBody>
        </p:sp>
        <p:sp>
          <p:nvSpPr>
            <p:cNvPr id="116756" name="Line 6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6800" y="4876800"/>
            <a:ext cx="2743200" cy="381000"/>
            <a:chOff x="3216" y="3072"/>
            <a:chExt cx="1728" cy="240"/>
          </a:xfrm>
        </p:grpSpPr>
        <p:sp>
          <p:nvSpPr>
            <p:cNvPr id="116751" name="Rectangle 7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table</a:t>
              </a:r>
            </a:p>
          </p:txBody>
        </p:sp>
        <p:sp>
          <p:nvSpPr>
            <p:cNvPr id="116752" name="Rectangle 8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abletay</a:t>
              </a:r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24000" y="5562600"/>
            <a:ext cx="2743200" cy="381000"/>
            <a:chOff x="1008" y="3504"/>
            <a:chExt cx="1728" cy="240"/>
          </a:xfrm>
        </p:grpSpPr>
        <p:sp>
          <p:nvSpPr>
            <p:cNvPr id="116748" name="Rectangle 10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item</a:t>
              </a:r>
            </a:p>
          </p:txBody>
        </p:sp>
        <p:sp>
          <p:nvSpPr>
            <p:cNvPr id="116749" name="Rectangle 11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itemyay</a:t>
              </a:r>
            </a:p>
          </p:txBody>
        </p:sp>
        <p:sp>
          <p:nvSpPr>
            <p:cNvPr id="116750" name="Line 12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876800" y="5562600"/>
            <a:ext cx="2743200" cy="381000"/>
            <a:chOff x="3168" y="3600"/>
            <a:chExt cx="1728" cy="240"/>
          </a:xfrm>
        </p:grpSpPr>
        <p:sp>
          <p:nvSpPr>
            <p:cNvPr id="116745" name="Rectangle 13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chair</a:t>
              </a:r>
            </a:p>
          </p:txBody>
        </p:sp>
        <p:sp>
          <p:nvSpPr>
            <p:cNvPr id="116746" name="Rectangle 14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008000"/>
                  </a:solidFill>
                </a:rPr>
                <a:t>airchay</a:t>
              </a:r>
            </a:p>
          </p:txBody>
        </p:sp>
        <p:sp>
          <p:nvSpPr>
            <p:cNvPr id="116747" name="Line 15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44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primary objective (translating a sentence) is too complicated for one method to accomplish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 we look for natural ways to decompose the solution into pieces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Translating a sentence can be decomposed into the process of translating each word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process of translating a word can be separated into translating words that: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begin with vowels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begin with consonant blends (sh, cr, th, etc.)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begin with single consonants </a:t>
            </a: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Decomposition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a UML class diagram, the visibility of a variable or method can be shown using special characters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Public members are preceded by a plus 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Private members are preceded by a minus 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PigLatin.java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PigLatinTranslator.java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PigLatin.java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concept of method decomposition.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PigLatin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sentences and translates them into Pig Latin.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sentence, result, another;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System.out.println("Enter a sentence (no punctuation):");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sentence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PigLatinTranslator.translate(sentence);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System.out.println("That sentence in Pig Latin is:");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System.out.println(result);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System.out.print("Translate another sentence (y/n)?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another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(another.equalsIgnoreCase("y"));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000125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Enter a sentence (no punctuation):");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sentence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PigLatinTranslator.translate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(sentence);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That sentence in Pig Latin is:");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(result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Translate another sentence (y/n)?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another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another.equalsIgnoreCase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("y"));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838200"/>
            <a:ext cx="4678363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sentence (no punctuation):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Do you speak Pig Latin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sentence in Pig Latin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oday ouyay eakspay igpay atinlay 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Translate another sentence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sentence (no punctuation):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Play it again Sam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sentence in Pig Latin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ayplay ityay againyay amsay 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Translate another sentence (y/n)?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PigLatinTranslator.java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translator from English to Pig Latin. Demonstrates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method decomposition.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PigLatinTranslator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Translates a sentence of words into Pig Latin.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translate(String sentence)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sentence = sentence.toLowerCase();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Scanner(sentence);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(scan.hasNext())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translateWord(scan.next());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" 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Translates one word into Pig Latin. If the word begins with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vowel, the suffix "yay" is appended to the word.  Otherwise,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first letter or two are moved to the end of the word,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"ay" is appended.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translateWord(String word)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(beginsWithVowel(word))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word + "yay";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(beginsWithBlend(word))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result = word.substring(2) + word.substring(0,2) + "ay";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result = word.substring(1) + word.charAt(0) + "ay";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the specified word begins with a vowel.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boolean beginsWithVowel(String word)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vowels = "aeiou";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 = word.charAt(0);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(vowels.indexOf(letter) != -1);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the specified word begins with a particular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two-character consonant blend.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beginsWithBlend(String word)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 word.startsWith("bl") || word.startsWith("sc")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word.startsWith("br") || word.startsWith("sh")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word.startsWith("ch") || word.startsWith("sk")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word.startsWith("cl") || word.startsWith("sl")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word.startsWith("cr") || word.startsWith("sn")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word.startsWith("dr") || word.startsWith("sm")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word.startsWith("dw") || word.startsWith("sp")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word.startsWith("fl") || word.startsWith("sq")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word.startsWith("fr") || word.startsWith("st")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word.startsWith("gl") || word.startsWith("sw")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word.startsWith("gr") || word.startsWith("th")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word.startsWith("kl") || word.startsWith("tr")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word.startsWith("ph") || word.startsWith("tw")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word.startsWith("pl") || word.startsWith("wh") ||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word.startsWith("pr") || word.startsWith("wr") );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</TotalTime>
  <Words>9042</Words>
  <Application>Microsoft Office PowerPoint</Application>
  <PresentationFormat>On-screen Show (4:3)</PresentationFormat>
  <Paragraphs>1680</Paragraphs>
  <Slides>122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32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7 Object-Oriented Design</vt:lpstr>
      <vt:lpstr>Object-Oriented Design</vt:lpstr>
      <vt:lpstr>Outline</vt:lpstr>
      <vt:lpstr>Program Development</vt:lpstr>
      <vt:lpstr>Requirements</vt:lpstr>
      <vt:lpstr>Design</vt:lpstr>
      <vt:lpstr>Implementation</vt:lpstr>
      <vt:lpstr>Testing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Outline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Practice</vt:lpstr>
      <vt:lpstr>Quick Check</vt:lpstr>
      <vt:lpstr>Outline</vt:lpstr>
      <vt:lpstr>Class Relationships</vt:lpstr>
      <vt:lpstr>Dependency</vt:lpstr>
      <vt:lpstr>Dependency</vt:lpstr>
      <vt:lpstr>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  <vt:lpstr>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in UML</vt:lpstr>
      <vt:lpstr>The this Reference</vt:lpstr>
      <vt:lpstr>The this reference</vt:lpstr>
      <vt:lpstr>Outline</vt:lpstr>
      <vt:lpstr>Interfaces</vt:lpstr>
      <vt:lpstr>Interfaces</vt:lpstr>
      <vt:lpstr>Interfaces</vt:lpstr>
      <vt:lpstr>Interfaces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The Comparable Interface</vt:lpstr>
      <vt:lpstr>The Iterator Interface</vt:lpstr>
      <vt:lpstr>The Iterable Interface</vt:lpstr>
      <vt:lpstr>Interfaces</vt:lpstr>
      <vt:lpstr>Practice</vt:lpstr>
      <vt:lpstr>Assignment1  - question 1</vt:lpstr>
      <vt:lpstr>Outline</vt:lpstr>
      <vt:lpstr>Enumerated Types</vt:lpstr>
      <vt:lpstr>Enumerated Types</vt:lpstr>
      <vt:lpstr>Enumerated Types</vt:lpstr>
      <vt:lpstr>PowerPoint Presentation</vt:lpstr>
      <vt:lpstr>PowerPoint Presentation</vt:lpstr>
      <vt:lpstr>PowerPoint Presentation</vt:lpstr>
      <vt:lpstr>PowerPoint Presentation</vt:lpstr>
      <vt:lpstr>Enumerated Types</vt:lpstr>
      <vt:lpstr>Outline</vt:lpstr>
      <vt:lpstr>Method Design</vt:lpstr>
      <vt:lpstr>Method Decomposition</vt:lpstr>
      <vt:lpstr>Method Decomposition</vt:lpstr>
      <vt:lpstr>Method Decomposition</vt:lpstr>
      <vt:lpstr>Method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 for Pig Latin</vt:lpstr>
      <vt:lpstr>Objects as Parameters</vt:lpstr>
      <vt:lpstr>Passing Objects to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Overloading</vt:lpstr>
      <vt:lpstr>Method Overloading</vt:lpstr>
      <vt:lpstr>Method Overloading</vt:lpstr>
      <vt:lpstr>Overloading Methods</vt:lpstr>
      <vt:lpstr>Outline</vt:lpstr>
      <vt:lpstr>Testing</vt:lpstr>
      <vt:lpstr>Testing</vt:lpstr>
      <vt:lpstr>Reviews</vt:lpstr>
      <vt:lpstr>Test Cases</vt:lpstr>
      <vt:lpstr>Defect and Regression Testing</vt:lpstr>
      <vt:lpstr>Black-Box Testing</vt:lpstr>
      <vt:lpstr>White-Box Testing</vt:lpstr>
      <vt:lpstr>How to debug?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AI, CHUNYU</cp:lastModifiedBy>
  <cp:revision>56</cp:revision>
  <dcterms:created xsi:type="dcterms:W3CDTF">2014-02-27T14:46:45Z</dcterms:created>
  <dcterms:modified xsi:type="dcterms:W3CDTF">2018-09-04T15:26:06Z</dcterms:modified>
</cp:coreProperties>
</file>