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86"/>
  </p:notesMasterIdLst>
  <p:handoutMasterIdLst>
    <p:handoutMasterId r:id="rId87"/>
  </p:handoutMasterIdLst>
  <p:sldIdLst>
    <p:sldId id="256" r:id="rId3"/>
    <p:sldId id="260" r:id="rId4"/>
    <p:sldId id="261" r:id="rId5"/>
    <p:sldId id="31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20" r:id="rId15"/>
    <p:sldId id="321" r:id="rId16"/>
    <p:sldId id="325" r:id="rId17"/>
    <p:sldId id="381" r:id="rId18"/>
    <p:sldId id="382" r:id="rId19"/>
    <p:sldId id="270" r:id="rId20"/>
    <p:sldId id="271" r:id="rId21"/>
    <p:sldId id="272" r:id="rId22"/>
    <p:sldId id="322" r:id="rId23"/>
    <p:sldId id="323" r:id="rId24"/>
    <p:sldId id="324" r:id="rId25"/>
    <p:sldId id="326" r:id="rId26"/>
    <p:sldId id="327" r:id="rId27"/>
    <p:sldId id="328" r:id="rId28"/>
    <p:sldId id="329" r:id="rId29"/>
    <p:sldId id="273" r:id="rId30"/>
    <p:sldId id="274" r:id="rId31"/>
    <p:sldId id="275" r:id="rId32"/>
    <p:sldId id="330" r:id="rId33"/>
    <p:sldId id="332" r:id="rId34"/>
    <p:sldId id="276" r:id="rId35"/>
    <p:sldId id="314" r:id="rId36"/>
    <p:sldId id="278" r:id="rId37"/>
    <p:sldId id="279" r:id="rId38"/>
    <p:sldId id="280" r:id="rId39"/>
    <p:sldId id="281" r:id="rId40"/>
    <p:sldId id="282" r:id="rId41"/>
    <p:sldId id="333" r:id="rId42"/>
    <p:sldId id="334" r:id="rId43"/>
    <p:sldId id="335" r:id="rId44"/>
    <p:sldId id="336" r:id="rId45"/>
    <p:sldId id="337" r:id="rId46"/>
    <p:sldId id="331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283" r:id="rId57"/>
    <p:sldId id="284" r:id="rId58"/>
    <p:sldId id="347" r:id="rId59"/>
    <p:sldId id="348" r:id="rId60"/>
    <p:sldId id="315" r:id="rId61"/>
    <p:sldId id="286" r:id="rId62"/>
    <p:sldId id="287" r:id="rId63"/>
    <p:sldId id="288" r:id="rId64"/>
    <p:sldId id="289" r:id="rId65"/>
    <p:sldId id="290" r:id="rId66"/>
    <p:sldId id="383" r:id="rId67"/>
    <p:sldId id="384" r:id="rId68"/>
    <p:sldId id="291" r:id="rId69"/>
    <p:sldId id="292" r:id="rId70"/>
    <p:sldId id="349" r:id="rId71"/>
    <p:sldId id="352" r:id="rId72"/>
    <p:sldId id="350" r:id="rId73"/>
    <p:sldId id="351" r:id="rId74"/>
    <p:sldId id="316" r:id="rId75"/>
    <p:sldId id="294" r:id="rId76"/>
    <p:sldId id="295" r:id="rId77"/>
    <p:sldId id="353" r:id="rId78"/>
    <p:sldId id="354" r:id="rId79"/>
    <p:sldId id="355" r:id="rId80"/>
    <p:sldId id="356" r:id="rId81"/>
    <p:sldId id="357" r:id="rId82"/>
    <p:sldId id="358" r:id="rId83"/>
    <p:sldId id="297" r:id="rId84"/>
    <p:sldId id="313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>
      <p:cViewPr varScale="1">
        <p:scale>
          <a:sx n="102" d="100"/>
          <a:sy n="102" d="100"/>
        </p:scale>
        <p:origin x="1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31DCBB-98F4-1244-A870-9505739832F7}" type="datetime1">
              <a:rPr lang="en-US" altLang="x-none"/>
              <a:pPr/>
              <a:t>9/20/2018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D7A4F2-4AE5-2140-93CE-F25C51A161C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78123E-41EC-8246-B370-0DBC623F209B}" type="datetime1">
              <a:rPr lang="en-US" altLang="x-none"/>
              <a:pPr/>
              <a:t>9/20/2018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28331-D169-DD42-8F0A-559777536E9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28331-D169-DD42-8F0A-559777536E9A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952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752404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379858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750635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5BCC9-2482-E84C-88F9-458AB58A1C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12942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7AE23-48E1-A74C-BE63-5E469B51F4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4346152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FB61F-EC0D-AA46-A20D-7E4C9B46D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656000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D8BC9-0ECE-A94E-8F1A-9E600AD9B7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95548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258C-D93A-4F4E-8D07-28FB35F039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5823837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AD805-6414-3645-8CB4-91FAC70580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1641344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1591D-BED1-A34C-B216-46D513148A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8796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E3C01-D7D9-8748-84AD-ACDF834AD2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82672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423834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12842-C1B6-C345-81B5-B2ED9DEFDC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876261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B38B6-4DAC-B346-B14D-92EB9E14EA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84682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3FE13-794D-6A48-A7F4-983378BED47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724750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961968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994435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3928345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7017249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438971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105132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43167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1B09FD-9F30-9449-A42D-B9806BC3E6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8</a:t>
            </a:r>
            <a:br>
              <a:rPr lang="en-US" altLang="x-none"/>
            </a:br>
            <a:r>
              <a:rPr lang="en-US" altLang="x-none"/>
              <a:t>Arrays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9" y="2133600"/>
            <a:ext cx="2893031" cy="358012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Declaring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array could be declared as follows: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int[] scores = new int[10];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variable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is </a:t>
            </a:r>
            <a:r>
              <a:rPr lang="en-US" altLang="x-none">
                <a:latin typeface="Courier New" charset="0"/>
              </a:rPr>
              <a:t>int[]</a:t>
            </a:r>
            <a:r>
              <a:rPr lang="en-US" altLang="x-none"/>
              <a:t> (an array of integers)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Note that the array type does not specify its size, but each object of that type has a specific size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reference variable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is set to a new array object that can hold 10 integers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Declaring 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Some other examples of array declarations: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endParaRPr lang="en-US" altLang="x-none" sz="800"/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int[] weights = new int[2000];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double[] prices = new double[500];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boolean[] flags;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flags = new boolean[20];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char[] codes = new char[1750];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Using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for-each version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can be used when processing array elements: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for (int score : scores)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   System.out.println(score);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is only appropriate when processing all array elements starting at index 0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 can't be used to set the array values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BasicArray.java</a:t>
            </a:r>
            <a:endParaRPr lang="en-US" altLang="x-none" b="1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list[5] = 999;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System.out.print(value + " 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list[5] = 999;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System.out.print(value + " 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26413" cy="1046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0  10  20  30  40  999  60  70  80  90  100  110  120  130  140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Array Example</a:t>
            </a:r>
          </a:p>
        </p:txBody>
      </p:sp>
      <p:sp>
        <p:nvSpPr>
          <p:cNvPr id="43011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43012" name="Group 8"/>
          <p:cNvGrpSpPr>
            <a:grpSpLocks/>
          </p:cNvGrpSpPr>
          <p:nvPr/>
        </p:nvGrpSpPr>
        <p:grpSpPr bwMode="auto">
          <a:xfrm>
            <a:off x="914400" y="1143000"/>
            <a:ext cx="7162800" cy="5334000"/>
            <a:chOff x="990599" y="1066800"/>
            <a:chExt cx="7162801" cy="5334000"/>
          </a:xfrm>
        </p:grpSpPr>
        <p:sp>
          <p:nvSpPr>
            <p:cNvPr id="43013" name="TextBox 5"/>
            <p:cNvSpPr txBox="1">
              <a:spLocks noChangeArrowheads="1"/>
            </p:cNvSpPr>
            <p:nvPr/>
          </p:nvSpPr>
          <p:spPr bwMode="auto">
            <a:xfrm>
              <a:off x="990599" y="1066800"/>
              <a:ext cx="7162801" cy="533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3014" name="Picture 7" descr="fig08_0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269917"/>
              <a:ext cx="6324600" cy="4880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an array declaration to represent the ages of 100 children.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/>
              <a:t>Write code that prints each value in an array of integers named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an array declaration to represent the ages of 100 children.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/>
              <a:t>Write code that prints each value in an array of integers named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795463" y="2286000"/>
            <a:ext cx="498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int[] ages = new int[100];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698625" y="4495800"/>
            <a:ext cx="55403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for (int value : values)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System.out.println(value);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an array is created, it has a fixed size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index used in an array reference must specify a valid element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index value must be in range 0 to N-1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interpreter throws an </a:t>
            </a:r>
            <a:r>
              <a:rPr lang="en-US" altLang="x-none">
                <a:latin typeface="Courier New" charset="0"/>
              </a:rPr>
              <a:t>ArrayIndexOutOfBoundsException</a:t>
            </a:r>
            <a:r>
              <a:rPr lang="en-US" altLang="x-none"/>
              <a:t> if an array index is out of bounds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is called automatic </a:t>
            </a:r>
            <a:r>
              <a:rPr lang="en-US" altLang="x-none" i="1"/>
              <a:t>bounds checking</a:t>
            </a:r>
            <a:endParaRPr lang="en-US" altLang="x-none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example, if the array </a:t>
            </a:r>
            <a:r>
              <a:rPr lang="en-US" altLang="x-none">
                <a:latin typeface="Courier New" charset="0"/>
              </a:rPr>
              <a:t>codes</a:t>
            </a:r>
            <a:r>
              <a:rPr lang="en-US" altLang="x-none"/>
              <a:t> can hold 100 values, it can be indexed from 0 to 99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the value of </a:t>
            </a:r>
            <a:r>
              <a:rPr lang="en-US" altLang="x-none">
                <a:latin typeface="Courier New" charset="0"/>
              </a:rPr>
              <a:t>count</a:t>
            </a:r>
            <a:r>
              <a:rPr lang="en-US" altLang="x-none"/>
              <a:t> is 100, then the following reference will cause an exception to be thrown: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System.out.println(codes[count]);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It’s common to introduce </a:t>
            </a:r>
            <a:r>
              <a:rPr lang="en-US" altLang="x-none" i="1"/>
              <a:t>off-by-one errors</a:t>
            </a:r>
            <a:r>
              <a:rPr lang="en-US" altLang="x-none"/>
              <a:t> when using arrays: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9828" y="5189538"/>
            <a:ext cx="7927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b="1" dirty="0">
                <a:latin typeface="Courier New" charset="0"/>
              </a:rPr>
              <a:t>for (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</a:rPr>
              <a:t>index = 0</a:t>
            </a:r>
            <a:r>
              <a:rPr lang="en-US" altLang="x-none" b="1" dirty="0">
                <a:latin typeface="Courier New" charset="0"/>
              </a:rPr>
              <a:t>; index &lt;= 100; index++)</a:t>
            </a:r>
          </a:p>
          <a:p>
            <a:pPr algn="ctr" eaLnBrk="1" hangingPunct="1"/>
            <a:r>
              <a:rPr lang="en-US" altLang="x-none" b="1" dirty="0">
                <a:latin typeface="Courier New" charset="0"/>
              </a:rPr>
              <a:t>codes[index] = index*50 + epsilon;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24463" y="4648200"/>
            <a:ext cx="1328737" cy="976312"/>
            <a:chOff x="3176" y="2889"/>
            <a:chExt cx="837" cy="615"/>
          </a:xfrm>
        </p:grpSpPr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176" y="2889"/>
              <a:ext cx="7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dirty="0">
                  <a:solidFill>
                    <a:schemeClr val="hlink"/>
                  </a:solidFill>
                  <a:latin typeface="Arial Unicode MS" charset="0"/>
                </a:rPr>
                <a:t>problem</a:t>
              </a:r>
            </a:p>
          </p:txBody>
        </p:sp>
        <p:sp>
          <p:nvSpPr>
            <p:cNvPr id="47112" name="Oval 7"/>
            <p:cNvSpPr>
              <a:spLocks noChangeArrowheads="1"/>
            </p:cNvSpPr>
            <p:nvPr/>
          </p:nvSpPr>
          <p:spPr bwMode="auto">
            <a:xfrm>
              <a:off x="3216" y="3264"/>
              <a:ext cx="797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Arrays are objects that help us organize large amounts of information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8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 declaration and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bounds checking and capacity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arrays that store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variable length parameter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multidimensional </a:t>
            </a:r>
            <a:r>
              <a:rPr lang="en-US" altLang="x-none" dirty="0" smtClean="0"/>
              <a:t>arrays</a:t>
            </a:r>
            <a:endParaRPr lang="en-US" altLang="x-none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array object has a public constant called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that stores the size of the array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referenced using the array name: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scores.length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that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holds the number of elements, not the largest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ReverseOrder.java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LetterCount.java </a:t>
            </a:r>
            <a:endParaRPr lang="en-US" altLang="x-none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ReverseOrder.java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array index processing.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ReverseOrder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list of numbers from the user, storing them in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array, then prints them in the opposite order.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double[] numbers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double[10];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size of the array: " + numbers.length);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0; index &lt; numbers.length; index++)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number " + (index+1) + ":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numbers[index] = scan.nextDouble();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numbers in reverse order:");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System.out.print(numbers[index]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numbers.length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number " + (index+1) + ":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numbers[index]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numbers in reverse order:");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(numbers[index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 + " 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571500"/>
            <a:ext cx="8372475" cy="4000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size of the array: 10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1: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18.36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2: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48.9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3: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4: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29.06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5: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72.404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6: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34.8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7: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63.41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8: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45.55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9: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69.0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10: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99.18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numbers in reverse order: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99.18  69.0  45.55  63.41  34.8  72.404  29.06  53.5  48.9  18.36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LetterCount.java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relationship between arrays and strings.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LetterCount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sentence from the user and counts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uppercase and lowercase letters contained in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NUMCHARS = 26;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upper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int[NUMCHARS];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lower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int[NUMCHARS];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current;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the current character being processed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other = 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counter for non-alphabetics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System.out.println("Enter a sentence:");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line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Count the number of each letter occurence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ch = 0; ch &lt; line.length(); ch++)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current = line.charAt(ch);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upper[current-'A']++;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lower[current-'a']++;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other++;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letter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upper.length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upper[letter]);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("\t\t" +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lower[letter]);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("Non-alphabetic characters: " + other);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letter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upper.length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(":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upper[letter]);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("\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t\t" +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(":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lower[letter]);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Non-alphabetic characters: " + other);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39113" cy="6216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Sample Run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 sentence:</a:t>
            </a:r>
          </a:p>
          <a:p>
            <a:pPr eaLnBrk="1" hangingPunct="1"/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 Casablanca, Humphrey Bogart never says "Play it again, Sam."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A: 0		a: 10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B: 1		b: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C: 1		c: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D: 0		d: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E: 0		e: 3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F: 0		f: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G: 0		g: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H: 1		h: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I: 1		</a:t>
            </a:r>
            <a:r>
              <a:rPr lang="en-US" altLang="x-none" sz="16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J: 0		j: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K: 0		k: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L: 0		l: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M: 0		m: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N: 0		n: 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O: 0		o: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P: 1		p: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Q: 0		q: 0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24325" y="2590800"/>
            <a:ext cx="3952875" cy="3508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r>
              <a:rPr lang="en-US" altLang="x-none" sz="2000" b="1">
                <a:ea typeface="Courier New" charset="0"/>
                <a:cs typeface="Courier New" charset="0"/>
              </a:rPr>
              <a:t> (continued)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R: 0		r: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S: 1		s: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T: 0		t: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U: 0		u: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V: 0		v: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W: 0		w: 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X: 0		x: 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Y: 0		y: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Z: 0		z: 0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Non-alphabetic characters: 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Alternate Array Syntax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brackets of the array type can be associated with the element type or with the name of the array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 the following two declarations are equivalent: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double[] prices;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 prices[];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first format generally is more readable and should be used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Initializer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667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initializer list</a:t>
            </a:r>
            <a:r>
              <a:rPr lang="en-US" altLang="x-none"/>
              <a:t> can be used to instantiate and fill an array in one step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are delimited by braces and separated by commas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Examples: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7388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int[] units = {147, 323, 89, 933, 540, 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	          269, 97, 114, 298, 476};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8338" y="5181600"/>
            <a:ext cx="794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char[] grades = {'A', 'B', 'C', 'D', ’F'};</a:t>
            </a:r>
          </a:p>
        </p:txBody>
      </p:sp>
      <p:sp>
        <p:nvSpPr>
          <p:cNvPr id="5735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</a:t>
            </a:r>
            <a:r>
              <a:rPr lang="en-US" altLang="x-none" b="1" dirty="0" smtClean="0"/>
              <a:t>Arrays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1798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Initializer Lists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Note that when an initializer list is used: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is not used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no size value is specified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size of the array is determined by the number of items in the list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initializer list can be used only in the array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</a:rPr>
              <a:t> Primes.java </a:t>
            </a:r>
            <a:endParaRPr lang="en-US" altLang="x-none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System.out.println("Array length: " + primeNums.length);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first few prime numbers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System.out.print(prime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System.out.println("Array length: " + primeNums.length);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first few prime numbers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System.out.print(prime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319338" y="519113"/>
            <a:ext cx="4310062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Array length: 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first few prime numbers are: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2  3  5  7  11  13  17  19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 as Parameters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entire array can be passed as a parameter to a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Like any other object, the reference to the array is passed, making the formal and actual parameters aliases 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Therefore, changing an array element within the method changes the original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individual array element can be passed to a method as well, in which case the type of the formal parameter is the same as the element type</a:t>
            </a:r>
            <a:endParaRPr lang="en-US" altLang="x-none">
              <a:latin typeface="Courier New" charset="0"/>
            </a:endParaRP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</a:t>
            </a:r>
            <a:r>
              <a:rPr lang="en-US" altLang="x-none" b="1" dirty="0" smtClean="0"/>
              <a:t>Arrays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elements of an array can be object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altLang="x-none"/>
              <a:t>The following declaration reserves space to store 5 references to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String[] words = new String[5];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does NOT create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themselves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Initially an array of objects holds </a:t>
            </a:r>
            <a:r>
              <a:rPr lang="en-US" altLang="x-none">
                <a:latin typeface="Courier New" charset="0"/>
              </a:rPr>
              <a:t>null</a:t>
            </a:r>
            <a:r>
              <a:rPr lang="en-US" altLang="x-none"/>
              <a:t>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object stored in an array must be instantiated separately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words</a:t>
            </a:r>
            <a:r>
              <a:rPr lang="en-US" altLang="x-none"/>
              <a:t> array when initially declared:</a:t>
            </a:r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At this point, the following line of code would throw a </a:t>
            </a:r>
            <a:r>
              <a:rPr lang="en-US" altLang="x-none">
                <a:latin typeface="Courier New" charset="0"/>
              </a:rPr>
              <a:t>NullPointerException</a:t>
            </a:r>
            <a:r>
              <a:rPr lang="en-US" altLang="x-none"/>
              <a:t>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System.out.println(words[0]);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38425" y="2057400"/>
            <a:ext cx="2619375" cy="1905000"/>
            <a:chOff x="1662" y="1296"/>
            <a:chExt cx="1650" cy="1200"/>
          </a:xfrm>
        </p:grpSpPr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2226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1662" y="130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V="1">
              <a:off x="2398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Rectangle 10"/>
            <p:cNvSpPr>
              <a:spLocks noChangeArrowheads="1"/>
            </p:cNvSpPr>
            <p:nvPr/>
          </p:nvSpPr>
          <p:spPr bwMode="auto">
            <a:xfrm>
              <a:off x="2880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2" name="Rectangle 11"/>
            <p:cNvSpPr>
              <a:spLocks noChangeArrowheads="1"/>
            </p:cNvSpPr>
            <p:nvPr/>
          </p:nvSpPr>
          <p:spPr bwMode="auto">
            <a:xfrm>
              <a:off x="2880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3" name="Rectangle 12"/>
            <p:cNvSpPr>
              <a:spLocks noChangeArrowheads="1"/>
            </p:cNvSpPr>
            <p:nvPr/>
          </p:nvSpPr>
          <p:spPr bwMode="auto">
            <a:xfrm>
              <a:off x="2880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4" name="Rectangle 13"/>
            <p:cNvSpPr>
              <a:spLocks noChangeArrowheads="1"/>
            </p:cNvSpPr>
            <p:nvPr/>
          </p:nvSpPr>
          <p:spPr bwMode="auto">
            <a:xfrm>
              <a:off x="2880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5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</p:grpSp>
      <p:sp>
        <p:nvSpPr>
          <p:cNvPr id="64517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After some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are created and stored in the array: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52600" y="2590800"/>
            <a:ext cx="5334000" cy="1905000"/>
            <a:chOff x="1248" y="1632"/>
            <a:chExt cx="3360" cy="1200"/>
          </a:xfrm>
        </p:grpSpPr>
        <p:grpSp>
          <p:nvGrpSpPr>
            <p:cNvPr id="65542" name="Group 20"/>
            <p:cNvGrpSpPr>
              <a:grpSpLocks/>
            </p:cNvGrpSpPr>
            <p:nvPr/>
          </p:nvGrpSpPr>
          <p:grpSpPr bwMode="auto">
            <a:xfrm>
              <a:off x="3360" y="1632"/>
              <a:ext cx="1248" cy="233"/>
              <a:chOff x="3330" y="1632"/>
              <a:chExt cx="1248" cy="233"/>
            </a:xfrm>
          </p:grpSpPr>
          <p:sp>
            <p:nvSpPr>
              <p:cNvPr id="65559" name="AutoShape 4"/>
              <p:cNvSpPr>
                <a:spLocks noChangeArrowheads="1"/>
              </p:cNvSpPr>
              <p:nvPr/>
            </p:nvSpPr>
            <p:spPr bwMode="auto">
              <a:xfrm>
                <a:off x="3330" y="1656"/>
                <a:ext cx="1200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65560" name="Text Box 5"/>
              <p:cNvSpPr txBox="1">
                <a:spLocks noChangeArrowheads="1"/>
              </p:cNvSpPr>
              <p:nvPr/>
            </p:nvSpPr>
            <p:spPr bwMode="auto">
              <a:xfrm>
                <a:off x="3356" y="1632"/>
                <a:ext cx="12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800" b="1">
                    <a:latin typeface="Courier New" charset="0"/>
                  </a:rPr>
                  <a:t>"friendship"</a:t>
                </a:r>
              </a:p>
            </p:txBody>
          </p:sp>
        </p:grp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812" y="163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1248" y="164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 flipV="1">
              <a:off x="198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2466" y="163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2466" y="187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2466" y="211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2466" y="235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2466" y="259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2658" y="175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52" name="Group 21"/>
            <p:cNvGrpSpPr>
              <a:grpSpLocks/>
            </p:cNvGrpSpPr>
            <p:nvPr/>
          </p:nvGrpSpPr>
          <p:grpSpPr bwMode="auto">
            <a:xfrm>
              <a:off x="3360" y="1876"/>
              <a:ext cx="1008" cy="231"/>
              <a:chOff x="3365" y="1876"/>
              <a:chExt cx="1008" cy="231"/>
            </a:xfrm>
          </p:grpSpPr>
          <p:sp>
            <p:nvSpPr>
              <p:cNvPr id="65557" name="AutoShape 18"/>
              <p:cNvSpPr>
                <a:spLocks noChangeArrowheads="1"/>
              </p:cNvSpPr>
              <p:nvPr/>
            </p:nvSpPr>
            <p:spPr bwMode="auto">
              <a:xfrm>
                <a:off x="3365" y="1896"/>
                <a:ext cx="1008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6555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1876"/>
                <a:ext cx="9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Courier New" charset="0"/>
                  </a:rPr>
                  <a:t>"loyalty"</a:t>
                </a:r>
              </a:p>
            </p:txBody>
          </p:sp>
        </p:grp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2662" y="199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25"/>
            <p:cNvSpPr>
              <a:spLocks noChangeShapeType="1"/>
            </p:cNvSpPr>
            <p:nvPr/>
          </p:nvSpPr>
          <p:spPr bwMode="auto">
            <a:xfrm>
              <a:off x="2662" y="223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AutoShape 34"/>
            <p:cNvSpPr>
              <a:spLocks noChangeArrowheads="1"/>
            </p:cNvSpPr>
            <p:nvPr/>
          </p:nvSpPr>
          <p:spPr bwMode="auto">
            <a:xfrm>
              <a:off x="3360" y="2136"/>
              <a:ext cx="835" cy="192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56" name="Text Box 35"/>
            <p:cNvSpPr txBox="1">
              <a:spLocks noChangeArrowheads="1"/>
            </p:cNvSpPr>
            <p:nvPr/>
          </p:nvSpPr>
          <p:spPr bwMode="auto">
            <a:xfrm>
              <a:off x="3312" y="2116"/>
              <a:ext cx="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Courier New" charset="0"/>
                </a:rPr>
                <a:t>"honor"</a:t>
              </a:r>
            </a:p>
          </p:txBody>
        </p:sp>
      </p:grpSp>
      <p:sp>
        <p:nvSpPr>
          <p:cNvPr id="65541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743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Keep in mind that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can be created using literals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following declaration creates an array object called </a:t>
            </a:r>
            <a:r>
              <a:rPr lang="en-US" altLang="x-none">
                <a:latin typeface="Courier New" charset="0"/>
              </a:rPr>
              <a:t>verbs</a:t>
            </a:r>
            <a:r>
              <a:rPr lang="en-US" altLang="x-none"/>
              <a:t> and fills it with four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created using string literals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0" y="4122738"/>
            <a:ext cx="757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String[] verbs = {"play", "work", "eat",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            "sleep", "run"};</a:t>
            </a:r>
          </a:p>
        </p:txBody>
      </p:sp>
      <p:sp>
        <p:nvSpPr>
          <p:cNvPr id="6656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example creates an array of </a:t>
            </a:r>
            <a:r>
              <a:rPr lang="en-US" altLang="x-none">
                <a:latin typeface="Courier New" charset="0"/>
              </a:rPr>
              <a:t>Grade</a:t>
            </a:r>
            <a:r>
              <a:rPr lang="en-US" altLang="x-none"/>
              <a:t> objects, each with a string representation and a numeric lower bound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letter grades include plus and minus designations, so must be stored as strings instead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GradeRange.java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Grade.java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class, introduced in Chapter 5, is used to organize a list of objects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It is a class in the Java API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An </a:t>
            </a:r>
            <a:r>
              <a:rPr lang="en-US" altLang="x-none" i="1"/>
              <a:t>array </a:t>
            </a:r>
            <a:r>
              <a:rPr lang="en-US" altLang="x-none"/>
              <a:t>is a programming language construct used to organize a list of objects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It has special syntax to access elements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As its name implies,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 uses an array internally to manage the list of objects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Grade("A", 95),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Grade("B+", 87),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Grade("B", 85),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Grade("C+", 77),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Grade("C", 75),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Grade("D+", 67),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Grade("D", 65),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System.out.println(letterGrade);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Grade("A", 95),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Grade("B+", 87),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Grade("B", 85),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Grade("C+", 77),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Grade("C", 75),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Grade("D+", 67),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Grade("D", 65),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System.out.println(letterGrade);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284163"/>
            <a:ext cx="1538287" cy="3754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	95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A-	90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B+	87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	85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B-	80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C+	77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	75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C-	70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D+	67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	65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D-	60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	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school grade.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lowerBound;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Grade object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grade name and numeric lower bound.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Grade(String grade,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grade.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 + "\t" + lowerBound;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Name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setName(String grade)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Lower bound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setLowerBound(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getName()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Lower bound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getLowerBound()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lowerBound;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Now let's look at an example that manages a collection of </a:t>
            </a:r>
            <a:r>
              <a:rPr lang="en-US" altLang="x-none">
                <a:latin typeface="Courier New" charset="0"/>
              </a:rPr>
              <a:t>DVD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initial capacity of 100 is created for the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more room is needed, a private method is used to create a larger array and transfer the current DVDs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Movies.java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DVDCollection.java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DVD.java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4755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Movies.java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DVDCollection object and adds some DVDs to it.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DVDCollection movies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movies.addDVD("The Godfather", "Francis Ford Coppala", 1972, 24.95, true);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movies.addDVD("District 9", "Neill Blomkamp", 2009, 19.95,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movies.addDVD("Iron Man", "Jon Favreau", 2008, 15.95,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movies.addDVD("All About Eve", "Joseph Mankiewicz", 1950, 17.50,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movies.addDVD("The Matrix", "Andy &amp; Lana Wachowski", 1999, 19.95, true);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System.out.println(movies);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movies.addDVD("Iron Man 2", "Jon Favreau", 2010, 22.99,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movies.addDVD("Casablanca", "Michael Curtiz", 1942, 19.95, false);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System.out.println(movies);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Movies.java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 and adds some DVDs to it. Prints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movies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Godfather", "Francis Ford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Coppala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1972, 24.95, true);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District 9", "Neill Blomkamp", 2009, 19.95,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Iron Man",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2008, 15.95,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 About Eve", "Joseph Mankiewicz", 1950, 17.50,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Matrix", "Andy &amp; Lana Wachowski", 1999, 19.95, true);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("Iron Man 2",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2010, 22.99,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("Casablanca", "Michael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Curtiz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1942, 19.95, false);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Movies.java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 and adds some DVDs to it. Prints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movies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Godfather", "Francis Ford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Coppala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1972, 24.95, true);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District 9", "Neill Blomkamp", 2009, 19.95,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Iron Man",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2008, 15.95,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 About Eve", "Joseph Mankiewicz", 1950, 17.50,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Matrix", "Andy &amp; Lana Wachowski", 1999, 19.95, true);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Iron Man 2",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2010, 22.99,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Casablanca", "Michael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Curtiz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1942, 19.95, false);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680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19200" y="1203325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(continued)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$141.24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$20.18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$22.99	2010	Iron Man 2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1942	Casablanca	Michael Curtiz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DVDCollection.java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collection of DVD movies.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DVDCollection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DVD[] collection;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totalCost;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Creates an initially empty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DVDCollection()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DVD[100];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= 0.0;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7620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An array is an ordered list of values: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59075" y="2951163"/>
            <a:ext cx="518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0     1     2     3     4     5     6     7     8     9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38425" y="3408363"/>
            <a:ext cx="5391150" cy="714375"/>
            <a:chOff x="1829" y="2112"/>
            <a:chExt cx="3396" cy="450"/>
          </a:xfrm>
        </p:grpSpPr>
        <p:grpSp>
          <p:nvGrpSpPr>
            <p:cNvPr id="3278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32786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7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8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9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90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latin typeface="Times New Roman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09750" y="4629150"/>
            <a:ext cx="538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An array of size N is indexed from zero to N-1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114550"/>
            <a:ext cx="2266950" cy="1922463"/>
            <a:chOff x="518" y="1345"/>
            <a:chExt cx="1428" cy="1211"/>
          </a:xfrm>
        </p:grpSpPr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scores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518" y="1345"/>
              <a:ext cx="14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entire array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has a single name</a:t>
              </a:r>
            </a:p>
          </p:txBody>
        </p:sp>
        <p:sp>
          <p:nvSpPr>
            <p:cNvPr id="32783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05238" y="2112963"/>
            <a:ext cx="3986212" cy="836612"/>
            <a:chOff x="2044" y="1393"/>
            <a:chExt cx="2511" cy="527"/>
          </a:xfrm>
        </p:grpSpPr>
        <p:sp>
          <p:nvSpPr>
            <p:cNvPr id="32779" name="Text Box 20"/>
            <p:cNvSpPr txBox="1">
              <a:spLocks noChangeArrowheads="1"/>
            </p:cNvSpPr>
            <p:nvPr/>
          </p:nvSpPr>
          <p:spPr bwMode="auto">
            <a:xfrm>
              <a:off x="2044" y="1393"/>
              <a:ext cx="2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Each value has a numeric </a:t>
              </a:r>
              <a:r>
                <a:rPr lang="en-US" altLang="x-none" sz="2000" b="1" i="1">
                  <a:latin typeface="Arial Unicode MS" charset="0"/>
                </a:rPr>
                <a:t>index</a:t>
              </a:r>
            </a:p>
          </p:txBody>
        </p:sp>
        <p:sp>
          <p:nvSpPr>
            <p:cNvPr id="32780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39863" y="5238750"/>
            <a:ext cx="638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This array holds 10 values that are indexed from 0 to 9</a:t>
            </a:r>
          </a:p>
        </p:txBody>
      </p:sp>
      <p:sp>
        <p:nvSpPr>
          <p:cNvPr id="32778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0772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a DVD to the collection, increasing the size of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collection array if necessary.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addDVD(String title, String director,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== collection.length)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increaseSize();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collection[count]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DVD(title, director, year, cost, bluRay);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+= cost;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433388"/>
            <a:ext cx="8077200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report describing the DVD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report = "~~~~~~~~~~~~~~~~~~~~~~~~~~~~~~~~~~~~~~~~~~~\n";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"My DVD Collection\n\n";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"Number of DVDs: " + count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"Total cost: " + fmt.format(totalCost)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"Average cost: " + fmt.format(totalCost/count);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"\n\nDVD List:\n\n";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 = 0; dvd &lt; count; dvd++)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report += collection[dvd].toString() + "\n";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report;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Increases the capacity of the collection by creating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larger array and copying the existing collection into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increaseSize()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DVD[] temp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DVD[collection.length * 2];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 = 0; dvd &lt; collection.length; dvd++)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temp[dvd] = collection[dvd];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 = temp;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DVD.java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DVD video disc.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title, director;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bluRay;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DVD with the specified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DVD(String title, String director,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year,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cost,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.title = title;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.director = director;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.year = year;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.cost = cost;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.bluRay = bluRay;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DVD.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description;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description = fmt.format(cost) + "\t" + year + "\t";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description += title + "\t" + director;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(bluRay)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description += "\t" + "Blu-Ray";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description;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722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UML diagram for the </a:t>
            </a:r>
            <a:r>
              <a:rPr lang="en-US" altLang="x-none">
                <a:latin typeface="Courier New" charset="0"/>
              </a:rPr>
              <a:t>Movies</a:t>
            </a:r>
            <a:r>
              <a:rPr lang="en-US" altLang="x-none"/>
              <a:t> program:</a:t>
            </a:r>
          </a:p>
        </p:txBody>
      </p:sp>
      <p:sp>
        <p:nvSpPr>
          <p:cNvPr id="83972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83973" name="Group 22"/>
          <p:cNvGrpSpPr>
            <a:grpSpLocks/>
          </p:cNvGrpSpPr>
          <p:nvPr/>
        </p:nvGrpSpPr>
        <p:grpSpPr bwMode="auto">
          <a:xfrm>
            <a:off x="1371600" y="1676400"/>
            <a:ext cx="6096000" cy="4638675"/>
            <a:chOff x="990600" y="1762303"/>
            <a:chExt cx="6096000" cy="4638497"/>
          </a:xfrm>
        </p:grpSpPr>
        <p:sp>
          <p:nvSpPr>
            <p:cNvPr id="83974" name="TextBox 5"/>
            <p:cNvSpPr txBox="1">
              <a:spLocks noChangeArrowheads="1"/>
            </p:cNvSpPr>
            <p:nvPr/>
          </p:nvSpPr>
          <p:spPr bwMode="auto">
            <a:xfrm>
              <a:off x="990600" y="1762303"/>
              <a:ext cx="6096000" cy="4638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3975" name="Picture 21" descr="fig08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905000"/>
              <a:ext cx="5264150" cy="429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Command-Line Arguments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of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indicates that it takes an array of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as a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values come from </a:t>
            </a:r>
            <a:r>
              <a:rPr lang="en-US" altLang="x-none" i="1"/>
              <a:t>command-line arguments</a:t>
            </a:r>
            <a:r>
              <a:rPr lang="en-US" altLang="x-none"/>
              <a:t> that are provided when the interpreter is invoked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the following invocation of the interpreter passes three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into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StateEval </a:t>
            </a:r>
            <a:r>
              <a:rPr lang="en-US" altLang="x-none"/>
              <a:t>program: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java StateEval pennsylvania texas arizona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NameTag.java</a:t>
            </a:r>
            <a:r>
              <a:rPr lang="en-US" altLang="x-none"/>
              <a:t> </a:t>
            </a: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NameTag.java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command line arguments.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NameTag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simple name tag using a greeting and a name that 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by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    " + args[0]);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System.out.println("My name is " + args[1]);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NameTag.java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command line arguments.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NameTag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simple name tag using a greeting and a name that is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by the user.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   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("My name is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817563"/>
            <a:ext cx="4178300" cy="3262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Command-Line Execution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java NameTag Howdy John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Howdy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name is John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java NameTag Hello Bill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Hello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name is Bill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</a:t>
            </a:r>
            <a:r>
              <a:rPr lang="en-US" altLang="x-none" b="1" dirty="0" smtClean="0"/>
              <a:t>Arrays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9051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80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 particular value in an array is referenced using the array name followed by the index in brackets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For example, the expression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scores[2]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altLang="x-none"/>
              <a:t>	refers to the value </a:t>
            </a:r>
            <a:r>
              <a:rPr lang="en-US" altLang="x-none">
                <a:latin typeface="Courier New" charset="0"/>
              </a:rPr>
              <a:t>94</a:t>
            </a:r>
            <a:r>
              <a:rPr lang="en-US" altLang="x-none"/>
              <a:t> (the 3rd value in the array)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That expression represents a place to store a single integer and can be used wherever an integer variable can be used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wanted to create a method that processed a different amount of data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let's define a method called </a:t>
            </a:r>
            <a:r>
              <a:rPr lang="en-US" altLang="x-none">
                <a:latin typeface="Courier New" charset="0"/>
              </a:rPr>
              <a:t>average</a:t>
            </a:r>
            <a:r>
              <a:rPr lang="en-US" altLang="x-none"/>
              <a:t> that returns the average of a set of integer parameters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7850" y="4046538"/>
            <a:ext cx="6661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// one call to average three values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mean1 = average(42, 69, 37);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58800" y="4960938"/>
            <a:ext cx="850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// another call to average seven values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mean2 = average(35, 43, 93, 23, 40, 21, 75);</a:t>
            </a:r>
          </a:p>
        </p:txBody>
      </p:sp>
      <p:sp>
        <p:nvSpPr>
          <p:cNvPr id="8909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could define overloaded versions of the </a:t>
            </a:r>
            <a:r>
              <a:rPr lang="en-US" altLang="x-none">
                <a:latin typeface="Courier New" charset="0"/>
              </a:rPr>
              <a:t>average</a:t>
            </a:r>
            <a:r>
              <a:rPr lang="en-US" altLang="x-none"/>
              <a:t> method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Downside: we'd need a separate version of the method for each additional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could define the method to accept an array of integers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Downside: we'd have to create the array and store the integers prior to calling the method each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Instead, Java provides a convenient way to create </a:t>
            </a:r>
            <a:r>
              <a:rPr lang="en-US" altLang="x-none" i="1"/>
              <a:t>variable length parameter lists</a:t>
            </a: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895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Using special syntax in the formal parameter list, we can define a method to accept any number of parameters of the same type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each call, the parameters are automatically put into an array for easy processing in the method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95388" y="4419600"/>
            <a:ext cx="5672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public double average(int ...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67200" y="4876800"/>
            <a:ext cx="1144588" cy="1143000"/>
            <a:chOff x="3120" y="3072"/>
            <a:chExt cx="721" cy="720"/>
          </a:xfrm>
        </p:grpSpPr>
        <p:sp>
          <p:nvSpPr>
            <p:cNvPr id="91149" name="Text Box 6"/>
            <p:cNvSpPr txBox="1">
              <a:spLocks noChangeArrowheads="1"/>
            </p:cNvSpPr>
            <p:nvPr/>
          </p:nvSpPr>
          <p:spPr bwMode="auto">
            <a:xfrm>
              <a:off x="3120" y="3350"/>
              <a:ext cx="7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/>
                <a:t>element</a:t>
              </a:r>
            </a:p>
            <a:p>
              <a:pPr algn="ctr" eaLnBrk="1" hangingPunct="1"/>
              <a:r>
                <a:rPr lang="en-US" altLang="x-none" sz="2000" b="1"/>
                <a:t>type</a:t>
              </a:r>
            </a:p>
          </p:txBody>
        </p:sp>
        <p:sp>
          <p:nvSpPr>
            <p:cNvPr id="91150" name="Line 11"/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3600" y="4876800"/>
            <a:ext cx="847725" cy="1158875"/>
            <a:chOff x="4224" y="3072"/>
            <a:chExt cx="534" cy="730"/>
          </a:xfrm>
        </p:grpSpPr>
        <p:sp>
          <p:nvSpPr>
            <p:cNvPr id="91147" name="Text Box 7"/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/>
                <a:t>array</a:t>
              </a:r>
            </a:p>
            <a:p>
              <a:pPr algn="ctr" eaLnBrk="1" hangingPunct="1"/>
              <a:r>
                <a:rPr lang="en-US" altLang="x-none" sz="2000" b="1"/>
                <a:t>name</a:t>
              </a:r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27338" y="3810000"/>
            <a:ext cx="5097462" cy="762000"/>
            <a:chOff x="2304" y="2352"/>
            <a:chExt cx="3211" cy="480"/>
          </a:xfrm>
        </p:grpSpPr>
        <p:sp>
          <p:nvSpPr>
            <p:cNvPr id="91145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3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/>
                <a:t>Indicates a variable length parameter list</a:t>
              </a:r>
            </a:p>
          </p:txBody>
        </p:sp>
        <p:sp>
          <p:nvSpPr>
            <p:cNvPr id="91146" name="Line 16"/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1144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2164" name="TextBox 5"/>
          <p:cNvSpPr txBox="1">
            <a:spLocks noChangeArrowheads="1"/>
          </p:cNvSpPr>
          <p:nvPr/>
        </p:nvSpPr>
        <p:spPr bwMode="auto">
          <a:xfrm>
            <a:off x="1295400" y="1295400"/>
            <a:ext cx="67056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public double </a:t>
            </a:r>
            <a:r>
              <a:rPr lang="en-US" altLang="x-none" sz="2000" b="1" dirty="0">
                <a:latin typeface="Courier New" charset="0"/>
              </a:rPr>
              <a:t>average(</a:t>
            </a:r>
            <a:r>
              <a:rPr lang="en-US" altLang="x-none" sz="20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altLang="x-none" sz="2000" b="1" dirty="0">
                <a:latin typeface="Courier New" charset="0"/>
              </a:rPr>
              <a:t>... list)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 dirty="0">
                <a:latin typeface="Courier New" charset="0"/>
              </a:rPr>
              <a:t>result = 0.0;</a:t>
            </a:r>
          </a:p>
          <a:p>
            <a:pPr eaLnBrk="1" hangingPunct="1"/>
            <a:endParaRPr lang="en-US" altLang="x-none" sz="2000" b="1" dirty="0">
              <a:latin typeface="Courier New" charset="0"/>
            </a:endParaRP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if </a:t>
            </a:r>
            <a:r>
              <a:rPr lang="en-US" altLang="x-none" sz="2000" b="1" dirty="0">
                <a:latin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</a:rPr>
              <a:t>list.length</a:t>
            </a:r>
            <a:r>
              <a:rPr lang="en-US" altLang="x-none" sz="2000" b="1" dirty="0">
                <a:latin typeface="Courier New" charset="0"/>
              </a:rPr>
              <a:t> != 0)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   </a:t>
            </a:r>
            <a:r>
              <a:rPr lang="en-US" altLang="x-none" sz="20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altLang="x-none" sz="2000" b="1" dirty="0">
                <a:latin typeface="Courier New" charset="0"/>
              </a:rPr>
              <a:t>sum = 0;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altLang="x-none" sz="2000" b="1" dirty="0">
                <a:latin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</a:t>
            </a:r>
            <a:r>
              <a:rPr lang="en-US" altLang="x-none" sz="2000" b="1" dirty="0" err="1">
                <a:latin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</a:rPr>
              <a:t> : list)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      sum += </a:t>
            </a:r>
            <a:r>
              <a:rPr lang="en-US" altLang="x-none" sz="2000" b="1" dirty="0" err="1">
                <a:latin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   result = </a:t>
            </a:r>
            <a:r>
              <a:rPr lang="en-US" altLang="x-none" sz="2000" b="1">
                <a:latin typeface="Courier New" charset="0"/>
              </a:rPr>
              <a:t>(</a:t>
            </a:r>
            <a:r>
              <a:rPr lang="en-US" altLang="x-none" sz="2000" b="1" smtClean="0">
                <a:latin typeface="Courier New" charset="0"/>
              </a:rPr>
              <a:t>double)</a:t>
            </a:r>
            <a:r>
              <a:rPr lang="en-US" altLang="x-none" sz="2000" b="1">
                <a:latin typeface="Courier New" charset="0"/>
              </a:rPr>
              <a:t>s</a:t>
            </a:r>
            <a:r>
              <a:rPr lang="en-US" altLang="x-none" sz="2000" b="1" smtClean="0">
                <a:latin typeface="Courier New" charset="0"/>
              </a:rPr>
              <a:t>um </a:t>
            </a:r>
            <a:r>
              <a:rPr lang="en-US" altLang="x-none" sz="2000" b="1" dirty="0">
                <a:latin typeface="Courier New" charset="0"/>
              </a:rPr>
              <a:t>/ </a:t>
            </a:r>
            <a:r>
              <a:rPr lang="en-US" altLang="x-none" sz="2000" b="1" dirty="0" err="1">
                <a:latin typeface="Courier New" charset="0"/>
              </a:rPr>
              <a:t>list.length</a:t>
            </a:r>
            <a:r>
              <a:rPr lang="en-US" altLang="x-none" sz="2000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 dirty="0">
              <a:latin typeface="Courier New" charset="0"/>
            </a:endParaRP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 dirty="0">
                <a:latin typeface="Courier New" charset="0"/>
              </a:rPr>
              <a:t>result;</a:t>
            </a:r>
          </a:p>
          <a:p>
            <a:pPr eaLnBrk="1" hangingPunct="1"/>
            <a:r>
              <a:rPr lang="en-US" altLang="x-none" sz="2000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025525"/>
          </a:xfrm>
        </p:spPr>
        <p:txBody>
          <a:bodyPr/>
          <a:lstStyle/>
          <a:p>
            <a:r>
              <a:rPr lang="en-US" altLang="x-none"/>
              <a:t>The type of the parameter can be any primitive or object type:</a:t>
            </a:r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9" name="TextBox 6"/>
          <p:cNvSpPr txBox="1">
            <a:spLocks noChangeArrowheads="1"/>
          </p:cNvSpPr>
          <p:nvPr/>
        </p:nvSpPr>
        <p:spPr bwMode="auto">
          <a:xfrm>
            <a:off x="1066800" y="2514600"/>
            <a:ext cx="7010400" cy="181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printGrades(Grade ... grades)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altLang="x-none" sz="2000" b="1">
                <a:latin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System.out.println(letterGrade);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421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method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distance </a:t>
            </a:r>
            <a:r>
              <a:rPr lang="en-US" altLang="x-none" sz="2800"/>
              <a:t>that accepts a variable number of integers (which each represent the distance of one leg of a trip) and returns the total distance of the trip.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52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523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method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distance </a:t>
            </a:r>
            <a:r>
              <a:rPr lang="en-US" altLang="x-none" sz="2800"/>
              <a:t>that accepts a variable number of integers (which each represent the distance of one leg of a trip) and returns the total distance of the trip.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0200" y="3127375"/>
            <a:ext cx="5791200" cy="289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distance(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... list)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 = 0;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num : list)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   sum = sum + num;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method that accepts a variable number of parameters can also accept other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following method accepts an </a:t>
            </a:r>
            <a:r>
              <a:rPr lang="en-US" altLang="x-none" dirty="0" err="1">
                <a:latin typeface="Courier New" charset="0"/>
              </a:rPr>
              <a:t>int</a:t>
            </a:r>
            <a:r>
              <a:rPr lang="en-US" altLang="x-none" dirty="0"/>
              <a:t>, a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object, and a variable number of </a:t>
            </a:r>
            <a:r>
              <a:rPr lang="en-US" altLang="x-none" dirty="0">
                <a:latin typeface="Courier New" charset="0"/>
              </a:rPr>
              <a:t>double</a:t>
            </a:r>
            <a:r>
              <a:rPr lang="en-US" altLang="x-none" dirty="0"/>
              <a:t> values into an array called </a:t>
            </a:r>
            <a:r>
              <a:rPr lang="en-US" altLang="x-none" dirty="0" err="1">
                <a:latin typeface="Courier New" charset="0"/>
              </a:rPr>
              <a:t>nums</a:t>
            </a:r>
            <a:endParaRPr lang="en-US" altLang="x-none" dirty="0">
              <a:latin typeface="Courier New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3886200"/>
            <a:ext cx="7756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public void test(int count, String name,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           double ... nums)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   // whatever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962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varying number of parameters must come last in the formal arguments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cannot accept two sets of varying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can also be set up to accept a variable number of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VariableParameters.java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Family.java</a:t>
            </a:r>
            <a:r>
              <a:rPr lang="en-US" altLang="x-none"/>
              <a:t> </a:t>
            </a:r>
          </a:p>
        </p:txBody>
      </p:sp>
      <p:sp>
        <p:nvSpPr>
          <p:cNvPr id="972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VariableParameters.java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VariableParameters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lewis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Family("John", "Sharon", "Justin", "Kayla",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camden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Family("Stephen", "Annie", "Matt", "Mary",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System.out.println(lewis);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System.out.println(camden);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For example, an array element can be assigned a value, printed, or used in a calculation</a:t>
            </a:r>
            <a:r>
              <a:rPr lang="en-US" altLang="x-none">
                <a:latin typeface="Courier New" charset="0"/>
              </a:rPr>
              <a:t>:	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</a:t>
            </a:r>
            <a:r>
              <a:rPr lang="en-US" altLang="x-none" sz="2400" b="1">
                <a:latin typeface="Courier New" charset="0"/>
              </a:rPr>
              <a:t>scores[2] = 89;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scores[first] = scores[first] + 2;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mean = (scores[0] + scores[1])/2;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System.out.println("Top = " + scores[5]);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pick = scores[rand.nextInt(11)];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VariableParameters.java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VariableParameters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Family("John", "Sharon", "Justin", "Kayla",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camden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Stephen", "Annie", "Matt", "Mary",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camden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512763"/>
            <a:ext cx="1390650" cy="4738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Sharon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Justin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Kayla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Nathan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Samantha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Stephen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Annie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Matt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Mary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Simon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Lucy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Ruthie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Sam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David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0355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Family.java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variable length parameter lists.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Family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String[] members;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family by storing the (possibly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multiple) names that are passed in as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Family(String ... names)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members = names;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8077200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family.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(String name : members)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name + "\n";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</a:t>
            </a:r>
            <a:r>
              <a:rPr lang="en-US" altLang="x-none" b="1" dirty="0" smtClean="0"/>
              <a:t>Arrays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3455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240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8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one-dimensional array</a:t>
            </a:r>
            <a:r>
              <a:rPr lang="en-US" altLang="x-none"/>
              <a:t> stores a list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two-dimensional array</a:t>
            </a:r>
            <a:r>
              <a:rPr lang="en-US" altLang="x-none"/>
              <a:t> can be thought of as a table of elements, with rows and columns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7263" y="3032125"/>
            <a:ext cx="1938337" cy="2378075"/>
            <a:chOff x="411" y="2102"/>
            <a:chExt cx="1221" cy="1498"/>
          </a:xfrm>
        </p:grpSpPr>
        <p:sp>
          <p:nvSpPr>
            <p:cNvPr id="103464" name="Rectangle 5"/>
            <p:cNvSpPr>
              <a:spLocks noChangeArrowheads="1"/>
            </p:cNvSpPr>
            <p:nvPr/>
          </p:nvSpPr>
          <p:spPr bwMode="auto">
            <a:xfrm>
              <a:off x="129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5" name="Rectangle 6"/>
            <p:cNvSpPr>
              <a:spLocks noChangeArrowheads="1"/>
            </p:cNvSpPr>
            <p:nvPr/>
          </p:nvSpPr>
          <p:spPr bwMode="auto">
            <a:xfrm>
              <a:off x="129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6" name="Rectangle 7"/>
            <p:cNvSpPr>
              <a:spLocks noChangeArrowheads="1"/>
            </p:cNvSpPr>
            <p:nvPr/>
          </p:nvSpPr>
          <p:spPr bwMode="auto">
            <a:xfrm>
              <a:off x="129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7" name="Rectangle 8"/>
            <p:cNvSpPr>
              <a:spLocks noChangeArrowheads="1"/>
            </p:cNvSpPr>
            <p:nvPr/>
          </p:nvSpPr>
          <p:spPr bwMode="auto">
            <a:xfrm>
              <a:off x="129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8" name="Rectangle 9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9" name="Text Box 10"/>
            <p:cNvSpPr txBox="1">
              <a:spLocks noChangeArrowheads="1"/>
            </p:cNvSpPr>
            <p:nvPr/>
          </p:nvSpPr>
          <p:spPr bwMode="auto">
            <a:xfrm>
              <a:off x="411" y="2102"/>
              <a:ext cx="8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one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dimension</a:t>
              </a:r>
            </a:p>
          </p:txBody>
        </p:sp>
        <p:sp>
          <p:nvSpPr>
            <p:cNvPr id="103470" name="Line 11"/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73438" y="3048000"/>
            <a:ext cx="4703762" cy="2362200"/>
            <a:chOff x="1981" y="2112"/>
            <a:chExt cx="2963" cy="1488"/>
          </a:xfrm>
        </p:grpSpPr>
        <p:sp>
          <p:nvSpPr>
            <p:cNvPr id="103431" name="Rectangle 13"/>
            <p:cNvSpPr>
              <a:spLocks noChangeArrowheads="1"/>
            </p:cNvSpPr>
            <p:nvPr/>
          </p:nvSpPr>
          <p:spPr bwMode="auto">
            <a:xfrm>
              <a:off x="292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2" name="Rectangle 14"/>
            <p:cNvSpPr>
              <a:spLocks noChangeArrowheads="1"/>
            </p:cNvSpPr>
            <p:nvPr/>
          </p:nvSpPr>
          <p:spPr bwMode="auto">
            <a:xfrm>
              <a:off x="292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3" name="Rectangle 15"/>
            <p:cNvSpPr>
              <a:spLocks noChangeArrowheads="1"/>
            </p:cNvSpPr>
            <p:nvPr/>
          </p:nvSpPr>
          <p:spPr bwMode="auto">
            <a:xfrm>
              <a:off x="292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4" name="Rectangle 16"/>
            <p:cNvSpPr>
              <a:spLocks noChangeArrowheads="1"/>
            </p:cNvSpPr>
            <p:nvPr/>
          </p:nvSpPr>
          <p:spPr bwMode="auto">
            <a:xfrm>
              <a:off x="292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5" name="Rectangle 17"/>
            <p:cNvSpPr>
              <a:spLocks noChangeArrowheads="1"/>
            </p:cNvSpPr>
            <p:nvPr/>
          </p:nvSpPr>
          <p:spPr bwMode="auto">
            <a:xfrm>
              <a:off x="292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6" name="Text Box 18"/>
            <p:cNvSpPr txBox="1">
              <a:spLocks noChangeArrowheads="1"/>
            </p:cNvSpPr>
            <p:nvPr/>
          </p:nvSpPr>
          <p:spPr bwMode="auto">
            <a:xfrm>
              <a:off x="1981" y="2112"/>
              <a:ext cx="96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two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dimensions</a:t>
              </a:r>
            </a:p>
          </p:txBody>
        </p:sp>
        <p:sp>
          <p:nvSpPr>
            <p:cNvPr id="103437" name="Line 19"/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03438" name="Rectangle 20"/>
            <p:cNvSpPr>
              <a:spLocks noChangeArrowheads="1"/>
            </p:cNvSpPr>
            <p:nvPr/>
          </p:nvSpPr>
          <p:spPr bwMode="auto">
            <a:xfrm>
              <a:off x="3264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9" name="Rectangle 21"/>
            <p:cNvSpPr>
              <a:spLocks noChangeArrowheads="1"/>
            </p:cNvSpPr>
            <p:nvPr/>
          </p:nvSpPr>
          <p:spPr bwMode="auto">
            <a:xfrm>
              <a:off x="3264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0" name="Rectangle 22"/>
            <p:cNvSpPr>
              <a:spLocks noChangeArrowheads="1"/>
            </p:cNvSpPr>
            <p:nvPr/>
          </p:nvSpPr>
          <p:spPr bwMode="auto">
            <a:xfrm>
              <a:off x="3264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1" name="Rectangle 23"/>
            <p:cNvSpPr>
              <a:spLocks noChangeArrowheads="1"/>
            </p:cNvSpPr>
            <p:nvPr/>
          </p:nvSpPr>
          <p:spPr bwMode="auto">
            <a:xfrm>
              <a:off x="3264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2" name="Rectangle 24"/>
            <p:cNvSpPr>
              <a:spLocks noChangeArrowheads="1"/>
            </p:cNvSpPr>
            <p:nvPr/>
          </p:nvSpPr>
          <p:spPr bwMode="auto">
            <a:xfrm>
              <a:off x="3264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3" name="Rectangle 25"/>
            <p:cNvSpPr>
              <a:spLocks noChangeArrowheads="1"/>
            </p:cNvSpPr>
            <p:nvPr/>
          </p:nvSpPr>
          <p:spPr bwMode="auto">
            <a:xfrm>
              <a:off x="3600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4" name="Rectangle 26"/>
            <p:cNvSpPr>
              <a:spLocks noChangeArrowheads="1"/>
            </p:cNvSpPr>
            <p:nvPr/>
          </p:nvSpPr>
          <p:spPr bwMode="auto">
            <a:xfrm>
              <a:off x="3600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5" name="Rectangle 27"/>
            <p:cNvSpPr>
              <a:spLocks noChangeArrowheads="1"/>
            </p:cNvSpPr>
            <p:nvPr/>
          </p:nvSpPr>
          <p:spPr bwMode="auto">
            <a:xfrm>
              <a:off x="3600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6" name="Rectangle 28"/>
            <p:cNvSpPr>
              <a:spLocks noChangeArrowheads="1"/>
            </p:cNvSpPr>
            <p:nvPr/>
          </p:nvSpPr>
          <p:spPr bwMode="auto">
            <a:xfrm>
              <a:off x="3600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7" name="Rectangle 29"/>
            <p:cNvSpPr>
              <a:spLocks noChangeArrowheads="1"/>
            </p:cNvSpPr>
            <p:nvPr/>
          </p:nvSpPr>
          <p:spPr bwMode="auto">
            <a:xfrm>
              <a:off x="3600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8" name="Rectangle 30"/>
            <p:cNvSpPr>
              <a:spLocks noChangeArrowheads="1"/>
            </p:cNvSpPr>
            <p:nvPr/>
          </p:nvSpPr>
          <p:spPr bwMode="auto">
            <a:xfrm>
              <a:off x="393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9" name="Rectangle 31"/>
            <p:cNvSpPr>
              <a:spLocks noChangeArrowheads="1"/>
            </p:cNvSpPr>
            <p:nvPr/>
          </p:nvSpPr>
          <p:spPr bwMode="auto">
            <a:xfrm>
              <a:off x="393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0" name="Rectangle 32"/>
            <p:cNvSpPr>
              <a:spLocks noChangeArrowheads="1"/>
            </p:cNvSpPr>
            <p:nvPr/>
          </p:nvSpPr>
          <p:spPr bwMode="auto">
            <a:xfrm>
              <a:off x="393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1" name="Rectangle 33"/>
            <p:cNvSpPr>
              <a:spLocks noChangeArrowheads="1"/>
            </p:cNvSpPr>
            <p:nvPr/>
          </p:nvSpPr>
          <p:spPr bwMode="auto">
            <a:xfrm>
              <a:off x="393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2" name="Rectangle 34"/>
            <p:cNvSpPr>
              <a:spLocks noChangeArrowheads="1"/>
            </p:cNvSpPr>
            <p:nvPr/>
          </p:nvSpPr>
          <p:spPr bwMode="auto">
            <a:xfrm>
              <a:off x="393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3" name="Rectangle 35"/>
            <p:cNvSpPr>
              <a:spLocks noChangeArrowheads="1"/>
            </p:cNvSpPr>
            <p:nvPr/>
          </p:nvSpPr>
          <p:spPr bwMode="auto">
            <a:xfrm>
              <a:off x="4272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4" name="Rectangle 36"/>
            <p:cNvSpPr>
              <a:spLocks noChangeArrowheads="1"/>
            </p:cNvSpPr>
            <p:nvPr/>
          </p:nvSpPr>
          <p:spPr bwMode="auto">
            <a:xfrm>
              <a:off x="4272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5" name="Rectangle 37"/>
            <p:cNvSpPr>
              <a:spLocks noChangeArrowheads="1"/>
            </p:cNvSpPr>
            <p:nvPr/>
          </p:nvSpPr>
          <p:spPr bwMode="auto">
            <a:xfrm>
              <a:off x="4272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6" name="Rectangle 38"/>
            <p:cNvSpPr>
              <a:spLocks noChangeArrowheads="1"/>
            </p:cNvSpPr>
            <p:nvPr/>
          </p:nvSpPr>
          <p:spPr bwMode="auto">
            <a:xfrm>
              <a:off x="4272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7" name="Rectangle 39"/>
            <p:cNvSpPr>
              <a:spLocks noChangeArrowheads="1"/>
            </p:cNvSpPr>
            <p:nvPr/>
          </p:nvSpPr>
          <p:spPr bwMode="auto">
            <a:xfrm>
              <a:off x="4272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8" name="Rectangle 40"/>
            <p:cNvSpPr>
              <a:spLocks noChangeArrowheads="1"/>
            </p:cNvSpPr>
            <p:nvPr/>
          </p:nvSpPr>
          <p:spPr bwMode="auto">
            <a:xfrm>
              <a:off x="460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9" name="Rectangle 41"/>
            <p:cNvSpPr>
              <a:spLocks noChangeArrowheads="1"/>
            </p:cNvSpPr>
            <p:nvPr/>
          </p:nvSpPr>
          <p:spPr bwMode="auto">
            <a:xfrm>
              <a:off x="460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0" name="Rectangle 42"/>
            <p:cNvSpPr>
              <a:spLocks noChangeArrowheads="1"/>
            </p:cNvSpPr>
            <p:nvPr/>
          </p:nvSpPr>
          <p:spPr bwMode="auto">
            <a:xfrm>
              <a:off x="460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1" name="Rectangle 43"/>
            <p:cNvSpPr>
              <a:spLocks noChangeArrowheads="1"/>
            </p:cNvSpPr>
            <p:nvPr/>
          </p:nvSpPr>
          <p:spPr bwMode="auto">
            <a:xfrm>
              <a:off x="460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2" name="Rectangle 44"/>
            <p:cNvSpPr>
              <a:spLocks noChangeArrowheads="1"/>
            </p:cNvSpPr>
            <p:nvPr/>
          </p:nvSpPr>
          <p:spPr bwMode="auto">
            <a:xfrm>
              <a:off x="460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3" name="Line 45"/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103430" name="Footer Placeholder 4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To be precise, in Java a two-dimensional array is an array of arrays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two-dimensional array is declared by specifying the size of each dimension separately: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int[][] table = new int[12][50];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 array element is referenced using two index values: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	value = table[3][6]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array stored in one row can be specified using one index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144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TwoDArray.java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SodaSurvey.java</a:t>
            </a:r>
          </a:p>
        </p:txBody>
      </p:sp>
      <p:sp>
        <p:nvSpPr>
          <p:cNvPr id="1054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/>
        </p:nvGraphicFramePr>
        <p:xfrm>
          <a:off x="762000" y="1371600"/>
          <a:ext cx="7620000" cy="219445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array of integer arrays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array of integers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table[5][12]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TwoDArray.java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TwoDArray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table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(table[row][col] + "\t");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TwoDArray.java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TwoDArray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table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(table[row][col] + "\t");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711200"/>
            <a:ext cx="9144000" cy="21031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Output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0	1	2	3	4	5	6	7	8	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10	11	12	13	14	15	16	17	18	19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20	21	22	23	24	25	26	27	28	29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30	31	32	33	34	35	36	37	38	39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40	41	42	43	44	45	46	47	48	49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854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SodaSurvey.java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SodaSurvey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and prints the average of each row (soda) and each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column (respondent) of the survey scores.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scores = { {3, 4, 5, 2, 1, 4, 3, 2, 4, 4},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{2, 4, 3, 4, 3, 3, 2, 1, 2, 2},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{3, 5, 4, 5, 5, 3, 2, 5, 5, 5},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{1, 1, 1, 3, 1, 2, 1, 3, 2, 4} };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SODAS = scores.length;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PEOPLE = scores[0].length;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sodaSum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int[SODAS];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personSum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int[PEOPLE];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915400" cy="54864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values held in an array are called </a:t>
            </a:r>
            <a:r>
              <a:rPr lang="en-US" altLang="x-none" i="1"/>
              <a:t>array elements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An array stores multiple values of the same type – the </a:t>
            </a:r>
            <a:r>
              <a:rPr lang="en-US" altLang="x-none" i="1"/>
              <a:t>element type</a:t>
            </a:r>
            <a:endParaRPr lang="en-US" altLang="x-none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element type can be a primitive type or an object reference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Therefore, we can create an array of integers, an array of characters, an array of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objects, an array of </a:t>
            </a:r>
            <a:r>
              <a:rPr lang="en-US" altLang="x-none">
                <a:latin typeface="Courier New" charset="0"/>
              </a:rPr>
              <a:t>Coin</a:t>
            </a:r>
            <a:r>
              <a:rPr lang="en-US" altLang="x-none"/>
              <a:t> objects, etc.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("0.#");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("Averages:\n");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("Soda #" + (soda+1)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[soda]/PEOPLE));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("Person #" + (person+1)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[person]/SODAS));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0595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0.#");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Averages:\n");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soda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Soda #" + (soda+1)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[soda]/PEOPLE));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person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Person #" + (person+1)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[person]/SODAS));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00400" y="609600"/>
            <a:ext cx="2362200" cy="4986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Averages: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#1: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#2: 2.6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#3: 4.2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#4: 1.9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#1: 2.2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#2: 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#3: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#4: 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#5: 2.5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#6: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#7: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#8: 2.8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#9: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#10: 3.8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Multidimensional Arrays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array can have many dimensions – if it has more than one dimension, it is called a </a:t>
            </a:r>
            <a:r>
              <a:rPr lang="en-US" altLang="x-none" i="1"/>
              <a:t>multidimensional array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dimension subdivides the previous one into the specified number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dimension has its own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Because each dimension is an array of array references, the arrays within one dimension can be of different lengths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are sometimes called </a:t>
            </a:r>
            <a:r>
              <a:rPr lang="en-US" altLang="x-none" i="1"/>
              <a:t>ragged arrays</a:t>
            </a:r>
            <a:endParaRPr lang="en-US" altLang="x-none">
              <a:latin typeface="Courier New" charset="0"/>
            </a:endParaRPr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8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 declaration and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bounds checking and capacity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arrays that store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variable length parameter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multidimensional </a:t>
            </a:r>
            <a:r>
              <a:rPr lang="en-US" altLang="x-none" dirty="0" smtClean="0"/>
              <a:t>arrays</a:t>
            </a:r>
            <a:endParaRPr lang="en-US" altLang="x-none" dirty="0"/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In Java, the array itself is an object that must be instantiated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Another way to depict the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array: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90800" y="2743200"/>
            <a:ext cx="2743200" cy="3810000"/>
            <a:chOff x="1536" y="1296"/>
            <a:chExt cx="1728" cy="2400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scores</a:t>
              </a:r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79</a:t>
              </a:r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94</a:t>
              </a:r>
            </a:p>
          </p:txBody>
        </p:sp>
        <p:sp>
          <p:nvSpPr>
            <p:cNvPr id="36879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82</a:t>
              </a:r>
            </a:p>
          </p:txBody>
        </p:sp>
        <p:sp>
          <p:nvSpPr>
            <p:cNvPr id="36880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67</a:t>
              </a:r>
            </a:p>
          </p:txBody>
        </p:sp>
        <p:sp>
          <p:nvSpPr>
            <p:cNvPr id="36881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98</a:t>
              </a:r>
            </a:p>
          </p:txBody>
        </p:sp>
        <p:sp>
          <p:nvSpPr>
            <p:cNvPr id="36882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83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81</a:t>
              </a:r>
            </a:p>
          </p:txBody>
        </p:sp>
        <p:sp>
          <p:nvSpPr>
            <p:cNvPr id="36884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74</a:t>
              </a:r>
            </a:p>
          </p:txBody>
        </p:sp>
        <p:sp>
          <p:nvSpPr>
            <p:cNvPr id="36885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91</a:t>
              </a:r>
            </a:p>
          </p:txBody>
        </p:sp>
      </p:grpSp>
      <p:sp>
        <p:nvSpPr>
          <p:cNvPr id="36869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9600" y="3276600"/>
            <a:ext cx="2724150" cy="1854200"/>
            <a:chOff x="457200" y="2743200"/>
            <a:chExt cx="2723823" cy="1853863"/>
          </a:xfrm>
        </p:grpSpPr>
        <p:sp>
          <p:nvSpPr>
            <p:cNvPr id="36871" name="Text Box 17"/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272382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name of the array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is an object reference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variable</a:t>
              </a:r>
            </a:p>
          </p:txBody>
        </p:sp>
        <p:sp>
          <p:nvSpPr>
            <p:cNvPr id="36872" name="Line 18"/>
            <p:cNvSpPr>
              <a:spLocks noChangeShapeType="1"/>
            </p:cNvSpPr>
            <p:nvPr/>
          </p:nvSpPr>
          <p:spPr bwMode="auto">
            <a:xfrm flipV="1">
              <a:off x="1752432" y="2743200"/>
              <a:ext cx="6858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7153</Words>
  <Application>Microsoft Office PowerPoint</Application>
  <PresentationFormat>On-screen Show (4:3)</PresentationFormat>
  <Paragraphs>1427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Chapter 8 Arrays</vt:lpstr>
      <vt:lpstr>Arrays</vt:lpstr>
      <vt:lpstr>Outline</vt:lpstr>
      <vt:lpstr>Arrays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Using Arrays</vt:lpstr>
      <vt:lpstr>PowerPoint Presentation</vt:lpstr>
      <vt:lpstr>PowerPoint Presentation</vt:lpstr>
      <vt:lpstr>Basic Array Example</vt:lpstr>
      <vt:lpstr>Quick Check</vt:lpstr>
      <vt:lpstr>Quick Check</vt:lpstr>
      <vt:lpstr>Bounds Checking</vt:lpstr>
      <vt:lpstr>Bounds Checking</vt:lpstr>
      <vt:lpstr>Bounds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Alternate Array Syntax</vt:lpstr>
      <vt:lpstr>Initializer Lists</vt:lpstr>
      <vt:lpstr>Initializer Lists</vt:lpstr>
      <vt:lpstr>PowerPoint Presentation</vt:lpstr>
      <vt:lpstr>PowerPoint Presentation</vt:lpstr>
      <vt:lpstr>Arrays as Parameters</vt:lpstr>
      <vt:lpstr>Outline</vt:lpstr>
      <vt:lpstr>Arrays of Objects</vt:lpstr>
      <vt:lpstr>Arrays of Objects</vt:lpstr>
      <vt:lpstr>Arrays of Objects</vt:lpstr>
      <vt:lpstr>Arrays of Objects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of Objects</vt:lpstr>
      <vt:lpstr>Command-Line Arguments</vt:lpstr>
      <vt:lpstr>PowerPoint Presentation</vt:lpstr>
      <vt:lpstr>PowerPoint Presentation</vt:lpstr>
      <vt:lpstr>Outline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Quick Check</vt:lpstr>
      <vt:lpstr>Quick Check</vt:lpstr>
      <vt:lpstr>Variable Length Parameter Lists</vt:lpstr>
      <vt:lpstr>Variable Length Parameter Lists</vt:lpstr>
      <vt:lpstr>PowerPoint Presentation</vt:lpstr>
      <vt:lpstr>PowerPoint Presentation</vt:lpstr>
      <vt:lpstr>PowerPoint Presentation</vt:lpstr>
      <vt:lpstr>PowerPoint Presentation</vt:lpstr>
      <vt:lpstr>Outline</vt:lpstr>
      <vt:lpstr>Two-Dimensional Arrays</vt:lpstr>
      <vt:lpstr>Two-Dimensional Arrays</vt:lpstr>
      <vt:lpstr>Two-Dimensional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Multidimensional Arrays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AI, CHUNYU</cp:lastModifiedBy>
  <cp:revision>46</cp:revision>
  <dcterms:created xsi:type="dcterms:W3CDTF">2014-02-27T15:05:14Z</dcterms:created>
  <dcterms:modified xsi:type="dcterms:W3CDTF">2018-09-20T15:49:07Z</dcterms:modified>
</cp:coreProperties>
</file>