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73"/>
  </p:notesMasterIdLst>
  <p:handoutMasterIdLst>
    <p:handoutMasterId r:id="rId74"/>
  </p:handoutMasterIdLst>
  <p:sldIdLst>
    <p:sldId id="256" r:id="rId3"/>
    <p:sldId id="260" r:id="rId4"/>
    <p:sldId id="261" r:id="rId5"/>
    <p:sldId id="262" r:id="rId6"/>
    <p:sldId id="263" r:id="rId7"/>
    <p:sldId id="264" r:id="rId8"/>
    <p:sldId id="300" r:id="rId9"/>
    <p:sldId id="266" r:id="rId10"/>
    <p:sldId id="307" r:id="rId11"/>
    <p:sldId id="268" r:id="rId12"/>
    <p:sldId id="326" r:id="rId13"/>
    <p:sldId id="360" r:id="rId14"/>
    <p:sldId id="361" r:id="rId15"/>
    <p:sldId id="269" r:id="rId16"/>
    <p:sldId id="270" r:id="rId17"/>
    <p:sldId id="317" r:id="rId18"/>
    <p:sldId id="31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9" r:id="rId28"/>
    <p:sldId id="320" r:id="rId29"/>
    <p:sldId id="321" r:id="rId30"/>
    <p:sldId id="322" r:id="rId31"/>
    <p:sldId id="323" r:id="rId32"/>
    <p:sldId id="301" r:id="rId33"/>
    <p:sldId id="324" r:id="rId34"/>
    <p:sldId id="272" r:id="rId35"/>
    <p:sldId id="325" r:id="rId36"/>
    <p:sldId id="273" r:id="rId37"/>
    <p:sldId id="362" r:id="rId38"/>
    <p:sldId id="363" r:id="rId39"/>
    <p:sldId id="302" r:id="rId40"/>
    <p:sldId id="275" r:id="rId41"/>
    <p:sldId id="276" r:id="rId42"/>
    <p:sldId id="277" r:id="rId43"/>
    <p:sldId id="278" r:id="rId44"/>
    <p:sldId id="279" r:id="rId45"/>
    <p:sldId id="280" r:id="rId46"/>
    <p:sldId id="330" r:id="rId47"/>
    <p:sldId id="327" r:id="rId48"/>
    <p:sldId id="331" r:id="rId49"/>
    <p:sldId id="332" r:id="rId50"/>
    <p:sldId id="328" r:id="rId51"/>
    <p:sldId id="335" r:id="rId52"/>
    <p:sldId id="333" r:id="rId53"/>
    <p:sldId id="334" r:id="rId54"/>
    <p:sldId id="281" r:id="rId55"/>
    <p:sldId id="336" r:id="rId56"/>
    <p:sldId id="337" r:id="rId57"/>
    <p:sldId id="283" r:id="rId58"/>
    <p:sldId id="365" r:id="rId59"/>
    <p:sldId id="303" r:id="rId60"/>
    <p:sldId id="285" r:id="rId61"/>
    <p:sldId id="286" r:id="rId62"/>
    <p:sldId id="287" r:id="rId63"/>
    <p:sldId id="288" r:id="rId64"/>
    <p:sldId id="349" r:id="rId65"/>
    <p:sldId id="338" r:id="rId66"/>
    <p:sldId id="339" r:id="rId67"/>
    <p:sldId id="364" r:id="rId68"/>
    <p:sldId id="343" r:id="rId69"/>
    <p:sldId id="344" r:id="rId70"/>
    <p:sldId id="345" r:id="rId71"/>
    <p:sldId id="299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>
      <p:cViewPr varScale="1">
        <p:scale>
          <a:sx n="97" d="100"/>
          <a:sy n="97" d="100"/>
        </p:scale>
        <p:origin x="7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9A47C5-76F7-E347-8B07-4CA29446CCEC}" type="datetime1">
              <a:rPr lang="en-US" altLang="x-none"/>
              <a:pPr/>
              <a:t>10/16/2018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D61CCB-3DB3-0340-9511-84D0DB4C835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FF9460-ECCB-8940-9090-303515B1329A}" type="datetime1">
              <a:rPr lang="en-US" altLang="x-none"/>
              <a:pPr/>
              <a:t>10/16/2018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CD9376-A30C-8343-B82E-4EF8665A916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D9376-A30C-8343-B82E-4EF8665A916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990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0922C7-E9D5-BC42-A821-5BF7ABE9AE55}" type="slidenum">
              <a:rPr lang="en-US" altLang="x-none" sz="1200"/>
              <a:pPr eaLnBrk="1" hangingPunct="1"/>
              <a:t>39</a:t>
            </a:fld>
            <a:endParaRPr lang="en-US" altLang="x-none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BB4D3-97D0-DF44-A44C-45B8459315D8}" type="slidenum">
              <a:rPr lang="en-US" altLang="x-none" sz="1200"/>
              <a:pPr eaLnBrk="1" hangingPunct="1"/>
              <a:t>40</a:t>
            </a:fld>
            <a:endParaRPr lang="en-US" altLang="x-none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854F3F-204A-7C4F-A0B4-D7F535740385}" type="slidenum">
              <a:rPr lang="en-US" altLang="x-none" sz="1200"/>
              <a:pPr eaLnBrk="1" hangingPunct="1"/>
              <a:t>41</a:t>
            </a:fld>
            <a:endParaRPr lang="en-US" altLang="x-none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19CB8D-655B-DC4D-B6D6-0D90116EF12E}" type="slidenum">
              <a:rPr lang="en-US" altLang="x-none" sz="1200"/>
              <a:pPr eaLnBrk="1" hangingPunct="1"/>
              <a:t>53</a:t>
            </a:fld>
            <a:endParaRPr lang="en-US" altLang="x-none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A68298-2A4B-BA45-B253-5E56F36E2553}" type="slidenum">
              <a:rPr lang="en-US" altLang="x-none" sz="1200"/>
              <a:pPr eaLnBrk="1" hangingPunct="1"/>
              <a:t>54</a:t>
            </a:fld>
            <a:endParaRPr lang="en-US" altLang="x-none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7D0170-55D9-8A41-9D0F-5C778D9B8EE5}" type="slidenum">
              <a:rPr lang="en-US" altLang="x-none" sz="1200"/>
              <a:pPr eaLnBrk="1" hangingPunct="1"/>
              <a:t>56</a:t>
            </a:fld>
            <a:endParaRPr lang="en-US" altLang="x-none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5661451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1299698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3067860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4ED23-E9C8-BE40-B7DF-2F87D733A1B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5380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3C083-FCC4-2147-B4F5-74A103D083F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9785098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9BA1E-7704-F64B-A13F-A7C6525022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4531248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7803B-FE03-C14D-A126-65BB6F670B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4743512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A57BA-005C-714A-AF23-DA0CD2FA93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725223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5755F-ACBA-0D4D-BAB0-4830F86A510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7861278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33597-ADB6-E54B-B67D-B10AE0EAD8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7385833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4A05C-9884-6D44-9D0E-789D82990C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9722618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1934155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2CBBF-7C34-1D4C-AF10-A776899B6A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978997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583CF-C3C1-7D44-9E1D-D20311B2A0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7738466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355D4-76CF-0A4D-B781-6EB8B3D8C26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914530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951290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981309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4390956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7627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0600433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2184108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784201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10C9FA-F119-564A-B0EB-0FF6E7A54EC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10</a:t>
            </a:r>
            <a:br>
              <a:rPr lang="en-US" altLang="x-none"/>
            </a:br>
            <a:r>
              <a:rPr lang="en-US" altLang="x-none"/>
              <a:t>Polymorphism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2955533" cy="3657472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Now suppose the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class has a method called </a:t>
            </a:r>
            <a:r>
              <a:rPr lang="en-US" altLang="x-none">
                <a:latin typeface="Courier New" charset="0"/>
              </a:rPr>
              <a:t>celebrate</a:t>
            </a:r>
            <a:r>
              <a:rPr lang="en-US" altLang="x-none"/>
              <a:t>, and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 overrides it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What method is invoked by the following?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day.celebrate();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The type of the object being referenced, not the reference type, determines which method is invoked 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If </a:t>
            </a:r>
            <a:r>
              <a:rPr lang="en-US" altLang="x-none">
                <a:latin typeface="Courier New" charset="0"/>
              </a:rPr>
              <a:t>day</a:t>
            </a:r>
            <a:r>
              <a:rPr lang="en-US" altLang="x-none"/>
              <a:t> refers to a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object, it invokes the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version of </a:t>
            </a:r>
            <a:r>
              <a:rPr lang="en-US" altLang="x-none">
                <a:latin typeface="Courier New" charset="0"/>
              </a:rPr>
              <a:t>celebrate</a:t>
            </a:r>
            <a:r>
              <a:rPr lang="en-US" altLang="x-none"/>
              <a:t>;  if it refers to a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 object, it invokes that version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Note that the compiler restricts invocations based on the type of the reference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So if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Christmas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had a method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getTree </a:t>
            </a:r>
            <a:r>
              <a:rPr lang="en-US" altLang="x-none"/>
              <a:t>that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Holiday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didn't have, the following would cause a compiler error: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day.getTree();  </a:t>
            </a:r>
            <a:r>
              <a:rPr lang="en-US" altLang="x-none" sz="2400">
                <a:solidFill>
                  <a:srgbClr val="008000"/>
                </a:solidFill>
                <a:latin typeface="Courier New" charset="0"/>
              </a:rPr>
              <a:t>// compiler error</a:t>
            </a:r>
            <a:endParaRPr lang="en-US" altLang="x-none" sz="24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Remember, the compiler doesn't "know" which type of holiday is being referenced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cast can be used to allow the call: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((Christmas)day).getTree();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endParaRPr lang="en-US" altLang="x-none" sz="2400">
              <a:latin typeface="Courier New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If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MusicPlayer </a:t>
            </a:r>
            <a:r>
              <a:rPr lang="en-US" altLang="x-none" sz="2800"/>
              <a:t>is the parent of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CDPlayer</a:t>
            </a:r>
            <a:r>
              <a:rPr lang="en-US" altLang="x-none" sz="2800"/>
              <a:t>, are the following assignments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286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MusicPlayer mplayer = new CDPlayer();</a:t>
            </a: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CDPlayer cdplayer = new MusicPlayer();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If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MusicPlayer </a:t>
            </a:r>
            <a:r>
              <a:rPr lang="en-US" altLang="x-none" sz="2800"/>
              <a:t>is the parent of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CDPlayer</a:t>
            </a:r>
            <a:r>
              <a:rPr lang="en-US" altLang="x-none" sz="2800"/>
              <a:t>, are the following assignments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533400" y="2286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MusicPlayer mplayer = new CDPlayer();</a:t>
            </a: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CDPlayer cdplayer = new MusicPlayer();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2928938"/>
            <a:ext cx="7727950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4200"/>
              </a:spcAft>
            </a:pPr>
            <a:r>
              <a:rPr lang="en-US" altLang="x-none" sz="2800">
                <a:ea typeface="Courier New" charset="0"/>
                <a:cs typeface="Courier New" charset="0"/>
              </a:rPr>
              <a:t>Yes, because a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CDPlayer</a:t>
            </a:r>
            <a:r>
              <a:rPr lang="en-US" altLang="x-none" sz="2800">
                <a:ea typeface="Courier New" charset="0"/>
                <a:cs typeface="Courier New" charset="0"/>
              </a:rPr>
              <a:t> is-a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MusicPlayer</a:t>
            </a:r>
          </a:p>
          <a:p>
            <a:pPr eaLnBrk="1" hangingPunct="1">
              <a:spcAft>
                <a:spcPts val="1200"/>
              </a:spcAft>
            </a:pPr>
            <a:endParaRPr lang="en-US" altLang="x-none" sz="2800"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2800">
                <a:ea typeface="Courier New" charset="0"/>
                <a:cs typeface="Courier New" charset="0"/>
              </a:rPr>
              <a:t>No, you'd have to use a cast (and you shouldn't</a:t>
            </a:r>
          </a:p>
          <a:p>
            <a:pPr eaLnBrk="1" hangingPunct="1"/>
            <a:r>
              <a:rPr lang="en-US" altLang="x-none" sz="2800">
                <a:ea typeface="Courier New" charset="0"/>
                <a:cs typeface="Courier New" charset="0"/>
              </a:rPr>
              <a:t>knowingly assign a super class object to a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sz="2800">
                <a:ea typeface="Courier New" charset="0"/>
                <a:cs typeface="Courier New" charset="0"/>
              </a:rPr>
              <a:t>subclass reference)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990600"/>
          </a:xfrm>
        </p:spPr>
        <p:txBody>
          <a:bodyPr/>
          <a:lstStyle/>
          <a:p>
            <a:r>
              <a:rPr lang="en-US" altLang="x-none"/>
              <a:t>Consider the following class hierarchy: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371600" y="2286000"/>
            <a:ext cx="6400800" cy="3200400"/>
            <a:chOff x="864" y="1392"/>
            <a:chExt cx="4032" cy="2016"/>
          </a:xfrm>
        </p:grpSpPr>
        <p:sp>
          <p:nvSpPr>
            <p:cNvPr id="40966" name="Line 5"/>
            <p:cNvSpPr>
              <a:spLocks noChangeShapeType="1"/>
            </p:cNvSpPr>
            <p:nvPr/>
          </p:nvSpPr>
          <p:spPr bwMode="auto">
            <a:xfrm flipV="1">
              <a:off x="2496" y="181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67" name="AutoShape 6"/>
            <p:cNvSpPr>
              <a:spLocks noChangeArrowheads="1"/>
            </p:cNvSpPr>
            <p:nvPr/>
          </p:nvSpPr>
          <p:spPr bwMode="auto">
            <a:xfrm>
              <a:off x="2400" y="167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1440" y="2064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>
              <a:off x="3072" y="291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0" name="Line 9"/>
            <p:cNvSpPr>
              <a:spLocks noChangeShapeType="1"/>
            </p:cNvSpPr>
            <p:nvPr/>
          </p:nvSpPr>
          <p:spPr bwMode="auto">
            <a:xfrm>
              <a:off x="1440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>
              <a:off x="3744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2" name="Line 11"/>
            <p:cNvSpPr>
              <a:spLocks noChangeShapeType="1"/>
            </p:cNvSpPr>
            <p:nvPr/>
          </p:nvSpPr>
          <p:spPr bwMode="auto">
            <a:xfrm>
              <a:off x="3072" y="2910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4368" y="29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75" name="AutoShape 14"/>
            <p:cNvSpPr>
              <a:spLocks noChangeArrowheads="1"/>
            </p:cNvSpPr>
            <p:nvPr/>
          </p:nvSpPr>
          <p:spPr bwMode="auto">
            <a:xfrm>
              <a:off x="3600" y="254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1872" y="1392"/>
              <a:ext cx="124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 i="1">
                  <a:latin typeface="Arial Unicode MS" charset="0"/>
                </a:rPr>
                <a:t>StaffMember</a:t>
              </a:r>
              <a:endParaRPr lang="en-US" altLang="x-none" sz="2000" b="1">
                <a:latin typeface="Arial Unicode MS" charset="0"/>
              </a:endParaRPr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2592" y="315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Executive</a:t>
              </a: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3888" y="315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Hourly</a:t>
              </a:r>
            </a:p>
          </p:txBody>
        </p:sp>
        <p:sp>
          <p:nvSpPr>
            <p:cNvPr id="40979" name="Rectangle 18"/>
            <p:cNvSpPr>
              <a:spLocks noChangeArrowheads="1"/>
            </p:cNvSpPr>
            <p:nvPr/>
          </p:nvSpPr>
          <p:spPr bwMode="auto">
            <a:xfrm>
              <a:off x="864" y="2256"/>
              <a:ext cx="1152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Volunteer</a:t>
              </a:r>
            </a:p>
          </p:txBody>
        </p:sp>
        <p:sp>
          <p:nvSpPr>
            <p:cNvPr id="40980" name="Rectangle 19"/>
            <p:cNvSpPr>
              <a:spLocks noChangeArrowheads="1"/>
            </p:cNvSpPr>
            <p:nvPr/>
          </p:nvSpPr>
          <p:spPr bwMode="auto">
            <a:xfrm>
              <a:off x="3120" y="2256"/>
              <a:ext cx="124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Employee</a:t>
              </a:r>
            </a:p>
          </p:txBody>
        </p:sp>
      </p:grpSp>
      <p:sp>
        <p:nvSpPr>
          <p:cNvPr id="40965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Let's look at an example that pays a set of diverse employees using a polymorphic method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Firm.java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Staff.java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StaffMember.java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Volunteer.java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Employee.java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Executive.java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Hourly.java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Firm.java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polymorphism via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Firm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staff of employees for a firm and pays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 personnel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personnel.payday();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Firm.java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polymorphism via inheritance.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Firm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staff of employees for a firm and pays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 personnel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Staff();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personnel.payday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04800" y="838200"/>
            <a:ext cx="4140200" cy="4678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Sam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123 Main Line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555-0469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123-45-6789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2923.07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Carla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456 Off Line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555-0101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987-65-4321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1246.15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Woody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789 Off Rocker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555-0000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010-20-3040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1169.23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648200" y="838200"/>
            <a:ext cx="4140200" cy="44624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r>
              <a:rPr lang="en-US" altLang="x-none" sz="2000" b="1">
                <a:ea typeface="Courier New" charset="0"/>
                <a:cs typeface="Courier New" charset="0"/>
              </a:rPr>
              <a:t>   (continued)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Diane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678 Fifth Ave.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555-0690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958-47-3625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Current hours: 40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422.0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Norm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987 Suds Blvd.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555-8374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Thanks!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Cliff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321 Duds Lane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555-7282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Thanks!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Staff.java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personnel staff of a particular business.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StaffMember[] staffList;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list of staff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StaffMember[6];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staffList[0]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Executive("Sam", "123 Main Line",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"555-0469", "123-45-6789", 2423.07);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staffList[1]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Employee("Carla", "456 Off Line",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"555-0101", "987-65-4321", 1246.15);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staffList[2]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Employee("Woody", "789 Off Rocker",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"555-0000", "010-20-3040", 1169.23);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staffList[3]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Hourly("Diane", "678 Fifth Ave.",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"555-0690", "958-47-3625", 10.55);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staffList[4]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Volunteer("Norm", "987 Suds Blvd.",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"555-8374");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staffList[5]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Volunteer("Cliff", "321 Duds Lane",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"555-7282");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((Executive)staffList[0]).awardBonus(500.00);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((Hourly)staffList[3]).addHours(40);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Polymorphism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Polymorphism is an object-oriented concept that allows us to create versatile software designs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Chapter 10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defining polymorphism and its benefits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using inheritance to create polymorphic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using interfaces to create polymorphic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using polymorphism to implement sorting and searching </a:t>
            </a:r>
            <a:r>
              <a:rPr lang="en-US" altLang="x-none" dirty="0" smtClean="0"/>
              <a:t>algorithms</a:t>
            </a:r>
          </a:p>
          <a:p>
            <a:pPr marL="457200" lvl="1" indent="0">
              <a:lnSpc>
                <a:spcPct val="90000"/>
              </a:lnSpc>
              <a:spcBef>
                <a:spcPct val="70000"/>
              </a:spcBef>
              <a:buNone/>
            </a:pPr>
            <a:endParaRPr lang="en-US" altLang="x-none" sz="2800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Pays all staff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payday()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amount;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count=0; count &lt; staffList.length; count++)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System.out.println(staffList[count]);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amount = staffList[count].pay();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polymorphic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 == 0.0)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System.out.println("Thanks!");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System.out.println("Paid: " + amount);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System.out.println("-----------------------------------");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StaffMember.java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generic staff member.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abstract 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name;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address;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phone;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staff member using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StaffMember(String eName, String eAddress, String ePhone)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name = eName;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= eAddress;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phone = ePhone;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including the basic employee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"Name: " + name + "\n";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"Address: " + address + "\n";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"Phone: " + phone;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Derived classes must define the pay method for each type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abstract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Volunteer.java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staff member that works as a volunteer.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volunteer using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Volunteer(String eName, String eAddress, String ePhone)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zero pay value for this volunteer.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0.0;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5857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Employee.java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general paid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socialSecurityNumber;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payRate;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employee with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Employee(String eName, String eAddress, String ePhone,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String socSecNumber,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socialSecurityNumber = socSecNumber;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payRate = rate;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information about an employee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.toString();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"\nSocial Security Number: " + socialSecurityNumber;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pay rate for this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payRate;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Executive.java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executive staff member, who can earn a bonus.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Executive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bonus;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executive with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Executive(String eName, String eAddress, String ePhone,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String socSecNumber,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ePhone, socSecNumber, rate);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bonus = 0;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bonus has yet to be awarded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Awards the specified bonus to this executive.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awardBonus(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execBonus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bonus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execBonus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pay for an executive, which is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regular employee payment plus a one-time bonus.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 =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.pay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+ bonus;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bonus = 0;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Hourly.java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employee that gets paid by the hour.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Hourly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hoursWorked;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hourly employee using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Hourly(String eName, String eAddress, String ePhone,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String socSecNumber,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ePhone, socSecNumber, rate);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hoursWorked = 0;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the specified number of hours to this employee's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accumulated hours.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addHours(int moreHours)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hoursWorked += moreHours;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pay for this hourly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 = payRate * hoursWorked;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hoursWorked = 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Searching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16017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2795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information about this hourly employee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super.toString();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"\nCurrent hours: " + hoursWorked;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Searching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27130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837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133600"/>
          </a:xfrm>
        </p:spPr>
        <p:txBody>
          <a:bodyPr/>
          <a:lstStyle/>
          <a:p>
            <a:r>
              <a:rPr lang="en-US" altLang="x-none"/>
              <a:t>Interfaces can be used to set up polymorphic references as well</a:t>
            </a:r>
          </a:p>
          <a:p>
            <a:r>
              <a:rPr lang="en-US" altLang="x-none"/>
              <a:t>Suppose we declare an interface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Speaker </a:t>
            </a:r>
            <a:r>
              <a:rPr lang="en-US" altLang="x-none"/>
              <a:t>as follows: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90600" y="3286125"/>
            <a:ext cx="7239000" cy="2124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interface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Speaker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speak();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announce(String str);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An interface name can be used as the type of an object reference variable: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Speaker current;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current</a:t>
            </a:r>
            <a:r>
              <a:rPr lang="en-US" altLang="x-none"/>
              <a:t> reference can be used to point to any object of any class that implements the </a:t>
            </a:r>
            <a:r>
              <a:rPr lang="en-US" altLang="x-none">
                <a:latin typeface="Courier New" charset="0"/>
              </a:rPr>
              <a:t>Speaker</a:t>
            </a:r>
            <a:r>
              <a:rPr lang="en-US" altLang="x-none"/>
              <a:t> interface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version of </a:t>
            </a:r>
            <a:r>
              <a:rPr lang="en-US" altLang="x-none">
                <a:latin typeface="Courier New" charset="0"/>
              </a:rPr>
              <a:t>speak</a:t>
            </a:r>
            <a:r>
              <a:rPr lang="en-US" altLang="x-none"/>
              <a:t> invoked by the following line depends on the type of object that </a:t>
            </a:r>
            <a:r>
              <a:rPr lang="en-US" altLang="x-none">
                <a:latin typeface="Courier New" charset="0"/>
              </a:rPr>
              <a:t>current</a:t>
            </a:r>
            <a:r>
              <a:rPr lang="en-US" altLang="x-none"/>
              <a:t> is referencing: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current.speak();</a:t>
            </a:r>
            <a:endParaRPr lang="en-US" altLang="x-none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Now suppose two classes, </a:t>
            </a:r>
            <a:r>
              <a:rPr lang="en-US" altLang="x-none">
                <a:latin typeface="Courier New" charset="0"/>
              </a:rPr>
              <a:t>Philosopher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Dog</a:t>
            </a:r>
            <a:r>
              <a:rPr lang="en-US" altLang="x-none"/>
              <a:t>, both implement the </a:t>
            </a:r>
            <a:r>
              <a:rPr lang="en-US" altLang="x-none">
                <a:latin typeface="Courier New" charset="0"/>
              </a:rPr>
              <a:t>Speaker</a:t>
            </a:r>
            <a:r>
              <a:rPr lang="en-US" altLang="x-none"/>
              <a:t> interface, providing distinct versions of the </a:t>
            </a:r>
            <a:r>
              <a:rPr lang="en-US" altLang="x-none">
                <a:latin typeface="Courier New" charset="0"/>
              </a:rPr>
              <a:t>speak</a:t>
            </a:r>
            <a:r>
              <a:rPr lang="en-US" altLang="x-none"/>
              <a:t>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the following code, the first call to </a:t>
            </a:r>
            <a:r>
              <a:rPr lang="en-US" altLang="x-none">
                <a:latin typeface="Courier New" charset="0"/>
              </a:rPr>
              <a:t>speak</a:t>
            </a:r>
            <a:r>
              <a:rPr lang="en-US" altLang="x-none"/>
              <a:t> invokes one version and the second invokes another: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Speaker guest = new Philospher();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guest.speak();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guest = new Dog();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guest.speak();</a:t>
            </a:r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with class reference types, the compiler will restrict invocations to methods in the interface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even if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Philosopher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also had a method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pontificate</a:t>
            </a:r>
            <a:r>
              <a:rPr lang="en-US" altLang="x-none"/>
              <a:t>, the following would still cause a compiler error: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Speaker special = new Philospher();</a:t>
            </a:r>
          </a:p>
          <a:p>
            <a:pPr>
              <a:lnSpc>
                <a:spcPct val="90000"/>
              </a:lnSpc>
              <a:spcAft>
                <a:spcPts val="24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special.pontificate();  </a:t>
            </a:r>
            <a:r>
              <a:rPr lang="en-US" altLang="x-none" sz="2400">
                <a:solidFill>
                  <a:srgbClr val="008000"/>
                </a:solidFill>
                <a:latin typeface="Courier New" charset="0"/>
              </a:rPr>
              <a:t>// compiler error</a:t>
            </a:r>
            <a:endParaRPr lang="en-US" altLang="x-none" sz="240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/>
              <a:t>Remember, the compiler bases its rulings on the type of the reference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2400">
              <a:latin typeface="Courier New" charset="0"/>
            </a:endParaRP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349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Would the following statements be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65175" y="19050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Speaker first = new Dog();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Philosopher second = new Philosopher();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second.pontificate();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first = second;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Would the following statements be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765175" y="19050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Speaker first = new Dog();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Philosopher second = new Philosopher();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second.pontificate();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first = second;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109663" y="3810000"/>
            <a:ext cx="6891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>
                <a:ea typeface="Courier New" charset="0"/>
                <a:cs typeface="Courier New" charset="0"/>
              </a:rPr>
              <a:t>Yes, all assignments and method calls are</a:t>
            </a:r>
          </a:p>
          <a:p>
            <a:pPr eaLnBrk="1" hangingPunct="1">
              <a:spcAft>
                <a:spcPts val="4200"/>
              </a:spcAft>
            </a:pPr>
            <a:r>
              <a:rPr lang="en-US" altLang="x-none" sz="2800">
                <a:ea typeface="Courier New" charset="0"/>
                <a:cs typeface="Courier New" charset="0"/>
              </a:rPr>
              <a:t>valid as written</a:t>
            </a:r>
            <a:endParaRPr lang="en-US" altLang="x-none" sz="280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Searching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32559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55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Sorting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 i="1"/>
              <a:t>Sorting</a:t>
            </a:r>
            <a:r>
              <a:rPr lang="en-US" altLang="x-none"/>
              <a:t> is the process of arranging a list of items in a particular order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sorting process is based on specific criteria:</a:t>
            </a:r>
          </a:p>
          <a:p>
            <a:pPr lvl="1">
              <a:spcBef>
                <a:spcPct val="0"/>
              </a:spcBef>
            </a:pPr>
            <a:r>
              <a:rPr lang="en-US" altLang="x-none" sz="2800"/>
              <a:t>sort test scores in ascending numeric order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sort a list of people alphabetically by last name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 are many algorithms, which vary in efficiency, for sorting a list of items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We will examine two specific algorithms: </a:t>
            </a:r>
          </a:p>
          <a:p>
            <a:pPr lvl="1">
              <a:spcBef>
                <a:spcPct val="0"/>
              </a:spcBef>
            </a:pPr>
            <a:r>
              <a:rPr lang="en-US" altLang="x-none" sz="2800"/>
              <a:t>Selection Sort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Insertion Sort</a:t>
            </a: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Consider the following method invocation: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obj.doIt();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At some point, this invocation is </a:t>
            </a:r>
            <a:r>
              <a:rPr lang="en-US" altLang="x-none" i="1"/>
              <a:t>bound</a:t>
            </a:r>
            <a:r>
              <a:rPr lang="en-US" altLang="x-none"/>
              <a:t> to the definition of the method that it invokes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If this binding occurred at compile time, then that line of code would call the same method every time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However, Java defers method binding until run time -- this is called </a:t>
            </a:r>
            <a:r>
              <a:rPr lang="en-US" altLang="x-none" i="1"/>
              <a:t>dynamic binding</a:t>
            </a:r>
            <a:r>
              <a:rPr lang="en-US" altLang="x-none"/>
              <a:t> or </a:t>
            </a:r>
            <a:r>
              <a:rPr lang="en-US" altLang="x-none" i="1"/>
              <a:t>late binding</a:t>
            </a:r>
            <a:endParaRPr lang="en-US" altLang="x-none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Selection Sort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strategy of Selection Sort: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select a value and put it in its final place in the list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repeat for all other values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 more detail: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find the smallest value in the list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switch it with the value in the first position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find the next smallest value in the list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switch it with the value in the second position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repeat until all values are in their proper places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Selection Sort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70660" name="Group 7"/>
          <p:cNvGrpSpPr>
            <a:grpSpLocks/>
          </p:cNvGrpSpPr>
          <p:nvPr/>
        </p:nvGrpSpPr>
        <p:grpSpPr bwMode="auto">
          <a:xfrm>
            <a:off x="457200" y="1279525"/>
            <a:ext cx="8229600" cy="4740275"/>
            <a:chOff x="457200" y="1278790"/>
            <a:chExt cx="8229600" cy="4741010"/>
          </a:xfrm>
        </p:grpSpPr>
        <p:sp>
          <p:nvSpPr>
            <p:cNvPr id="70661" name="TextBox 5"/>
            <p:cNvSpPr txBox="1">
              <a:spLocks noChangeArrowheads="1"/>
            </p:cNvSpPr>
            <p:nvPr/>
          </p:nvSpPr>
          <p:spPr bwMode="auto">
            <a:xfrm>
              <a:off x="457200" y="1278790"/>
              <a:ext cx="8229600" cy="47410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70662" name="Picture 6" descr="fig10_02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524000"/>
              <a:ext cx="7645400" cy="423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Swapping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processing of the selection sort algorithm includes the </a:t>
            </a:r>
            <a:r>
              <a:rPr lang="en-US" altLang="x-none" i="1"/>
              <a:t>swapping</a:t>
            </a:r>
            <a:r>
              <a:rPr lang="en-US" altLang="x-none"/>
              <a:t> of two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Swapping requires three assignment statements and a temporary storage location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To swap the values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second</a:t>
            </a:r>
            <a:r>
              <a:rPr lang="en-US" altLang="x-none"/>
              <a:t>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i="1"/>
              <a:t>			</a:t>
            </a:r>
            <a:r>
              <a:rPr lang="en-US" altLang="x-none" sz="2400">
                <a:latin typeface="Courier New" charset="0"/>
              </a:rPr>
              <a:t>temp = first;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	first = second;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	second = temp;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in Sorting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Recall that a class that implements the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interface defines a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method to determine the relative order of its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use polymorphism to develop a generic sort for any set of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sorting method accepts as a parameter an array of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way, one method can be used to sort an array of </a:t>
            </a:r>
            <a:r>
              <a:rPr lang="en-US" altLang="x-none">
                <a:latin typeface="Courier New" charset="0"/>
              </a:rPr>
              <a:t>People</a:t>
            </a:r>
            <a:r>
              <a:rPr lang="en-US" altLang="x-none"/>
              <a:t>, or </a:t>
            </a:r>
            <a:r>
              <a:rPr lang="en-US" altLang="x-none">
                <a:latin typeface="Courier New" charset="0"/>
              </a:rPr>
              <a:t>Books</a:t>
            </a:r>
            <a:r>
              <a:rPr lang="en-US" altLang="x-none"/>
              <a:t>, or whatever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Selection Sort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This technique allows each class to decide for itself what it means for one object to be less than another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Let's look at an example that sorts an array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Contact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selectionSort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method is a static method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Sorting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class</a:t>
            </a:r>
          </a:p>
          <a:p>
            <a:pPr>
              <a:spcBef>
                <a:spcPct val="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PhoneList.java</a:t>
            </a:r>
            <a:r>
              <a:rPr lang="en-US" altLang="x-none"/>
              <a:t> </a:t>
            </a:r>
            <a:endParaRPr lang="en-US" altLang="x-none">
              <a:latin typeface="Courier New" charset="0"/>
            </a:endParaRPr>
          </a:p>
          <a:p>
            <a:pPr>
              <a:spcBef>
                <a:spcPct val="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Sorting.java</a:t>
            </a:r>
            <a:endParaRPr lang="en-US" altLang="x-none" sz="240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Contact.java</a:t>
            </a:r>
            <a:r>
              <a:rPr lang="en-US" altLang="x-none"/>
              <a:t> 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609600" y="5222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PhoneList.java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for testing a sorting algorithm.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PhoneList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Contact objects, sorts them, then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Contact[] friends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Contact[8];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friends[0]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Contact("John", "Smith", "610-555-7384");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friends[1]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Contact("Sarah", "Barnes", "215-555-3827");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friends[2]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Contact("Mark", "Riley", "733-555-2969");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friends[3]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Contact("Laura", "Getz", "663-555-3984");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friends[4]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Contact("Larry", "Smith", "464-555-3489");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friends[5]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Contact("Frank", "Phelps", "322-555-2284");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friends[6]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Contact("Mario", "Guzman", "804-555-9066");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friends[7]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Contact("Marsha", "Grant", "243-555-2837");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609600" y="1905000"/>
            <a:ext cx="7910513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Sorting.selectionSort(friends);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(Contact friend : friends)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System.out.println(friend);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1905000"/>
            <a:ext cx="7910513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Sorting.selectionSort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(Contact friend : friends)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95600" y="1600200"/>
            <a:ext cx="3508375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Barnes, Sarah	215-555-3827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Getz, Laura	663-555-3984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Grant, Marsha	243-555-2837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Guzman, Mario	804-555-9066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Phelps, Frank	322-555-2284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Riley, Mark	733-555-2969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Smith, John	610-555-7384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Smith, Larry	464-555-3489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pPr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selectionSort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method in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Sorting&lt;T&gt;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class:</a:t>
            </a:r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2" name="TextBox 5"/>
          <p:cNvSpPr txBox="1">
            <a:spLocks noChangeArrowheads="1"/>
          </p:cNvSpPr>
          <p:nvPr/>
        </p:nvSpPr>
        <p:spPr bwMode="auto">
          <a:xfrm>
            <a:off x="609600" y="1460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Sorts the specified array of objects using the selection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 algorithm.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selectionSort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(Comparable&lt;T&gt;[]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min;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Comparable&lt;T&gt;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temp;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 index &lt;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- 1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index++)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min = index;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scan =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index + 1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scan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scan++)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(list[scan].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compareTo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((T)list[min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])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min = scan;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Swap the values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temp = list[min];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list[min] = list[index];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list[index] = temp;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Contact.java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phone contact.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implements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Comparable&lt;Contact&gt;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phone;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contact with the specified data.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Contact(String first, String last, String telephone)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first;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last;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phone = telephone;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term </a:t>
            </a:r>
            <a:r>
              <a:rPr lang="en-US" altLang="x-none" i="1"/>
              <a:t>polymorphism</a:t>
            </a:r>
            <a:r>
              <a:rPr lang="en-US" altLang="x-none"/>
              <a:t> literally means "having many forms"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polymorphic reference</a:t>
            </a:r>
            <a:r>
              <a:rPr lang="en-US" altLang="x-none"/>
              <a:t> is a variable that can refer to different types of objects at different points in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method called through a polymorphic reference can change from one invocation to the next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object references in Java are potentially polymorphic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contact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lastName + ", " + firstName + "\t" + phone;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contact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equals(Object other)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(lastName.equals(((Contact)other).getLastName()) &amp;&amp;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firstName.equals(((Contact)other).getFirstName()));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910513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Uses both last and first names to determine ordering.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compareTo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(Contact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lastName.equals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other.getLastName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()))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result =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firstName.compareTo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other.getFirstName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result =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lastName.compareTo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other.getLastName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609600" y="12954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First name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getFirstName()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firstName;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Last name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getLastName()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lastName;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Insertion Sort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strategy of Insertion Sort: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pick any item and insert it into its proper place in a sorted sublist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repeat until all items have been inserted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In more detail: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consider the first item to be a sorted sublist (of one item)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insert the second item into the sorted sublist, shifting the first item as needed to make room to insert the new one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insert the third item into the sorted sublist (of two items), shifting items as necessary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repeat until all values are inserted into their proper positions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–"/>
            </a:pPr>
            <a:endParaRPr lang="en-US" altLang="x-none"/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Insertion Sort</a:t>
            </a: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86020" name="Group 7"/>
          <p:cNvGrpSpPr>
            <a:grpSpLocks/>
          </p:cNvGrpSpPr>
          <p:nvPr/>
        </p:nvGrpSpPr>
        <p:grpSpPr bwMode="auto">
          <a:xfrm>
            <a:off x="533400" y="1295400"/>
            <a:ext cx="8153400" cy="4724400"/>
            <a:chOff x="609600" y="1295400"/>
            <a:chExt cx="8153400" cy="4724400"/>
          </a:xfrm>
        </p:grpSpPr>
        <p:sp>
          <p:nvSpPr>
            <p:cNvPr id="86021" name="TextBox 5"/>
            <p:cNvSpPr txBox="1">
              <a:spLocks noChangeArrowheads="1"/>
            </p:cNvSpPr>
            <p:nvPr/>
          </p:nvSpPr>
          <p:spPr bwMode="auto">
            <a:xfrm>
              <a:off x="609600" y="1295400"/>
              <a:ext cx="8153400" cy="472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86022" name="Picture 6" descr="fig10_03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00200"/>
              <a:ext cx="7488238" cy="411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pPr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insertionSort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method in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Sorting&lt;T&gt;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class:</a:t>
            </a: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8068" name="TextBox 5"/>
          <p:cNvSpPr txBox="1">
            <a:spLocks noChangeArrowheads="1"/>
          </p:cNvSpPr>
          <p:nvPr/>
        </p:nvSpPr>
        <p:spPr bwMode="auto">
          <a:xfrm>
            <a:off x="609600" y="1460500"/>
            <a:ext cx="8077200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Sorts the specified array of objects using the insertion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 algorithm.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insertionSort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(Comparable&lt;T&gt;[]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1;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index++)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Comparable&lt;T&gt;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key = list[index];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position = index;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 Shift larger values to the right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(position &gt; 0 &amp;&amp;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key.compareTo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((T)list[position-1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])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list[position] =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list[position - 1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position--;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list[position] = key;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Comparing Sorts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Selection and Insertion sort algorithms are similar in efficiency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They both have outer loops that scan all elements, and inner loops that compare the value of the outer loop with almost all values in the list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Approximately n</a:t>
            </a:r>
            <a:r>
              <a:rPr lang="en-US" altLang="x-none" baseline="30000"/>
              <a:t>2</a:t>
            </a:r>
            <a:r>
              <a:rPr lang="en-US" altLang="x-none"/>
              <a:t> number of comparisons are made to sort a list of size 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therefore say that these sorts are of </a:t>
            </a:r>
            <a:r>
              <a:rPr lang="en-US" altLang="x-none" i="1"/>
              <a:t>order n</a:t>
            </a:r>
            <a:r>
              <a:rPr lang="en-US" altLang="x-none" i="1" baseline="30000"/>
              <a:t>2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Other sorts are more efficient:  </a:t>
            </a:r>
            <a:r>
              <a:rPr lang="en-US" altLang="x-none" i="1"/>
              <a:t>order n log</a:t>
            </a:r>
            <a:r>
              <a:rPr lang="en-US" altLang="x-none" i="1" baseline="-25000"/>
              <a:t>2</a:t>
            </a:r>
            <a:r>
              <a:rPr lang="en-US" altLang="x-none" i="1"/>
              <a:t> n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The Growth of Combinations of Functions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60421" name="Picture 2" descr="http://www2.lv.psu.edu/ojj/courses/discrete-math/topics/images/growth-f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04348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899960"/>
      </p:ext>
    </p:extLst>
  </p:cSld>
  <p:clrMapOvr>
    <a:masterClrMapping/>
  </p:clrMapOvr>
  <p:transition spd="med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Searching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911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Searching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Searching </a:t>
            </a:r>
            <a:r>
              <a:rPr lang="en-US" altLang="x-none"/>
              <a:t>is the process of finding a </a:t>
            </a:r>
            <a:r>
              <a:rPr lang="en-US" altLang="x-none" i="1"/>
              <a:t>target element </a:t>
            </a:r>
            <a:r>
              <a:rPr lang="en-US" altLang="x-none"/>
              <a:t>within a group of items called the </a:t>
            </a:r>
            <a:r>
              <a:rPr lang="en-US" altLang="x-none" i="1"/>
              <a:t>search pool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target may or may not be in the search pool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want to perform the search efficiently, minimizing the number of comparisons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two classic searching approaches: linear search and binary search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 did with sorting, we'll implement the searches with polymorphic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parameters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Suppose we create the following reference variable: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Occupation job;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reference can point to an </a:t>
            </a:r>
            <a:r>
              <a:rPr lang="en-US" altLang="x-none">
                <a:latin typeface="Courier New" charset="0"/>
              </a:rPr>
              <a:t>Occupation</a:t>
            </a:r>
            <a:r>
              <a:rPr lang="en-US" altLang="x-none"/>
              <a:t> object, or to any object of any compatible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compatibility can be established using inheritance or using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Careful use of polymorphic references can lead to elegant, robust software designs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Linear Search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362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linear search begins at one end of a list and examines each element in turn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Eventually, either the item is found or the end of the list is encountered</a:t>
            </a:r>
          </a:p>
        </p:txBody>
      </p:sp>
      <p:sp>
        <p:nvSpPr>
          <p:cNvPr id="931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3581400"/>
            <a:ext cx="7910513" cy="2057400"/>
            <a:chOff x="533400" y="3581400"/>
            <a:chExt cx="7910513" cy="2057400"/>
          </a:xfrm>
        </p:grpSpPr>
        <p:sp>
          <p:nvSpPr>
            <p:cNvPr id="93190" name="TextBox 5"/>
            <p:cNvSpPr txBox="1">
              <a:spLocks noChangeArrowheads="1"/>
            </p:cNvSpPr>
            <p:nvPr/>
          </p:nvSpPr>
          <p:spPr bwMode="auto">
            <a:xfrm>
              <a:off x="533400" y="3581400"/>
              <a:ext cx="7910513" cy="205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93191" name="Picture 5" descr="fig10_04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849767"/>
              <a:ext cx="7610475" cy="1331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Binary Search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binary search</a:t>
            </a:r>
            <a:r>
              <a:rPr lang="en-US" altLang="x-none"/>
              <a:t> assumes the list of items in the search pool is sorted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It eliminates a large part of the search pool with a single comparison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binary search first examines the middle element of the list -- if it matches the target, the search is over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it doesn't, only one half of the remaining elements need be searched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Since they are sorted, the target can only be in one half of the other</a:t>
            </a:r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Binary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3048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process continues by comparing the middle element of the remaining </a:t>
            </a:r>
            <a:r>
              <a:rPr lang="en-US" altLang="x-none" i="1"/>
              <a:t>viable candidates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Each comparison eliminates approximately half of the remaining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Eventually, the target is found or the data is exhausted</a:t>
            </a:r>
          </a:p>
        </p:txBody>
      </p:sp>
      <p:sp>
        <p:nvSpPr>
          <p:cNvPr id="952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4191000"/>
            <a:ext cx="7910513" cy="2057400"/>
            <a:chOff x="533400" y="4114800"/>
            <a:chExt cx="7910513" cy="2057400"/>
          </a:xfrm>
        </p:grpSpPr>
        <p:sp>
          <p:nvSpPr>
            <p:cNvPr id="95238" name="TextBox 5"/>
            <p:cNvSpPr txBox="1">
              <a:spLocks noChangeArrowheads="1"/>
            </p:cNvSpPr>
            <p:nvPr/>
          </p:nvSpPr>
          <p:spPr bwMode="auto">
            <a:xfrm>
              <a:off x="533400" y="4114800"/>
              <a:ext cx="7910513" cy="205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95239" name="Picture 7" descr="fig10_05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08" y="4419600"/>
              <a:ext cx="7606792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Searching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search methods are implemented as static methods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Searching </a:t>
            </a:r>
            <a:r>
              <a:rPr lang="en-US" altLang="x-none"/>
              <a:t>class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PhoneList2.java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Searching.java</a:t>
            </a:r>
            <a:endParaRPr lang="en-US" altLang="x-none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PhoneList2.java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for testing searching algorithms.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PhoneList2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Contact objects, sorts them, then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Contact test, found;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Contact[] friends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Contact[8];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friends[0]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Contact("John", "Smith", "610-555-7384");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friends[1]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Contact("Sarah", "Barnes", "215-555-3827");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friends[2]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Contact("Mark", "Riley", "733-555-2969");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friends[3]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Contact("Laura", "Getz", "663-555-3984");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friends[4]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Contact("Larry", "Smith", "464-555-3489");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friends[5]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Contact("Frank", "Phelps", "322-555-2284");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friends[6]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Contact("Mario", "Guzman", "804-555-9066");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friends[7]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Contact("Marsha", "Grant", "243-555-2837");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Contact("Frank", "Phelps",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Searching.linearSearch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Sorting&lt;Contact&gt; sorts = new Sorting&lt;Contact&gt;();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sorts.selectionSort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Contact("Mario", "Guzman",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(Contact)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Searching.binarySearch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Contact("Frank", "Phelps",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Searching.linearSearch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Sorting&lt;Contact&gt; sorts = new Sorting&lt;Contact&gt;();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sorts.selectionSort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Contact("Mario", "Guzman",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(Contact)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Searching.binarySearch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914400"/>
            <a:ext cx="4432300" cy="1446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Found: Phelps, Frank	322-555-2284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Found: Guzman, Mario	804-555-9066</a:t>
            </a:r>
          </a:p>
        </p:txBody>
      </p:sp>
    </p:spTree>
    <p:extLst>
      <p:ext uri="{BB962C8B-B14F-4D97-AF65-F5344CB8AC3E}">
        <p14:creationId xmlns:p14="http://schemas.microsoft.com/office/powerpoint/2010/main" val="4471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6858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linearSearch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method in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Searching&lt;T&gt;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class:</a:t>
            </a: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0356" name="TextBox 5"/>
          <p:cNvSpPr txBox="1">
            <a:spLocks noChangeArrowheads="1"/>
          </p:cNvSpPr>
          <p:nvPr/>
        </p:nvSpPr>
        <p:spPr bwMode="auto">
          <a:xfrm>
            <a:off x="609600" y="1244798"/>
            <a:ext cx="7910513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Searches the specified array of objects for the target using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linear search. Returns a reference to the target object from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array if found, and null otherwise.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T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linearSearch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(T[]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, T target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found = false;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(!found &amp;&amp;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(list[index].equals(target))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found = true;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index++;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list[index];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6858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binarySearch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method in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Searching&lt;T&gt;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class:</a:t>
            </a: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1380" name="TextBox 5"/>
          <p:cNvSpPr txBox="1">
            <a:spLocks noChangeArrowheads="1"/>
          </p:cNvSpPr>
          <p:nvPr/>
        </p:nvSpPr>
        <p:spPr bwMode="auto">
          <a:xfrm>
            <a:off x="609600" y="1203960"/>
            <a:ext cx="7910513" cy="55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Searches the specified array of objects for the target using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binary search. Assumes the array is already sorted in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ascending order when it is passed in. Returns a reference to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target object from the array if found, and null otherwise.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Comparable&lt;T&gt;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binarySearch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(Comparable&lt;T&gt;[]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list,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     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Comparable&lt;T&gt;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target)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min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max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- 1, mid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found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(!found &amp;&amp; min &lt;= max)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mid = (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min + max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/ 2;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(list[mid].equals(target))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found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target.compareTo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((T)list[mid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])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max =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mid - 1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min =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mid + 1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2403" name="TextBox 5"/>
          <p:cNvSpPr txBox="1">
            <a:spLocks noChangeArrowheads="1"/>
          </p:cNvSpPr>
          <p:nvPr/>
        </p:nvSpPr>
        <p:spPr bwMode="auto">
          <a:xfrm>
            <a:off x="609600" y="1981200"/>
            <a:ext cx="7910513" cy="1784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list[mid];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null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Searching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21685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379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r>
              <a:rPr lang="en-US" altLang="x-none" dirty="0"/>
              <a:t>Chapter 10 has focused on:</a:t>
            </a:r>
          </a:p>
          <a:p>
            <a:pPr lvl="1">
              <a:spcBef>
                <a:spcPct val="70000"/>
              </a:spcBef>
            </a:pPr>
            <a:r>
              <a:rPr lang="en-US" altLang="x-none" dirty="0"/>
              <a:t>defining polymorphism and its benefits</a:t>
            </a:r>
          </a:p>
          <a:p>
            <a:pPr lvl="1"/>
            <a:r>
              <a:rPr lang="en-US" altLang="x-none" dirty="0"/>
              <a:t>using inheritance to create polymorphic references</a:t>
            </a:r>
          </a:p>
          <a:p>
            <a:pPr lvl="1"/>
            <a:r>
              <a:rPr lang="en-US" altLang="x-none" dirty="0"/>
              <a:t>using interfaces to create polymorphic references</a:t>
            </a:r>
          </a:p>
          <a:p>
            <a:pPr lvl="1"/>
            <a:r>
              <a:rPr lang="en-US" altLang="x-none" dirty="0"/>
              <a:t>using polymorphism to implement sorting and searching </a:t>
            </a:r>
            <a:r>
              <a:rPr lang="en-US" altLang="x-none" dirty="0" smtClean="0"/>
              <a:t>algorithms</a:t>
            </a:r>
          </a:p>
          <a:p>
            <a:endParaRPr lang="en-US" altLang="x-none" dirty="0"/>
          </a:p>
        </p:txBody>
      </p:sp>
      <p:sp>
        <p:nvSpPr>
          <p:cNvPr id="1259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References and Inheritance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895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An object reference can refer to an object of any class related to it by inheritance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For example, if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is the superclass of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, then a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reference could be used to refer to a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 object</a:t>
            </a:r>
            <a:endParaRPr lang="en-US" altLang="x-none">
              <a:latin typeface="Courier New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657600" y="4572000"/>
            <a:ext cx="4208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Holiday day;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day = new Christmas();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00200" y="4191000"/>
            <a:ext cx="1600200" cy="1704975"/>
            <a:chOff x="1344" y="2640"/>
            <a:chExt cx="1008" cy="1074"/>
          </a:xfrm>
        </p:grpSpPr>
        <p:sp>
          <p:nvSpPr>
            <p:cNvPr id="34823" name="Line 11"/>
            <p:cNvSpPr>
              <a:spLocks noChangeShapeType="1"/>
            </p:cNvSpPr>
            <p:nvPr/>
          </p:nvSpPr>
          <p:spPr bwMode="auto">
            <a:xfrm flipV="1">
              <a:off x="1872" y="306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34824" name="AutoShape 12"/>
            <p:cNvSpPr>
              <a:spLocks noChangeArrowheads="1"/>
            </p:cNvSpPr>
            <p:nvPr/>
          </p:nvSpPr>
          <p:spPr bwMode="auto">
            <a:xfrm>
              <a:off x="1776" y="292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4825" name="Rectangle 13"/>
            <p:cNvSpPr>
              <a:spLocks noChangeArrowheads="1"/>
            </p:cNvSpPr>
            <p:nvPr/>
          </p:nvSpPr>
          <p:spPr bwMode="auto">
            <a:xfrm>
              <a:off x="1344" y="264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Holiday</a:t>
              </a:r>
            </a:p>
          </p:txBody>
        </p:sp>
        <p:sp>
          <p:nvSpPr>
            <p:cNvPr id="34826" name="Rectangle 14"/>
            <p:cNvSpPr>
              <a:spLocks noChangeArrowheads="1"/>
            </p:cNvSpPr>
            <p:nvPr/>
          </p:nvSpPr>
          <p:spPr bwMode="auto">
            <a:xfrm>
              <a:off x="1344" y="3456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Christmas</a:t>
              </a:r>
            </a:p>
          </p:txBody>
        </p:sp>
      </p:grpSp>
      <p:sp>
        <p:nvSpPr>
          <p:cNvPr id="34822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 and Inheritance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These type compatibility rules are just an extension of the is-a relationship established by inheritance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Assigning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Christmas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to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Holiday </a:t>
            </a:r>
            <a:r>
              <a:rPr lang="en-US" altLang="x-none"/>
              <a:t>reference is fine because Christmas is-a holiday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Assigning a child object to a parent reference can be performed by simple assignment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Assigning an parent object to a child reference can be done also, but must be done with a cast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After all, Christmas is a holiday but not all holidays are Christmas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4983</Words>
  <Application>Microsoft Office PowerPoint</Application>
  <PresentationFormat>On-screen Show (4:3)</PresentationFormat>
  <Paragraphs>987</Paragraphs>
  <Slides>70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ＭＳ Ｐゴシック</vt:lpstr>
      <vt:lpstr>Arial</vt:lpstr>
      <vt:lpstr>Arial Unicode MS</vt:lpstr>
      <vt:lpstr>Calibri</vt:lpstr>
      <vt:lpstr>Courier New</vt:lpstr>
      <vt:lpstr>Times</vt:lpstr>
      <vt:lpstr>Times New Roman</vt:lpstr>
      <vt:lpstr>Default Design</vt:lpstr>
      <vt:lpstr>Custom Design</vt:lpstr>
      <vt:lpstr>Chapter 10 Polymorphism</vt:lpstr>
      <vt:lpstr>Polymorphism</vt:lpstr>
      <vt:lpstr>Outline</vt:lpstr>
      <vt:lpstr>Binding</vt:lpstr>
      <vt:lpstr>Polymorphism</vt:lpstr>
      <vt:lpstr>Polymorphism</vt:lpstr>
      <vt:lpstr>Outline</vt:lpstr>
      <vt:lpstr>References and Inheritance</vt:lpstr>
      <vt:lpstr>References and Inheritance</vt:lpstr>
      <vt:lpstr>Polymorphism via Inheritance</vt:lpstr>
      <vt:lpstr>Polymorphism via Inheritance</vt:lpstr>
      <vt:lpstr>Quick Check</vt:lpstr>
      <vt:lpstr>Quick Check</vt:lpstr>
      <vt:lpstr>Polymorphism via Inheritance</vt:lpstr>
      <vt:lpstr>Polymorphism via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Polymorphism via Interfaces</vt:lpstr>
      <vt:lpstr>Polymorphism via Interfaces</vt:lpstr>
      <vt:lpstr>Polymorphism via Interfaces</vt:lpstr>
      <vt:lpstr>Polymorphism via Interfaces</vt:lpstr>
      <vt:lpstr>Quick Check</vt:lpstr>
      <vt:lpstr>Quick Check</vt:lpstr>
      <vt:lpstr>Outline</vt:lpstr>
      <vt:lpstr>Sorting</vt:lpstr>
      <vt:lpstr>Selection Sort</vt:lpstr>
      <vt:lpstr>Selection Sort</vt:lpstr>
      <vt:lpstr>Swapping</vt:lpstr>
      <vt:lpstr>Polymorphism in Sorting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</vt:lpstr>
      <vt:lpstr>Insertion Sort</vt:lpstr>
      <vt:lpstr>PowerPoint Presentation</vt:lpstr>
      <vt:lpstr>Comparing Sorts</vt:lpstr>
      <vt:lpstr>The Growth of Combinations of Functions</vt:lpstr>
      <vt:lpstr>Outline</vt:lpstr>
      <vt:lpstr>Searching</vt:lpstr>
      <vt:lpstr>Linear Search</vt:lpstr>
      <vt:lpstr>Binary Search</vt:lpstr>
      <vt:lpstr>Binary Search</vt:lpstr>
      <vt:lpstr>Searching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AI, CHUNYU</cp:lastModifiedBy>
  <cp:revision>61</cp:revision>
  <dcterms:created xsi:type="dcterms:W3CDTF">2014-02-27T15:31:07Z</dcterms:created>
  <dcterms:modified xsi:type="dcterms:W3CDTF">2018-10-16T16:04:13Z</dcterms:modified>
</cp:coreProperties>
</file>