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notesMasterIdLst>
    <p:notesMasterId r:id="rId77"/>
  </p:notesMasterIdLst>
  <p:handoutMasterIdLst>
    <p:handoutMasterId r:id="rId78"/>
  </p:handoutMasterIdLst>
  <p:sldIdLst>
    <p:sldId id="845" r:id="rId2"/>
    <p:sldId id="846" r:id="rId3"/>
    <p:sldId id="847" r:id="rId4"/>
    <p:sldId id="848" r:id="rId5"/>
    <p:sldId id="656" r:id="rId6"/>
    <p:sldId id="657" r:id="rId7"/>
    <p:sldId id="658" r:id="rId8"/>
    <p:sldId id="659" r:id="rId9"/>
    <p:sldId id="666" r:id="rId10"/>
    <p:sldId id="667" r:id="rId11"/>
    <p:sldId id="668" r:id="rId12"/>
    <p:sldId id="670" r:id="rId13"/>
    <p:sldId id="672" r:id="rId14"/>
    <p:sldId id="887" r:id="rId15"/>
    <p:sldId id="833" r:id="rId16"/>
    <p:sldId id="673" r:id="rId17"/>
    <p:sldId id="675" r:id="rId18"/>
    <p:sldId id="678" r:id="rId19"/>
    <p:sldId id="679" r:id="rId20"/>
    <p:sldId id="680" r:id="rId21"/>
    <p:sldId id="681" r:id="rId22"/>
    <p:sldId id="682" r:id="rId23"/>
    <p:sldId id="684" r:id="rId24"/>
    <p:sldId id="685" r:id="rId25"/>
    <p:sldId id="686" r:id="rId26"/>
    <p:sldId id="687" r:id="rId27"/>
    <p:sldId id="688" r:id="rId28"/>
    <p:sldId id="689" r:id="rId29"/>
    <p:sldId id="690" r:id="rId30"/>
    <p:sldId id="691" r:id="rId31"/>
    <p:sldId id="692" r:id="rId32"/>
    <p:sldId id="693" r:id="rId33"/>
    <p:sldId id="694" r:id="rId34"/>
    <p:sldId id="695" r:id="rId35"/>
    <p:sldId id="696" r:id="rId36"/>
    <p:sldId id="697" r:id="rId37"/>
    <p:sldId id="698" r:id="rId38"/>
    <p:sldId id="699" r:id="rId39"/>
    <p:sldId id="701" r:id="rId40"/>
    <p:sldId id="702" r:id="rId41"/>
    <p:sldId id="703" r:id="rId42"/>
    <p:sldId id="704" r:id="rId43"/>
    <p:sldId id="707" r:id="rId44"/>
    <p:sldId id="708" r:id="rId45"/>
    <p:sldId id="717" r:id="rId46"/>
    <p:sldId id="718" r:id="rId47"/>
    <p:sldId id="719" r:id="rId48"/>
    <p:sldId id="720" r:id="rId49"/>
    <p:sldId id="721" r:id="rId50"/>
    <p:sldId id="722" r:id="rId51"/>
    <p:sldId id="723" r:id="rId52"/>
    <p:sldId id="725" r:id="rId53"/>
    <p:sldId id="726" r:id="rId54"/>
    <p:sldId id="727" r:id="rId55"/>
    <p:sldId id="731" r:id="rId56"/>
    <p:sldId id="732" r:id="rId57"/>
    <p:sldId id="737" r:id="rId58"/>
    <p:sldId id="738" r:id="rId59"/>
    <p:sldId id="739" r:id="rId60"/>
    <p:sldId id="740" r:id="rId61"/>
    <p:sldId id="741" r:id="rId62"/>
    <p:sldId id="742" r:id="rId63"/>
    <p:sldId id="743" r:id="rId64"/>
    <p:sldId id="744" r:id="rId65"/>
    <p:sldId id="745" r:id="rId66"/>
    <p:sldId id="746" r:id="rId67"/>
    <p:sldId id="747" r:id="rId68"/>
    <p:sldId id="748" r:id="rId69"/>
    <p:sldId id="749" r:id="rId70"/>
    <p:sldId id="750" r:id="rId71"/>
    <p:sldId id="751" r:id="rId72"/>
    <p:sldId id="752" r:id="rId73"/>
    <p:sldId id="753" r:id="rId74"/>
    <p:sldId id="792" r:id="rId75"/>
    <p:sldId id="798" r:id="rId76"/>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55" autoAdjust="0"/>
  </p:normalViewPr>
  <p:slideViewPr>
    <p:cSldViewPr>
      <p:cViewPr varScale="1">
        <p:scale>
          <a:sx n="73" d="100"/>
          <a:sy n="73" d="100"/>
        </p:scale>
        <p:origin x="1320" y="72"/>
      </p:cViewPr>
      <p:guideLst>
        <p:guide orient="horz" pos="2160"/>
        <p:guide pos="2880"/>
      </p:guideLst>
    </p:cSldViewPr>
  </p:slideViewPr>
  <p:notesTextViewPr>
    <p:cViewPr>
      <p:scale>
        <a:sx n="1" d="1"/>
        <a:sy n="1" d="1"/>
      </p:scale>
      <p:origin x="0" y="0"/>
    </p:cViewPr>
  </p:notesTextViewPr>
  <p:sorterViewPr>
    <p:cViewPr>
      <p:scale>
        <a:sx n="100" d="100"/>
        <a:sy n="100" d="100"/>
      </p:scale>
      <p:origin x="0" y="-1006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9C0C825F-C7E7-4636-94F1-AC6DDFB96CCE}" type="datetimeFigureOut">
              <a:rPr lang="en-US" smtClean="0"/>
              <a:t>8/26/2019</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D06CDCF2-22E6-45FC-BFFF-F9FE793DAF6B}" type="slidenum">
              <a:rPr lang="en-US" smtClean="0"/>
              <a:t>‹#›</a:t>
            </a:fld>
            <a:endParaRPr lang="en-US"/>
          </a:p>
        </p:txBody>
      </p:sp>
    </p:spTree>
    <p:extLst>
      <p:ext uri="{BB962C8B-B14F-4D97-AF65-F5344CB8AC3E}">
        <p14:creationId xmlns:p14="http://schemas.microsoft.com/office/powerpoint/2010/main" val="799244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CDC545A4-FC33-4A93-9C6A-791085183A95}" type="datetimeFigureOut">
              <a:rPr lang="en-US" smtClean="0"/>
              <a:t>8/26/2019</a:t>
            </a:fld>
            <a:endParaRPr lang="en-US"/>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834B4D12-0171-4CB0-80BD-A229CE42D0D9}" type="slidenum">
              <a:rPr lang="en-US" smtClean="0"/>
              <a:t>‹#›</a:t>
            </a:fld>
            <a:endParaRPr lang="en-US"/>
          </a:p>
        </p:txBody>
      </p:sp>
    </p:spTree>
    <p:extLst>
      <p:ext uri="{BB962C8B-B14F-4D97-AF65-F5344CB8AC3E}">
        <p14:creationId xmlns:p14="http://schemas.microsoft.com/office/powerpoint/2010/main" val="249048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392167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September 30, 2002</a:t>
            </a:r>
          </a:p>
        </p:txBody>
      </p:sp>
      <p:sp>
        <p:nvSpPr>
          <p:cNvPr id="55299" name="Rectangle 6"/>
          <p:cNvSpPr>
            <a:spLocks noGrp="1" noChangeArrowheads="1"/>
          </p:cNvSpPr>
          <p:nvPr>
            <p:ph type="ftr" sz="quarter" idx="4"/>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CSE 451 Introduction to Operating Systems</a:t>
            </a:r>
          </a:p>
        </p:txBody>
      </p:sp>
      <p:sp>
        <p:nvSpPr>
          <p:cNvPr id="55300" name="Rectangle 7"/>
          <p:cNvSpPr>
            <a:spLocks noGrp="1" noChangeArrowheads="1"/>
          </p:cNvSpPr>
          <p:nvPr>
            <p:ph type="sldNum" sz="quarter" idx="5"/>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290B4AC0-328A-4645-B61B-6280B3D70DB6}" type="slidenum">
              <a:rPr lang="en-US" altLang="en-US" sz="1200"/>
              <a:pPr algn="r">
                <a:spcBef>
                  <a:spcPct val="0"/>
                </a:spcBef>
              </a:pPr>
              <a:t>12</a:t>
            </a:fld>
            <a:endParaRPr lang="en-US" altLang="en-US" sz="1200"/>
          </a:p>
        </p:txBody>
      </p:sp>
      <p:sp>
        <p:nvSpPr>
          <p:cNvPr id="55301" name="Rectangle 2"/>
          <p:cNvSpPr>
            <a:spLocks noGrp="1" noRot="1" noChangeAspect="1" noChangeArrowheads="1" noTextEdit="1"/>
          </p:cNvSpPr>
          <p:nvPr>
            <p:ph type="sldImg"/>
          </p:nvPr>
        </p:nvSpPr>
        <p:spPr>
          <a:xfrm>
            <a:off x="1208088" y="682625"/>
            <a:ext cx="4538662" cy="3403600"/>
          </a:xfrm>
          <a:ln/>
        </p:spPr>
      </p:sp>
      <p:sp>
        <p:nvSpPr>
          <p:cNvPr id="55302" name="Rectangle 3"/>
          <p:cNvSpPr>
            <a:spLocks noGrp="1" noChangeArrowheads="1"/>
          </p:cNvSpPr>
          <p:nvPr>
            <p:ph type="body" idx="1"/>
          </p:nvPr>
        </p:nvSpPr>
        <p:spPr>
          <a:xfrm>
            <a:off x="922338" y="4313238"/>
            <a:ext cx="5095875" cy="4084637"/>
          </a:xfrm>
          <a:noFill/>
        </p:spPr>
        <p:txBody>
          <a:bodyPr/>
          <a:lstStyle/>
          <a:p>
            <a:endParaRPr lang="en-US" altLang="en-US" smtClean="0"/>
          </a:p>
        </p:txBody>
      </p:sp>
    </p:spTree>
    <p:extLst>
      <p:ext uri="{BB962C8B-B14F-4D97-AF65-F5344CB8AC3E}">
        <p14:creationId xmlns:p14="http://schemas.microsoft.com/office/powerpoint/2010/main" val="938453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September 30, 2002</a:t>
            </a:r>
          </a:p>
        </p:txBody>
      </p:sp>
      <p:sp>
        <p:nvSpPr>
          <p:cNvPr id="59395" name="Rectangle 6"/>
          <p:cNvSpPr>
            <a:spLocks noGrp="1" noChangeArrowheads="1"/>
          </p:cNvSpPr>
          <p:nvPr>
            <p:ph type="ftr" sz="quarter" idx="4"/>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CSE 451 Introduction to Operating Systems</a:t>
            </a:r>
          </a:p>
        </p:txBody>
      </p:sp>
      <p:sp>
        <p:nvSpPr>
          <p:cNvPr id="59396" name="Rectangle 7"/>
          <p:cNvSpPr>
            <a:spLocks noGrp="1" noChangeArrowheads="1"/>
          </p:cNvSpPr>
          <p:nvPr>
            <p:ph type="sldNum" sz="quarter" idx="5"/>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E939AFE0-32FC-4A64-BE6E-225B2013FBEC}" type="slidenum">
              <a:rPr lang="en-US" altLang="en-US" sz="1200"/>
              <a:pPr algn="r">
                <a:spcBef>
                  <a:spcPct val="0"/>
                </a:spcBef>
              </a:pPr>
              <a:t>13</a:t>
            </a:fld>
            <a:endParaRPr lang="en-US" altLang="en-US" sz="1200"/>
          </a:p>
        </p:txBody>
      </p:sp>
      <p:sp>
        <p:nvSpPr>
          <p:cNvPr id="59397" name="Rectangle 2"/>
          <p:cNvSpPr>
            <a:spLocks noGrp="1" noRot="1" noChangeAspect="1" noChangeArrowheads="1" noTextEdit="1"/>
          </p:cNvSpPr>
          <p:nvPr>
            <p:ph type="sldImg"/>
          </p:nvPr>
        </p:nvSpPr>
        <p:spPr>
          <a:xfrm>
            <a:off x="1208088" y="682625"/>
            <a:ext cx="4538662" cy="3403600"/>
          </a:xfrm>
          <a:ln/>
        </p:spPr>
      </p:sp>
      <p:sp>
        <p:nvSpPr>
          <p:cNvPr id="59398" name="Rectangle 3"/>
          <p:cNvSpPr>
            <a:spLocks noGrp="1" noChangeArrowheads="1"/>
          </p:cNvSpPr>
          <p:nvPr>
            <p:ph type="body" idx="1"/>
          </p:nvPr>
        </p:nvSpPr>
        <p:spPr>
          <a:xfrm>
            <a:off x="922338" y="4313238"/>
            <a:ext cx="5095875" cy="4084637"/>
          </a:xfrm>
          <a:noFill/>
        </p:spPr>
        <p:txBody>
          <a:bodyPr/>
          <a:lstStyle/>
          <a:p>
            <a:endParaRPr lang="en-US" altLang="en-US" smtClean="0"/>
          </a:p>
        </p:txBody>
      </p:sp>
    </p:spTree>
    <p:extLst>
      <p:ext uri="{BB962C8B-B14F-4D97-AF65-F5344CB8AC3E}">
        <p14:creationId xmlns:p14="http://schemas.microsoft.com/office/powerpoint/2010/main" val="2150571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cap="flat"/>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7830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038049" cy="464316"/>
          </a:xfrm>
          <a:prstGeom prst="rect">
            <a:avLst/>
          </a:prstGeom>
          <a:ln/>
        </p:spPr>
        <p:txBody>
          <a:bodyPr lIns="88139" tIns="44070" rIns="88139" bIns="44070"/>
          <a:lstStyle/>
          <a:p>
            <a:r>
              <a:rPr lang="en-US"/>
              <a:t>Morgan Kaufmann Publishers</a:t>
            </a:r>
          </a:p>
        </p:txBody>
      </p:sp>
      <p:sp>
        <p:nvSpPr>
          <p:cNvPr id="5" name="Rectangle 3"/>
          <p:cNvSpPr>
            <a:spLocks noGrp="1" noChangeArrowheads="1"/>
          </p:cNvSpPr>
          <p:nvPr>
            <p:ph type="dt" idx="1"/>
          </p:nvPr>
        </p:nvSpPr>
        <p:spPr>
          <a:xfrm>
            <a:off x="3970784" y="0"/>
            <a:ext cx="3038049" cy="464316"/>
          </a:xfrm>
          <a:prstGeom prst="rect">
            <a:avLst/>
          </a:prstGeom>
          <a:ln/>
        </p:spPr>
        <p:txBody>
          <a:bodyPr lIns="88139" tIns="44070" rIns="88139" bIns="44070"/>
          <a:lstStyle/>
          <a:p>
            <a:fld id="{B9CF4CC7-A1B9-496B-A652-9D7BF1D15706}" type="datetime4">
              <a:rPr lang="en-US"/>
              <a:pPr/>
              <a:t>August 26, 2019</a:t>
            </a:fld>
            <a:endParaRPr lang="en-US"/>
          </a:p>
        </p:txBody>
      </p:sp>
      <p:sp>
        <p:nvSpPr>
          <p:cNvPr id="6" name="Rectangle 6"/>
          <p:cNvSpPr>
            <a:spLocks noGrp="1" noChangeArrowheads="1"/>
          </p:cNvSpPr>
          <p:nvPr>
            <p:ph type="ftr" sz="quarter" idx="4"/>
          </p:nvPr>
        </p:nvSpPr>
        <p:spPr>
          <a:xfrm>
            <a:off x="1" y="8830643"/>
            <a:ext cx="3038049" cy="464316"/>
          </a:xfrm>
          <a:prstGeom prst="rect">
            <a:avLst/>
          </a:prstGeom>
          <a:ln/>
        </p:spPr>
        <p:txBody>
          <a:bodyPr lIns="88139" tIns="44070" rIns="88139" bIns="44070"/>
          <a:lstStyle/>
          <a:p>
            <a:r>
              <a:rPr lang="en-US"/>
              <a:t>Chapter 1 — Computer Abstractions and Technology</a:t>
            </a:r>
          </a:p>
        </p:txBody>
      </p:sp>
      <p:sp>
        <p:nvSpPr>
          <p:cNvPr id="7" name="Rectangle 7"/>
          <p:cNvSpPr>
            <a:spLocks noGrp="1" noChangeArrowheads="1"/>
          </p:cNvSpPr>
          <p:nvPr>
            <p:ph type="sldNum" sz="quarter" idx="5"/>
          </p:nvPr>
        </p:nvSpPr>
        <p:spPr>
          <a:xfrm>
            <a:off x="3970784" y="8830643"/>
            <a:ext cx="3038049" cy="464316"/>
          </a:xfrm>
          <a:prstGeom prst="rect">
            <a:avLst/>
          </a:prstGeom>
          <a:ln/>
        </p:spPr>
        <p:txBody>
          <a:bodyPr lIns="88139" tIns="44070" rIns="88139" bIns="44070"/>
          <a:lstStyle/>
          <a:p>
            <a:fld id="{C3041CED-3909-433D-8AF9-593BD1E5894B}" type="slidenum">
              <a:rPr lang="en-US"/>
              <a:pPr/>
              <a:t>16</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565497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038049" cy="464316"/>
          </a:xfrm>
          <a:prstGeom prst="rect">
            <a:avLst/>
          </a:prstGeom>
          <a:ln/>
        </p:spPr>
        <p:txBody>
          <a:bodyPr lIns="88139" tIns="44070" rIns="88139" bIns="44070"/>
          <a:lstStyle/>
          <a:p>
            <a:r>
              <a:rPr lang="en-US"/>
              <a:t>Morgan Kaufmann Publishers</a:t>
            </a:r>
          </a:p>
        </p:txBody>
      </p:sp>
      <p:sp>
        <p:nvSpPr>
          <p:cNvPr id="5" name="Rectangle 3"/>
          <p:cNvSpPr>
            <a:spLocks noGrp="1" noChangeArrowheads="1"/>
          </p:cNvSpPr>
          <p:nvPr>
            <p:ph type="dt" idx="1"/>
          </p:nvPr>
        </p:nvSpPr>
        <p:spPr>
          <a:xfrm>
            <a:off x="3970784" y="0"/>
            <a:ext cx="3038049" cy="464316"/>
          </a:xfrm>
          <a:prstGeom prst="rect">
            <a:avLst/>
          </a:prstGeom>
          <a:ln/>
        </p:spPr>
        <p:txBody>
          <a:bodyPr lIns="88139" tIns="44070" rIns="88139" bIns="44070"/>
          <a:lstStyle/>
          <a:p>
            <a:fld id="{44383984-CE83-475A-9CC3-B89933326D68}" type="datetime4">
              <a:rPr lang="en-US"/>
              <a:pPr/>
              <a:t>August 26, 2019</a:t>
            </a:fld>
            <a:endParaRPr lang="en-US"/>
          </a:p>
        </p:txBody>
      </p:sp>
      <p:sp>
        <p:nvSpPr>
          <p:cNvPr id="6" name="Rectangle 6"/>
          <p:cNvSpPr>
            <a:spLocks noGrp="1" noChangeArrowheads="1"/>
          </p:cNvSpPr>
          <p:nvPr>
            <p:ph type="ftr" sz="quarter" idx="4"/>
          </p:nvPr>
        </p:nvSpPr>
        <p:spPr>
          <a:xfrm>
            <a:off x="1" y="8830643"/>
            <a:ext cx="3038049" cy="464316"/>
          </a:xfrm>
          <a:prstGeom prst="rect">
            <a:avLst/>
          </a:prstGeom>
          <a:ln/>
        </p:spPr>
        <p:txBody>
          <a:bodyPr lIns="88139" tIns="44070" rIns="88139" bIns="44070"/>
          <a:lstStyle/>
          <a:p>
            <a:r>
              <a:rPr lang="en-US"/>
              <a:t>Chapter 1 — Computer Abstractions and Technology</a:t>
            </a:r>
          </a:p>
        </p:txBody>
      </p:sp>
      <p:sp>
        <p:nvSpPr>
          <p:cNvPr id="7" name="Rectangle 7"/>
          <p:cNvSpPr>
            <a:spLocks noGrp="1" noChangeArrowheads="1"/>
          </p:cNvSpPr>
          <p:nvPr>
            <p:ph type="sldNum" sz="quarter" idx="5"/>
          </p:nvPr>
        </p:nvSpPr>
        <p:spPr>
          <a:xfrm>
            <a:off x="3970784" y="8830643"/>
            <a:ext cx="3038049" cy="464316"/>
          </a:xfrm>
          <a:prstGeom prst="rect">
            <a:avLst/>
          </a:prstGeom>
          <a:ln/>
        </p:spPr>
        <p:txBody>
          <a:bodyPr lIns="88139" tIns="44070" rIns="88139" bIns="44070"/>
          <a:lstStyle/>
          <a:p>
            <a:fld id="{FEB01FDF-E90C-4C40-84FD-459C9A0CB313}" type="slidenum">
              <a:rPr lang="en-US"/>
              <a:pPr/>
              <a:t>17</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678262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50863" y="4560888"/>
            <a:ext cx="6302375" cy="431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2" tIns="48662" rIns="97322" bIns="48662"/>
          <a:lstStyle/>
          <a:p>
            <a:pPr eaLnBrk="1" hangingPunct="1"/>
            <a:r>
              <a:rPr lang="en-US" smtClean="0"/>
              <a:t>So far we have been looking at combinational logic, let’s look at the timing characteristic of a storage element.</a:t>
            </a:r>
          </a:p>
          <a:p>
            <a:pPr eaLnBrk="1" hangingPunct="1"/>
            <a:r>
              <a:rPr lang="en-US" smtClean="0"/>
              <a:t>The storage element you will use is a D type flip-flop trigger on the negative clock edge.</a:t>
            </a:r>
          </a:p>
          <a:p>
            <a:pPr eaLnBrk="1" hangingPunct="1"/>
            <a:r>
              <a:rPr lang="en-US" smtClean="0"/>
              <a:t>In order for the data to latch into the flip flop correctly, the input must be stable slightly before the falling edge of the clock.  This time is called the Setup time.</a:t>
            </a:r>
          </a:p>
          <a:p>
            <a:pPr eaLnBrk="1" hangingPunct="1"/>
            <a:r>
              <a:rPr lang="en-US" smtClean="0"/>
              <a:t>After the clock edge has arrived, the data must remain stable for a short amount of time AFTER the trigger clock edge.  This is called the hold time.</a:t>
            </a:r>
          </a:p>
          <a:p>
            <a:pPr eaLnBrk="1" hangingPunct="1"/>
            <a:r>
              <a:rPr lang="en-US" smtClean="0"/>
              <a:t>The output cannot change instantaneously at the trigger clock edge. The time it takes for the output to change to its new value after the clock is called the Clock-to-Q time.</a:t>
            </a:r>
          </a:p>
          <a:p>
            <a:pPr eaLnBrk="1" hangingPunct="1"/>
            <a:r>
              <a:rPr lang="en-US" smtClean="0"/>
              <a:t>Similar to delay in logic gates, the Clock-to-Q time has two components:</a:t>
            </a:r>
          </a:p>
          <a:p>
            <a:pPr eaLnBrk="1" hangingPunct="1"/>
            <a:r>
              <a:rPr lang="en-US" smtClean="0"/>
              <a:t>(a) The internal Clock-to-Q time: the time it takes the output to change if output load is zero.</a:t>
            </a:r>
          </a:p>
          <a:p>
            <a:pPr eaLnBrk="1" hangingPunct="1"/>
            <a:r>
              <a:rPr lang="en-US" smtClean="0"/>
              <a:t>(b) And the load dependent Clock-to-Q time.</a:t>
            </a:r>
          </a:p>
          <a:p>
            <a:pPr eaLnBrk="1" hangingPunct="1"/>
            <a:endParaRPr lang="en-US" smtClean="0"/>
          </a:p>
          <a:p>
            <a:pPr eaLnBrk="1" hangingPunct="1"/>
            <a:r>
              <a:rPr lang="en-US" smtClean="0"/>
              <a:t>+2 = 50 min. (Y:30)</a:t>
            </a:r>
          </a:p>
        </p:txBody>
      </p:sp>
      <p:sp>
        <p:nvSpPr>
          <p:cNvPr id="26627" name="Rectangle 3"/>
          <p:cNvSpPr>
            <a:spLocks noGrp="1" noRot="1" noChangeAspect="1" noChangeArrowheads="1" noTextEdit="1"/>
          </p:cNvSpPr>
          <p:nvPr>
            <p:ph type="sldImg"/>
          </p:nvPr>
        </p:nvSpPr>
        <p:spPr>
          <a:xfrm>
            <a:off x="1257300" y="604838"/>
            <a:ext cx="4818063" cy="361315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920669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89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23312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rIns="95655"/>
          <a:lstStyle/>
          <a:p>
            <a:pPr eaLnBrk="1" hangingPunct="1"/>
            <a:endParaRPr lang="en-US" smtClean="0"/>
          </a:p>
        </p:txBody>
      </p:sp>
      <p:sp>
        <p:nvSpPr>
          <p:cNvPr id="31747" name="Rectangle 3"/>
          <p:cNvSpPr>
            <a:spLocks noGrp="1" noRot="1" noChangeAspect="1" noChangeArrowheads="1" noTextEdit="1"/>
          </p:cNvSpPr>
          <p:nvPr>
            <p:ph type="sldImg"/>
          </p:nvPr>
        </p:nvSpPr>
        <p:spPr>
          <a:xfrm>
            <a:off x="1273175" y="615950"/>
            <a:ext cx="4783138" cy="358775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987805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77925" y="854075"/>
            <a:ext cx="4799013" cy="3598863"/>
          </a:xfrm>
          <a:ln cap="flat"/>
        </p:spPr>
      </p:sp>
      <p:sp>
        <p:nvSpPr>
          <p:cNvPr id="32771" name="Rectangle 3"/>
          <p:cNvSpPr>
            <a:spLocks noGrp="1" noChangeArrowheads="1"/>
          </p:cNvSpPr>
          <p:nvPr>
            <p:ph type="body" idx="1"/>
          </p:nvPr>
        </p:nvSpPr>
        <p:spPr>
          <a:xfrm>
            <a:off x="461963" y="5094288"/>
            <a:ext cx="4957762" cy="50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0138" tIns="28529" rIns="20138" bIns="28529"/>
          <a:lstStyle/>
          <a:p>
            <a:pPr>
              <a:lnSpc>
                <a:spcPts val="2800"/>
              </a:lnSpc>
              <a:spcBef>
                <a:spcPct val="0"/>
              </a:spcBef>
              <a:buClr>
                <a:srgbClr val="000000"/>
              </a:buClr>
              <a:buFontTx/>
              <a:buChar char="•"/>
              <a:tabLst>
                <a:tab pos="457200" algn="l"/>
                <a:tab pos="914400" algn="l"/>
                <a:tab pos="1371600" algn="l"/>
              </a:tabLst>
            </a:pPr>
            <a:r>
              <a:rPr lang="en-US" sz="2400" b="1" smtClean="0">
                <a:solidFill>
                  <a:srgbClr val="000000"/>
                </a:solidFill>
                <a:latin typeface="Arial" charset="0"/>
              </a:rPr>
              <a:t>Board work:  Binary Numbers</a:t>
            </a:r>
          </a:p>
        </p:txBody>
      </p:sp>
    </p:spTree>
    <p:extLst>
      <p:ext uri="{BB962C8B-B14F-4D97-AF65-F5344CB8AC3E}">
        <p14:creationId xmlns:p14="http://schemas.microsoft.com/office/powerpoint/2010/main" val="3963807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9152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3</a:t>
            </a:fld>
            <a:endParaRPr lang="en-US"/>
          </a:p>
        </p:txBody>
      </p:sp>
    </p:spTree>
    <p:extLst>
      <p:ext uri="{BB962C8B-B14F-4D97-AF65-F5344CB8AC3E}">
        <p14:creationId xmlns:p14="http://schemas.microsoft.com/office/powerpoint/2010/main" val="2437018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550863" y="4559300"/>
            <a:ext cx="63039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0" tIns="46986" rIns="95650" bIns="46986"/>
          <a:lstStyle/>
          <a:p>
            <a:pPr eaLnBrk="1" hangingPunct="1"/>
            <a:r>
              <a:rPr lang="en-US" smtClean="0"/>
              <a:t>That is, any computer, no matter how primitive or advance, can be divided into five parts:</a:t>
            </a:r>
          </a:p>
          <a:p>
            <a:pPr eaLnBrk="1" hangingPunct="1"/>
            <a:r>
              <a:rPr lang="en-US" smtClean="0"/>
              <a:t>1. The input devices bring the data from the outside world into the computer.</a:t>
            </a:r>
          </a:p>
          <a:p>
            <a:pPr eaLnBrk="1" hangingPunct="1"/>
            <a:r>
              <a:rPr lang="en-US" smtClean="0"/>
              <a:t>2. These data are kept in the computer’s memory  until ...</a:t>
            </a:r>
          </a:p>
          <a:p>
            <a:pPr eaLnBrk="1" hangingPunct="1"/>
            <a:r>
              <a:rPr lang="en-US" smtClean="0"/>
              <a:t>3. The datapath request and process them.</a:t>
            </a:r>
          </a:p>
          <a:p>
            <a:pPr eaLnBrk="1" hangingPunct="1"/>
            <a:r>
              <a:rPr lang="en-US" smtClean="0"/>
              <a:t>4. The operation of the datapath is controlled by the computer’s controller.</a:t>
            </a:r>
          </a:p>
          <a:p>
            <a:pPr eaLnBrk="1" hangingPunct="1"/>
            <a:r>
              <a:rPr lang="en-US" smtClean="0"/>
              <a:t>All the work done by the computer will NOT do us any good unless we can get the data back to the outside world. </a:t>
            </a:r>
          </a:p>
          <a:p>
            <a:pPr eaLnBrk="1" hangingPunct="1"/>
            <a:r>
              <a:rPr lang="en-US" smtClean="0"/>
              <a:t> 5. Getting the data back to the outside world is the job of the output devices.</a:t>
            </a:r>
          </a:p>
          <a:p>
            <a:pPr eaLnBrk="1" hangingPunct="1"/>
            <a:endParaRPr lang="en-US" smtClean="0"/>
          </a:p>
          <a:p>
            <a:pPr eaLnBrk="1" hangingPunct="1"/>
            <a:r>
              <a:rPr lang="en-US" smtClean="0"/>
              <a:t>The most COMMON way to connect these 5 components together is to use a network of busses.</a:t>
            </a:r>
          </a:p>
        </p:txBody>
      </p:sp>
      <p:sp>
        <p:nvSpPr>
          <p:cNvPr id="34819" name="Rectangle 3"/>
          <p:cNvSpPr>
            <a:spLocks noGrp="1" noRot="1" noChangeAspect="1" noChangeArrowheads="1" noTextEdit="1"/>
          </p:cNvSpPr>
          <p:nvPr>
            <p:ph type="sldImg"/>
          </p:nvPr>
        </p:nvSpPr>
        <p:spPr>
          <a:xfrm>
            <a:off x="1273175" y="617538"/>
            <a:ext cx="4781550" cy="3586162"/>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775598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27078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4939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048422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273175" y="615950"/>
            <a:ext cx="4783138" cy="3587750"/>
          </a:xfrm>
          <a:ln/>
        </p:spPr>
      </p:sp>
      <p:sp>
        <p:nvSpPr>
          <p:cNvPr id="37891" name="Rectangle 3"/>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90795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273175" y="615950"/>
            <a:ext cx="4783138" cy="3587750"/>
          </a:xfrm>
          <a:ln/>
        </p:spPr>
      </p:sp>
      <p:sp>
        <p:nvSpPr>
          <p:cNvPr id="38915" name="Rectangle 3"/>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75881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77925" y="854075"/>
            <a:ext cx="4799013" cy="3598863"/>
          </a:xfrm>
          <a:ln cap="flat"/>
        </p:spPr>
      </p:sp>
      <p:sp>
        <p:nvSpPr>
          <p:cNvPr id="39939" name="Rectangle 3"/>
          <p:cNvSpPr>
            <a:spLocks noGrp="1" noChangeArrowheads="1"/>
          </p:cNvSpPr>
          <p:nvPr>
            <p:ph type="body" idx="1"/>
          </p:nvPr>
        </p:nvSpPr>
        <p:spPr>
          <a:xfrm>
            <a:off x="461963" y="5094288"/>
            <a:ext cx="4957762" cy="50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0138" tIns="28529" rIns="20138" bIns="28529"/>
          <a:lstStyle/>
          <a:p>
            <a:pPr>
              <a:lnSpc>
                <a:spcPts val="2800"/>
              </a:lnSpc>
              <a:spcBef>
                <a:spcPct val="0"/>
              </a:spcBef>
              <a:buClr>
                <a:srgbClr val="000000"/>
              </a:buClr>
              <a:buFontTx/>
              <a:buChar char="•"/>
              <a:tabLst>
                <a:tab pos="457200" algn="l"/>
                <a:tab pos="914400" algn="l"/>
                <a:tab pos="1371600" algn="l"/>
              </a:tabLst>
            </a:pPr>
            <a:r>
              <a:rPr lang="en-US" sz="2400" b="1" smtClean="0">
                <a:solidFill>
                  <a:srgbClr val="000000"/>
                </a:solidFill>
                <a:latin typeface="Arial" charset="0"/>
              </a:rPr>
              <a:t>Board work:  Binary Numbers</a:t>
            </a:r>
          </a:p>
        </p:txBody>
      </p:sp>
    </p:spTree>
    <p:extLst>
      <p:ext uri="{BB962C8B-B14F-4D97-AF65-F5344CB8AC3E}">
        <p14:creationId xmlns:p14="http://schemas.microsoft.com/office/powerpoint/2010/main" val="39103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3" name="Rectangle 3"/>
          <p:cNvSpPr>
            <a:spLocks noGrp="1" noRot="1" noChangeAspect="1" noChangeArrowheads="1" noTextEdit="1"/>
          </p:cNvSpPr>
          <p:nvPr>
            <p:ph type="sldImg"/>
          </p:nvPr>
        </p:nvSpPr>
        <p:spPr>
          <a:xfrm>
            <a:off x="1177925" y="854075"/>
            <a:ext cx="4799013" cy="3598863"/>
          </a:xfrm>
          <a:ln cap="flat"/>
        </p:spPr>
      </p:sp>
    </p:spTree>
    <p:extLst>
      <p:ext uri="{BB962C8B-B14F-4D97-AF65-F5344CB8AC3E}">
        <p14:creationId xmlns:p14="http://schemas.microsoft.com/office/powerpoint/2010/main" val="1799006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3D9D75A-08D5-2F4E-8CF6-F3F8A539724C}" type="slidenum">
              <a:rPr lang="en-US" smtClean="0"/>
              <a:pPr/>
              <a:t>4</a:t>
            </a:fld>
            <a:endParaRPr lang="en-US"/>
          </a:p>
        </p:txBody>
      </p:sp>
    </p:spTree>
    <p:extLst>
      <p:ext uri="{BB962C8B-B14F-4D97-AF65-F5344CB8AC3E}">
        <p14:creationId xmlns:p14="http://schemas.microsoft.com/office/powerpoint/2010/main" val="1504576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September 30, 2002</a:t>
            </a:r>
          </a:p>
        </p:txBody>
      </p:sp>
      <p:sp>
        <p:nvSpPr>
          <p:cNvPr id="27651" name="Rectangle 6"/>
          <p:cNvSpPr>
            <a:spLocks noGrp="1" noChangeArrowheads="1"/>
          </p:cNvSpPr>
          <p:nvPr>
            <p:ph type="ftr" sz="quarter" idx="4"/>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CSE 451 Introduction to Operating Systems</a:t>
            </a:r>
          </a:p>
        </p:txBody>
      </p:sp>
      <p:sp>
        <p:nvSpPr>
          <p:cNvPr id="27652" name="Rectangle 7"/>
          <p:cNvSpPr>
            <a:spLocks noGrp="1" noChangeArrowheads="1"/>
          </p:cNvSpPr>
          <p:nvPr>
            <p:ph type="sldNum" sz="quarter" idx="5"/>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B6554FB0-BAF8-4068-BEF9-D879EADE955B}" type="slidenum">
              <a:rPr lang="en-US" altLang="en-US" sz="1200"/>
              <a:pPr algn="r">
                <a:spcBef>
                  <a:spcPct val="0"/>
                </a:spcBef>
              </a:pPr>
              <a:t>5</a:t>
            </a:fld>
            <a:endParaRPr lang="en-US" altLang="en-US" sz="1200"/>
          </a:p>
        </p:txBody>
      </p:sp>
      <p:sp>
        <p:nvSpPr>
          <p:cNvPr id="27653" name="Rectangle 2"/>
          <p:cNvSpPr>
            <a:spLocks noGrp="1" noRot="1" noChangeAspect="1" noChangeArrowheads="1" noTextEdit="1"/>
          </p:cNvSpPr>
          <p:nvPr>
            <p:ph type="sldImg"/>
          </p:nvPr>
        </p:nvSpPr>
        <p:spPr>
          <a:xfrm>
            <a:off x="1208088" y="682625"/>
            <a:ext cx="4538662" cy="3403600"/>
          </a:xfrm>
          <a:ln/>
        </p:spPr>
      </p:sp>
      <p:sp>
        <p:nvSpPr>
          <p:cNvPr id="27654" name="Rectangle 3"/>
          <p:cNvSpPr>
            <a:spLocks noGrp="1" noChangeArrowheads="1"/>
          </p:cNvSpPr>
          <p:nvPr>
            <p:ph type="body" idx="1"/>
          </p:nvPr>
        </p:nvSpPr>
        <p:spPr>
          <a:xfrm>
            <a:off x="922338" y="4313238"/>
            <a:ext cx="5095875" cy="4084637"/>
          </a:xfrm>
          <a:noFill/>
        </p:spPr>
        <p:txBody>
          <a:bodyPr/>
          <a:lstStyle/>
          <a:p>
            <a:endParaRPr lang="en-US" altLang="en-US" smtClean="0"/>
          </a:p>
        </p:txBody>
      </p:sp>
    </p:spTree>
    <p:extLst>
      <p:ext uri="{BB962C8B-B14F-4D97-AF65-F5344CB8AC3E}">
        <p14:creationId xmlns:p14="http://schemas.microsoft.com/office/powerpoint/2010/main" val="2858885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September 30, 2002</a:t>
            </a:r>
          </a:p>
        </p:txBody>
      </p:sp>
      <p:sp>
        <p:nvSpPr>
          <p:cNvPr id="30723" name="Rectangle 6"/>
          <p:cNvSpPr>
            <a:spLocks noGrp="1" noChangeArrowheads="1"/>
          </p:cNvSpPr>
          <p:nvPr>
            <p:ph type="ftr" sz="quarter" idx="4"/>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CSE 451 Introduction to Operating Systems</a:t>
            </a:r>
          </a:p>
        </p:txBody>
      </p:sp>
      <p:sp>
        <p:nvSpPr>
          <p:cNvPr id="30724" name="Rectangle 7"/>
          <p:cNvSpPr>
            <a:spLocks noGrp="1" noChangeArrowheads="1"/>
          </p:cNvSpPr>
          <p:nvPr>
            <p:ph type="sldNum" sz="quarter" idx="5"/>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EAF04FC4-3B9C-43CD-B244-ABAE7143F2E2}" type="slidenum">
              <a:rPr lang="en-US" altLang="en-US" sz="1200"/>
              <a:pPr algn="r">
                <a:spcBef>
                  <a:spcPct val="0"/>
                </a:spcBef>
              </a:pPr>
              <a:t>7</a:t>
            </a:fld>
            <a:endParaRPr lang="en-US" altLang="en-US" sz="1200"/>
          </a:p>
        </p:txBody>
      </p:sp>
      <p:sp>
        <p:nvSpPr>
          <p:cNvPr id="30725" name="Rectangle 2"/>
          <p:cNvSpPr>
            <a:spLocks noGrp="1" noRot="1" noChangeAspect="1" noChangeArrowheads="1" noTextEdit="1"/>
          </p:cNvSpPr>
          <p:nvPr>
            <p:ph type="sldImg"/>
          </p:nvPr>
        </p:nvSpPr>
        <p:spPr>
          <a:xfrm>
            <a:off x="1208088" y="682625"/>
            <a:ext cx="4538662" cy="3403600"/>
          </a:xfrm>
          <a:ln/>
        </p:spPr>
      </p:sp>
      <p:sp>
        <p:nvSpPr>
          <p:cNvPr id="30726" name="Rectangle 3"/>
          <p:cNvSpPr>
            <a:spLocks noGrp="1" noChangeArrowheads="1"/>
          </p:cNvSpPr>
          <p:nvPr>
            <p:ph type="body" idx="1"/>
          </p:nvPr>
        </p:nvSpPr>
        <p:spPr>
          <a:xfrm>
            <a:off x="922338" y="4313238"/>
            <a:ext cx="5095875" cy="4084637"/>
          </a:xfrm>
          <a:noFill/>
        </p:spPr>
        <p:txBody>
          <a:bodyPr/>
          <a:lstStyle/>
          <a:p>
            <a:endParaRPr lang="en-US" altLang="en-US" smtClean="0"/>
          </a:p>
        </p:txBody>
      </p:sp>
    </p:spTree>
    <p:extLst>
      <p:ext uri="{BB962C8B-B14F-4D97-AF65-F5344CB8AC3E}">
        <p14:creationId xmlns:p14="http://schemas.microsoft.com/office/powerpoint/2010/main" val="373742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September 30, 2002</a:t>
            </a:r>
          </a:p>
        </p:txBody>
      </p:sp>
      <p:sp>
        <p:nvSpPr>
          <p:cNvPr id="32771" name="Rectangle 6"/>
          <p:cNvSpPr>
            <a:spLocks noGrp="1" noChangeArrowheads="1"/>
          </p:cNvSpPr>
          <p:nvPr>
            <p:ph type="ftr" sz="quarter" idx="4"/>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CSE 451 Introduction to Operating Systems</a:t>
            </a:r>
          </a:p>
        </p:txBody>
      </p:sp>
      <p:sp>
        <p:nvSpPr>
          <p:cNvPr id="32772" name="Rectangle 7"/>
          <p:cNvSpPr>
            <a:spLocks noGrp="1" noChangeArrowheads="1"/>
          </p:cNvSpPr>
          <p:nvPr>
            <p:ph type="sldNum" sz="quarter" idx="5"/>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1869E2CF-34FF-4170-9E0C-A4F74E17422A}" type="slidenum">
              <a:rPr lang="en-US" altLang="en-US" sz="1200"/>
              <a:pPr algn="r">
                <a:spcBef>
                  <a:spcPct val="0"/>
                </a:spcBef>
              </a:pPr>
              <a:t>8</a:t>
            </a:fld>
            <a:endParaRPr lang="en-US" altLang="en-US" sz="1200"/>
          </a:p>
        </p:txBody>
      </p:sp>
      <p:sp>
        <p:nvSpPr>
          <p:cNvPr id="32773" name="Rectangle 2"/>
          <p:cNvSpPr>
            <a:spLocks noGrp="1" noRot="1" noChangeAspect="1" noChangeArrowheads="1" noTextEdit="1"/>
          </p:cNvSpPr>
          <p:nvPr>
            <p:ph type="sldImg"/>
          </p:nvPr>
        </p:nvSpPr>
        <p:spPr>
          <a:xfrm>
            <a:off x="1208088" y="682625"/>
            <a:ext cx="4538662" cy="3403600"/>
          </a:xfrm>
          <a:ln/>
        </p:spPr>
      </p:sp>
      <p:sp>
        <p:nvSpPr>
          <p:cNvPr id="32774" name="Rectangle 3"/>
          <p:cNvSpPr>
            <a:spLocks noGrp="1" noChangeArrowheads="1"/>
          </p:cNvSpPr>
          <p:nvPr>
            <p:ph type="body" idx="1"/>
          </p:nvPr>
        </p:nvSpPr>
        <p:spPr>
          <a:xfrm>
            <a:off x="922338" y="4313238"/>
            <a:ext cx="5095875" cy="4084637"/>
          </a:xfrm>
          <a:noFill/>
        </p:spPr>
        <p:txBody>
          <a:bodyPr/>
          <a:lstStyle/>
          <a:p>
            <a:endParaRPr lang="en-US" altLang="en-US" smtClean="0"/>
          </a:p>
        </p:txBody>
      </p:sp>
    </p:spTree>
    <p:extLst>
      <p:ext uri="{BB962C8B-B14F-4D97-AF65-F5344CB8AC3E}">
        <p14:creationId xmlns:p14="http://schemas.microsoft.com/office/powerpoint/2010/main" val="2767000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September 30, 2002</a:t>
            </a:r>
          </a:p>
        </p:txBody>
      </p:sp>
      <p:sp>
        <p:nvSpPr>
          <p:cNvPr id="47107" name="Rectangle 6"/>
          <p:cNvSpPr>
            <a:spLocks noGrp="1" noChangeArrowheads="1"/>
          </p:cNvSpPr>
          <p:nvPr>
            <p:ph type="ftr" sz="quarter" idx="4"/>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CSE 451 Introduction to Operating Systems</a:t>
            </a:r>
          </a:p>
        </p:txBody>
      </p:sp>
      <p:sp>
        <p:nvSpPr>
          <p:cNvPr id="47108" name="Rectangle 7"/>
          <p:cNvSpPr>
            <a:spLocks noGrp="1" noChangeArrowheads="1"/>
          </p:cNvSpPr>
          <p:nvPr>
            <p:ph type="sldNum" sz="quarter" idx="5"/>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1B0A3666-147C-49A9-9528-622BB8EAED57}" type="slidenum">
              <a:rPr lang="en-US" altLang="en-US" sz="1200"/>
              <a:pPr algn="r">
                <a:spcBef>
                  <a:spcPct val="0"/>
                </a:spcBef>
              </a:pPr>
              <a:t>9</a:t>
            </a:fld>
            <a:endParaRPr lang="en-US" altLang="en-US" sz="1200"/>
          </a:p>
        </p:txBody>
      </p:sp>
      <p:sp>
        <p:nvSpPr>
          <p:cNvPr id="47109" name="Rectangle 2"/>
          <p:cNvSpPr>
            <a:spLocks noGrp="1" noRot="1" noChangeAspect="1" noChangeArrowheads="1" noTextEdit="1"/>
          </p:cNvSpPr>
          <p:nvPr>
            <p:ph type="sldImg"/>
          </p:nvPr>
        </p:nvSpPr>
        <p:spPr>
          <a:xfrm>
            <a:off x="1208088" y="682625"/>
            <a:ext cx="4538662" cy="3403600"/>
          </a:xfrm>
          <a:ln/>
        </p:spPr>
      </p:sp>
      <p:sp>
        <p:nvSpPr>
          <p:cNvPr id="47110" name="Rectangle 3"/>
          <p:cNvSpPr>
            <a:spLocks noGrp="1" noChangeArrowheads="1"/>
          </p:cNvSpPr>
          <p:nvPr>
            <p:ph type="body" idx="1"/>
          </p:nvPr>
        </p:nvSpPr>
        <p:spPr>
          <a:xfrm>
            <a:off x="922338" y="4313238"/>
            <a:ext cx="5095875" cy="4084637"/>
          </a:xfrm>
          <a:noFill/>
        </p:spPr>
        <p:txBody>
          <a:bodyPr/>
          <a:lstStyle/>
          <a:p>
            <a:endParaRPr lang="en-US" altLang="en-US" smtClean="0"/>
          </a:p>
        </p:txBody>
      </p:sp>
    </p:spTree>
    <p:extLst>
      <p:ext uri="{BB962C8B-B14F-4D97-AF65-F5344CB8AC3E}">
        <p14:creationId xmlns:p14="http://schemas.microsoft.com/office/powerpoint/2010/main" val="418193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September 30, 2002</a:t>
            </a:r>
          </a:p>
        </p:txBody>
      </p:sp>
      <p:sp>
        <p:nvSpPr>
          <p:cNvPr id="49155" name="Rectangle 6"/>
          <p:cNvSpPr>
            <a:spLocks noGrp="1" noChangeArrowheads="1"/>
          </p:cNvSpPr>
          <p:nvPr>
            <p:ph type="ftr" sz="quarter" idx="4"/>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CSE 451 Introduction to Operating Systems</a:t>
            </a:r>
          </a:p>
        </p:txBody>
      </p:sp>
      <p:sp>
        <p:nvSpPr>
          <p:cNvPr id="49156" name="Rectangle 7"/>
          <p:cNvSpPr>
            <a:spLocks noGrp="1" noChangeArrowheads="1"/>
          </p:cNvSpPr>
          <p:nvPr>
            <p:ph type="sldNum" sz="quarter" idx="5"/>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AE530E46-468B-4B18-8CF7-241B6983FC70}" type="slidenum">
              <a:rPr lang="en-US" altLang="en-US" sz="1200"/>
              <a:pPr algn="r">
                <a:spcBef>
                  <a:spcPct val="0"/>
                </a:spcBef>
              </a:pPr>
              <a:t>10</a:t>
            </a:fld>
            <a:endParaRPr lang="en-US" altLang="en-US" sz="1200"/>
          </a:p>
        </p:txBody>
      </p:sp>
      <p:sp>
        <p:nvSpPr>
          <p:cNvPr id="49157" name="Rectangle 2"/>
          <p:cNvSpPr>
            <a:spLocks noGrp="1" noRot="1" noChangeAspect="1" noChangeArrowheads="1" noTextEdit="1"/>
          </p:cNvSpPr>
          <p:nvPr>
            <p:ph type="sldImg"/>
          </p:nvPr>
        </p:nvSpPr>
        <p:spPr>
          <a:xfrm>
            <a:off x="1208088" y="682625"/>
            <a:ext cx="4538662" cy="3403600"/>
          </a:xfrm>
          <a:ln/>
        </p:spPr>
      </p:sp>
      <p:sp>
        <p:nvSpPr>
          <p:cNvPr id="49158" name="Rectangle 3"/>
          <p:cNvSpPr>
            <a:spLocks noGrp="1" noChangeArrowheads="1"/>
          </p:cNvSpPr>
          <p:nvPr>
            <p:ph type="body" idx="1"/>
          </p:nvPr>
        </p:nvSpPr>
        <p:spPr>
          <a:xfrm>
            <a:off x="922338" y="4313238"/>
            <a:ext cx="5095875" cy="4084637"/>
          </a:xfrm>
          <a:noFill/>
        </p:spPr>
        <p:txBody>
          <a:bodyPr/>
          <a:lstStyle/>
          <a:p>
            <a:endParaRPr lang="en-US" altLang="en-US" smtClean="0"/>
          </a:p>
        </p:txBody>
      </p:sp>
    </p:spTree>
    <p:extLst>
      <p:ext uri="{BB962C8B-B14F-4D97-AF65-F5344CB8AC3E}">
        <p14:creationId xmlns:p14="http://schemas.microsoft.com/office/powerpoint/2010/main" val="112001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September 30, 2002</a:t>
            </a:r>
          </a:p>
        </p:txBody>
      </p:sp>
      <p:sp>
        <p:nvSpPr>
          <p:cNvPr id="51203" name="Rectangle 6"/>
          <p:cNvSpPr>
            <a:spLocks noGrp="1" noChangeArrowheads="1"/>
          </p:cNvSpPr>
          <p:nvPr>
            <p:ph type="ftr" sz="quarter" idx="4"/>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l">
              <a:spcBef>
                <a:spcPct val="0"/>
              </a:spcBef>
            </a:pPr>
            <a:r>
              <a:rPr lang="en-US" altLang="en-US" sz="1200"/>
              <a:t>CSE 451 Introduction to Operating Systems</a:t>
            </a:r>
          </a:p>
        </p:txBody>
      </p:sp>
      <p:sp>
        <p:nvSpPr>
          <p:cNvPr id="51204" name="Rectangle 7"/>
          <p:cNvSpPr>
            <a:spLocks noGrp="1" noChangeArrowheads="1"/>
          </p:cNvSpPr>
          <p:nvPr>
            <p:ph type="sldNum" sz="quarter" idx="5"/>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AEFCAA5D-8502-4A3A-AAD9-CA5C6DC26899}" type="slidenum">
              <a:rPr lang="en-US" altLang="en-US" sz="1200"/>
              <a:pPr algn="r">
                <a:spcBef>
                  <a:spcPct val="0"/>
                </a:spcBef>
              </a:pPr>
              <a:t>11</a:t>
            </a:fld>
            <a:endParaRPr lang="en-US" altLang="en-US" sz="1200"/>
          </a:p>
        </p:txBody>
      </p:sp>
      <p:sp>
        <p:nvSpPr>
          <p:cNvPr id="51205" name="Rectangle 2"/>
          <p:cNvSpPr>
            <a:spLocks noGrp="1" noRot="1" noChangeAspect="1" noChangeArrowheads="1" noTextEdit="1"/>
          </p:cNvSpPr>
          <p:nvPr>
            <p:ph type="sldImg"/>
          </p:nvPr>
        </p:nvSpPr>
        <p:spPr>
          <a:xfrm>
            <a:off x="1208088" y="682625"/>
            <a:ext cx="4538662" cy="3403600"/>
          </a:xfrm>
          <a:ln/>
        </p:spPr>
      </p:sp>
      <p:sp>
        <p:nvSpPr>
          <p:cNvPr id="51206" name="Rectangle 3"/>
          <p:cNvSpPr>
            <a:spLocks noGrp="1" noChangeArrowheads="1"/>
          </p:cNvSpPr>
          <p:nvPr>
            <p:ph type="body" idx="1"/>
          </p:nvPr>
        </p:nvSpPr>
        <p:spPr>
          <a:xfrm>
            <a:off x="922338" y="4313238"/>
            <a:ext cx="5095875" cy="4084637"/>
          </a:xfrm>
          <a:noFill/>
        </p:spPr>
        <p:txBody>
          <a:bodyPr/>
          <a:lstStyle/>
          <a:p>
            <a:endParaRPr lang="en-US" altLang="en-US" smtClean="0"/>
          </a:p>
        </p:txBody>
      </p:sp>
    </p:spTree>
    <p:extLst>
      <p:ext uri="{BB962C8B-B14F-4D97-AF65-F5344CB8AC3E}">
        <p14:creationId xmlns:p14="http://schemas.microsoft.com/office/powerpoint/2010/main" val="2552176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A2BFDF0-BC6B-4878-B0FE-CBEDACD39006}" type="datetime1">
              <a:rPr lang="en-US" smtClean="0"/>
              <a:t>8/26/2019</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USC Upstate, 27 Feb 2018</a:t>
            </a:r>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37414DE-F678-4EE7-9EAD-7B639402245E}"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46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0FA8A-9414-419C-A1B6-F05C352D81E6}" type="datetime1">
              <a:rPr lang="en-US" smtClean="0"/>
              <a:t>8/26/2019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89375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E28A0-2375-42D0-ACA7-8C47CF48DF50}" type="datetime1">
              <a:rPr lang="en-US" smtClean="0"/>
              <a:t>8/26/2019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243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03FFED-1387-462E-8FBC-4C0389BAFEDA}" type="datetime1">
              <a:rPr lang="en-US" smtClean="0"/>
              <a:t>8/26/2019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smtClean="0">
                <a:solidFill>
                  <a:schemeClr val="tx1"/>
                </a:solidFill>
                <a:effectLst/>
              </a:rPr>
              <a:t>“</a:t>
            </a:r>
            <a:endParaRPr lang="en-US" sz="7200" dirty="0">
              <a:solidFill>
                <a:schemeClr val="tx1"/>
              </a:solidFill>
              <a:effectLst/>
            </a:endParaRP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smtClean="0">
                <a:solidFill>
                  <a:schemeClr val="tx1"/>
                </a:solidFill>
                <a:effectLst/>
              </a:rPr>
              <a:t>”</a:t>
            </a:r>
            <a:endParaRPr lang="en-US" sz="7200" dirty="0">
              <a:solidFill>
                <a:schemeClr val="tx1"/>
              </a:solidFill>
              <a:effectLst/>
            </a:endParaRP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470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5AB40-E574-487F-9065-39F531F4A021}" type="datetime1">
              <a:rPr lang="en-US" smtClean="0"/>
              <a:t>8/26/2019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751762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D2E67-7AFF-4C70-8D7F-396B1827E89E}" type="datetime1">
              <a:rPr lang="en-US" smtClean="0"/>
              <a:t>8/26/2019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3713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BD90C0-120B-4C69-912E-D6B64A5298FB}" type="datetime1">
              <a:rPr lang="en-US" smtClean="0"/>
              <a:t>8/26/2019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870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BBEF2-5102-4894-BEF1-CEAC36FEC95B}" type="datetime1">
              <a:rPr lang="en-US" smtClean="0"/>
              <a:t>8/26/2019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39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C9A50-ADBC-4738-B39D-A154D14848BB}" type="datetime1">
              <a:rPr lang="en-US" smtClean="0"/>
              <a:t>8/26/2019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43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E6003C-4810-4A49-983E-07682957FE21}" type="datetime1">
              <a:rPr lang="en-US" smtClean="0"/>
              <a:t>8/26/2019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6382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B0C3B7-97CD-4C18-A3B5-B56B24BA388E}" type="datetime1">
              <a:rPr lang="en-US" smtClean="0"/>
              <a:t>8/26/2019</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080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F57893-D22F-4317-A749-7DC7FB0F08BC}" type="datetime1">
              <a:rPr lang="en-US" smtClean="0"/>
              <a:t>8/26/2019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19341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A422C0-1D20-477C-A2AA-34CEEACEEB21}" type="datetime1">
              <a:rPr lang="en-US" smtClean="0"/>
              <a:t>8/26/2019</a:t>
            </a:fld>
            <a:endParaRPr lang="en-US"/>
          </a:p>
        </p:txBody>
      </p:sp>
      <p:sp>
        <p:nvSpPr>
          <p:cNvPr id="8" name="Footer Placeholder 7"/>
          <p:cNvSpPr>
            <a:spLocks noGrp="1"/>
          </p:cNvSpPr>
          <p:nvPr>
            <p:ph type="ftr" sz="quarter" idx="11"/>
          </p:nvPr>
        </p:nvSpPr>
        <p:spPr/>
        <p:txBody>
          <a:bodyPr/>
          <a:lstStyle/>
          <a:p>
            <a:r>
              <a:rPr lang="en-US" smtClean="0"/>
              <a:t>USC Upstate, 27 Feb 2018</a:t>
            </a:r>
            <a:endParaRPr lang="en-US"/>
          </a:p>
        </p:txBody>
      </p:sp>
      <p:sp>
        <p:nvSpPr>
          <p:cNvPr id="9" name="Slide Number Placeholder 8"/>
          <p:cNvSpPr>
            <a:spLocks noGrp="1"/>
          </p:cNvSpPr>
          <p:nvPr>
            <p:ph type="sldNum" sz="quarter" idx="12"/>
          </p:nvPr>
        </p:nvSpPr>
        <p:spPr/>
        <p:txBody>
          <a:bodyPr/>
          <a:lstStyle/>
          <a:p>
            <a:fld id="{E37414DE-F678-4EE7-9EAD-7B639402245E}"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93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5B8912-2D8A-4A49-9DC9-67ECF6C188CA}" type="datetime1">
              <a:rPr lang="en-US" smtClean="0"/>
              <a:t>8/26/2019</a:t>
            </a:fld>
            <a:endParaRPr lang="en-US"/>
          </a:p>
        </p:txBody>
      </p:sp>
      <p:sp>
        <p:nvSpPr>
          <p:cNvPr id="4" name="Footer Placeholder 3"/>
          <p:cNvSpPr>
            <a:spLocks noGrp="1"/>
          </p:cNvSpPr>
          <p:nvPr>
            <p:ph type="ftr" sz="quarter" idx="11"/>
          </p:nvPr>
        </p:nvSpPr>
        <p:spPr/>
        <p:txBody>
          <a:bodyPr/>
          <a:lstStyle/>
          <a:p>
            <a:r>
              <a:rPr lang="en-US" smtClean="0"/>
              <a:t>USC Upstate, 27 Feb 2018</a:t>
            </a:r>
            <a:endParaRPr lang="en-US"/>
          </a:p>
        </p:txBody>
      </p:sp>
      <p:sp>
        <p:nvSpPr>
          <p:cNvPr id="5" name="Slide Number Placeholder 4"/>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8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F8868-C4DF-4EDE-A4CA-72CE65D3D43B}" type="datetime1">
              <a:rPr lang="en-US" smtClean="0"/>
              <a:t>8/26/2019</a:t>
            </a:fld>
            <a:endParaRPr lang="en-US"/>
          </a:p>
        </p:txBody>
      </p:sp>
      <p:sp>
        <p:nvSpPr>
          <p:cNvPr id="3" name="Footer Placeholder 2"/>
          <p:cNvSpPr>
            <a:spLocks noGrp="1"/>
          </p:cNvSpPr>
          <p:nvPr>
            <p:ph type="ftr" sz="quarter" idx="11"/>
          </p:nvPr>
        </p:nvSpPr>
        <p:spPr/>
        <p:txBody>
          <a:bodyPr/>
          <a:lstStyle/>
          <a:p>
            <a:r>
              <a:rPr lang="en-US" smtClean="0"/>
              <a:t>USC Upstate, 27 Feb 2018</a:t>
            </a:r>
            <a:endParaRPr lang="en-US"/>
          </a:p>
        </p:txBody>
      </p:sp>
      <p:sp>
        <p:nvSpPr>
          <p:cNvPr id="4" name="Slide Number Placeholder 3"/>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86957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FE4D-D92B-4C34-A129-1B2A04785BCB}" type="datetime1">
              <a:rPr lang="en-US" smtClean="0"/>
              <a:t>8/26/2019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52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635F5-2ED4-456D-9587-1B8A1FE90AD1}" type="datetime1">
              <a:rPr lang="en-US" smtClean="0"/>
              <a:t>8/26/2019</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
        <p:nvSpPr>
          <p:cNvPr id="17" name="Picture Placeholder 2"/>
          <p:cNvSpPr>
            <a:spLocks noGrp="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237812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F79A34-E34C-4FAD-93D2-3707A35D19E6}" type="datetime1">
              <a:rPr lang="en-US" smtClean="0"/>
              <a:t>8/26/2019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USC Upstate, 27 Feb 2018</a:t>
            </a: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7414DE-F678-4EE7-9EAD-7B639402245E}" type="slidenum">
              <a:rPr lang="en-US" smtClean="0"/>
              <a:t>‹#›</a:t>
            </a:fld>
            <a:endParaRPr lang="en-US"/>
          </a:p>
        </p:txBody>
      </p:sp>
    </p:spTree>
    <p:extLst>
      <p:ext uri="{BB962C8B-B14F-4D97-AF65-F5344CB8AC3E}">
        <p14:creationId xmlns:p14="http://schemas.microsoft.com/office/powerpoint/2010/main" val="267844871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Lst>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ctrTitle"/>
          </p:nvPr>
        </p:nvSpPr>
        <p:spPr bwMode="auto">
          <a:xfrm>
            <a:off x="762000" y="2274463"/>
            <a:ext cx="7772400" cy="1057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ctr"/>
            <a:r>
              <a:rPr lang="en-US" sz="2400" b="1" dirty="0" smtClean="0">
                <a:solidFill>
                  <a:schemeClr val="tx1"/>
                </a:solidFill>
              </a:rPr>
              <a:t>CSCI U511 01 Operating Systems</a:t>
            </a:r>
            <a:r>
              <a:rPr lang="en-US" sz="2400" dirty="0" smtClean="0">
                <a:solidFill>
                  <a:schemeClr val="tx1"/>
                </a:solidFill>
              </a:rPr>
              <a:t/>
            </a:r>
            <a:br>
              <a:rPr lang="en-US" sz="2400" dirty="0" smtClean="0">
                <a:solidFill>
                  <a:schemeClr val="tx1"/>
                </a:solidFill>
              </a:rPr>
            </a:br>
            <a:r>
              <a:rPr lang="en-US" sz="2400" dirty="0" smtClean="0">
                <a:solidFill>
                  <a:schemeClr val="tx1"/>
                </a:solidFill>
              </a:rPr>
              <a:t>AKM Jahangir A </a:t>
            </a:r>
            <a:r>
              <a:rPr lang="en-US" sz="2400" dirty="0" err="1" smtClean="0">
                <a:solidFill>
                  <a:schemeClr val="tx1"/>
                </a:solidFill>
              </a:rPr>
              <a:t>Majumder,</a:t>
            </a:r>
            <a:r>
              <a:rPr lang="en-US" sz="2400" dirty="0" smtClean="0">
                <a:solidFill>
                  <a:schemeClr val="tx1"/>
                </a:solidFill>
              </a:rPr>
              <a:t> PhD</a:t>
            </a:r>
          </a:p>
        </p:txBody>
      </p:sp>
      <p:sp>
        <p:nvSpPr>
          <p:cNvPr id="12291" name="Rectangle 6"/>
          <p:cNvSpPr>
            <a:spLocks noGrp="1" noChangeArrowheads="1"/>
          </p:cNvSpPr>
          <p:nvPr>
            <p:ph type="subTitle" idx="1"/>
          </p:nvPr>
        </p:nvSpPr>
        <p:spPr>
          <a:xfrm>
            <a:off x="1219200" y="3581400"/>
            <a:ext cx="6400800" cy="609600"/>
          </a:xfrm>
        </p:spPr>
        <p:txBody>
          <a:bodyPr>
            <a:normAutofit lnSpcReduction="10000"/>
          </a:bodyPr>
          <a:lstStyle/>
          <a:p>
            <a:pPr>
              <a:lnSpc>
                <a:spcPct val="80000"/>
              </a:lnSpc>
            </a:pPr>
            <a:r>
              <a:rPr lang="en-US" sz="1800" dirty="0" smtClean="0"/>
              <a:t>Fall </a:t>
            </a:r>
            <a:r>
              <a:rPr lang="en-US" sz="1800" dirty="0" smtClean="0"/>
              <a:t>2019 - Lecture 2</a:t>
            </a:r>
          </a:p>
          <a:p>
            <a:pPr>
              <a:lnSpc>
                <a:spcPct val="80000"/>
              </a:lnSpc>
            </a:pPr>
            <a:r>
              <a:rPr lang="en-US" sz="1800" dirty="0" smtClean="0"/>
              <a:t>August 27, </a:t>
            </a:r>
            <a:r>
              <a:rPr lang="en-US" sz="1800" dirty="0" smtClean="0"/>
              <a:t>2019</a:t>
            </a:r>
          </a:p>
        </p:txBody>
      </p:sp>
      <p:sp>
        <p:nvSpPr>
          <p:cNvPr id="2" name="Slide Number Placeholder 1"/>
          <p:cNvSpPr>
            <a:spLocks noGrp="1"/>
          </p:cNvSpPr>
          <p:nvPr>
            <p:ph type="sldNum" sz="quarter" idx="12"/>
          </p:nvPr>
        </p:nvSpPr>
        <p:spPr/>
        <p:txBody>
          <a:bodyPr/>
          <a:lstStyle/>
          <a:p>
            <a:pPr>
              <a:defRPr/>
            </a:pPr>
            <a:fld id="{E81FA446-8554-4AF8-AA37-8EBC0573AF11}" type="slidenum">
              <a:rPr lang="en-US" smtClean="0"/>
              <a:pPr>
                <a:defRPr/>
              </a:pPr>
              <a:t>1</a:t>
            </a:fld>
            <a:endParaRPr lang="en-US"/>
          </a:p>
        </p:txBody>
      </p:sp>
      <p:sp>
        <p:nvSpPr>
          <p:cNvPr id="12292" name="Rectangle 6"/>
          <p:cNvSpPr txBox="1">
            <a:spLocks noChangeArrowheads="1"/>
          </p:cNvSpPr>
          <p:nvPr/>
        </p:nvSpPr>
        <p:spPr bwMode="auto">
          <a:xfrm>
            <a:off x="1600200" y="4555278"/>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20000"/>
              </a:spcBef>
            </a:pPr>
            <a:r>
              <a:rPr lang="en-US" sz="1600" b="1" i="1" dirty="0"/>
              <a:t>Note:</a:t>
            </a:r>
            <a:r>
              <a:rPr lang="en-US" sz="1600" i="1" dirty="0"/>
              <a:t>  Some slides are adapted from those used by previous </a:t>
            </a:r>
            <a:r>
              <a:rPr lang="en-US" sz="1600" i="1" dirty="0" smtClean="0"/>
              <a:t>instructors </a:t>
            </a:r>
            <a:r>
              <a:rPr lang="en-US" sz="1600" i="1" dirty="0"/>
              <a:t>and some slides include figures from the </a:t>
            </a:r>
            <a:r>
              <a:rPr lang="en-US" sz="1600" i="1" dirty="0" smtClean="0"/>
              <a:t>textbook.</a:t>
            </a:r>
            <a:endParaRPr lang="en-US" sz="1600" i="1" dirty="0"/>
          </a:p>
        </p:txBody>
      </p:sp>
    </p:spTree>
    <p:extLst>
      <p:ext uri="{BB962C8B-B14F-4D97-AF65-F5344CB8AC3E}">
        <p14:creationId xmlns:p14="http://schemas.microsoft.com/office/powerpoint/2010/main" val="2454488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FC95E0B5-83AF-43D7-AA81-F8AAB335FC4A}" type="slidenum">
              <a:rPr lang="en-US" altLang="en-US" sz="1400"/>
              <a:pPr algn="r">
                <a:spcBef>
                  <a:spcPct val="0"/>
                </a:spcBef>
              </a:pPr>
              <a:t>10</a:t>
            </a:fld>
            <a:endParaRPr lang="en-US" altLang="en-US" sz="1400"/>
          </a:p>
        </p:txBody>
      </p:sp>
      <p:sp>
        <p:nvSpPr>
          <p:cNvPr id="48131" name="Rectangle 4"/>
          <p:cNvSpPr>
            <a:spLocks noGrp="1" noChangeArrowheads="1"/>
          </p:cNvSpPr>
          <p:nvPr>
            <p:ph type="title" idx="4294967295"/>
          </p:nvPr>
        </p:nvSpPr>
        <p:spPr>
          <a:xfrm>
            <a:off x="533400" y="228600"/>
            <a:ext cx="8153400" cy="1143000"/>
          </a:xfrm>
        </p:spPr>
        <p:txBody>
          <a:bodyPr/>
          <a:lstStyle/>
          <a:p>
            <a:r>
              <a:rPr lang="en-US" altLang="en-US" sz="3200" b="1" dirty="0" smtClean="0"/>
              <a:t>Parallel systems</a:t>
            </a:r>
          </a:p>
        </p:txBody>
      </p:sp>
      <p:sp>
        <p:nvSpPr>
          <p:cNvPr id="48132" name="Rectangle 5"/>
          <p:cNvSpPr>
            <a:spLocks noGrp="1" noChangeArrowheads="1"/>
          </p:cNvSpPr>
          <p:nvPr>
            <p:ph type="body" idx="4294967295"/>
          </p:nvPr>
        </p:nvSpPr>
        <p:spPr>
          <a:xfrm>
            <a:off x="535576" y="1186180"/>
            <a:ext cx="8151223" cy="5020733"/>
          </a:xfrm>
        </p:spPr>
        <p:txBody>
          <a:bodyPr>
            <a:normAutofit fontScale="92500" lnSpcReduction="10000"/>
          </a:bodyPr>
          <a:lstStyle/>
          <a:p>
            <a:r>
              <a:rPr lang="en-US" altLang="en-US" sz="2400" dirty="0" smtClean="0"/>
              <a:t>Some applications can be written as multiple parallel </a:t>
            </a:r>
            <a:r>
              <a:rPr lang="en-US" altLang="en-US" sz="2400" b="1" dirty="0" smtClean="0">
                <a:solidFill>
                  <a:srgbClr val="C00000"/>
                </a:solidFill>
              </a:rPr>
              <a:t>threads</a:t>
            </a:r>
            <a:r>
              <a:rPr lang="en-US" altLang="en-US" sz="2400" dirty="0" smtClean="0"/>
              <a:t> or </a:t>
            </a:r>
            <a:r>
              <a:rPr lang="en-US" altLang="en-US" sz="2400" b="1" dirty="0" smtClean="0">
                <a:solidFill>
                  <a:srgbClr val="C00000"/>
                </a:solidFill>
              </a:rPr>
              <a:t>processes</a:t>
            </a:r>
          </a:p>
          <a:p>
            <a:pPr lvl="1"/>
            <a:r>
              <a:rPr lang="en-US" altLang="en-US" sz="2000" b="1" dirty="0" smtClean="0">
                <a:solidFill>
                  <a:srgbClr val="C00000"/>
                </a:solidFill>
              </a:rPr>
              <a:t>can speed up the execution by running multiple threads/processes simultaneously on multiple CPUs </a:t>
            </a:r>
            <a:endParaRPr lang="en-US" altLang="en-US" dirty="0"/>
          </a:p>
          <a:p>
            <a:pPr lvl="1"/>
            <a:r>
              <a:rPr lang="en-US" altLang="en-US" sz="2000" dirty="0" smtClean="0"/>
              <a:t>need OS and language primitives for dividing program into multiple parallel activities</a:t>
            </a:r>
          </a:p>
          <a:p>
            <a:pPr lvl="1"/>
            <a:r>
              <a:rPr lang="en-US" altLang="en-US" sz="2000" dirty="0" smtClean="0"/>
              <a:t>need OS primitives for fast communication among activities</a:t>
            </a:r>
          </a:p>
          <a:p>
            <a:pPr lvl="2"/>
            <a:r>
              <a:rPr lang="en-US" altLang="en-US" sz="1800" b="1" dirty="0" smtClean="0">
                <a:solidFill>
                  <a:srgbClr val="C00000"/>
                </a:solidFill>
              </a:rPr>
              <a:t>degree of speedup dictated by communication/computation ratio</a:t>
            </a:r>
          </a:p>
          <a:p>
            <a:pPr lvl="1"/>
            <a:r>
              <a:rPr lang="en-US" altLang="en-US" sz="2400" dirty="0" smtClean="0"/>
              <a:t>many flavors of parallel computers today</a:t>
            </a:r>
          </a:p>
          <a:p>
            <a:pPr lvl="2"/>
            <a:r>
              <a:rPr lang="en-US" altLang="en-US" sz="2000" dirty="0" smtClean="0"/>
              <a:t>SMPs  (symmetric multi-processors, multi-core)</a:t>
            </a:r>
          </a:p>
          <a:p>
            <a:pPr lvl="2"/>
            <a:r>
              <a:rPr lang="en-US" altLang="en-US" sz="2000" dirty="0" smtClean="0"/>
              <a:t>MPPs (massively parallel processors)</a:t>
            </a:r>
          </a:p>
          <a:p>
            <a:pPr lvl="2"/>
            <a:r>
              <a:rPr lang="en-US" altLang="en-US" sz="2000" dirty="0" smtClean="0"/>
              <a:t>NOWs (networks of workstations)</a:t>
            </a:r>
          </a:p>
          <a:p>
            <a:pPr lvl="2"/>
            <a:r>
              <a:rPr lang="en-US" altLang="en-US" sz="2000" dirty="0" smtClean="0"/>
              <a:t>computational grid (SETI @home)</a:t>
            </a:r>
          </a:p>
        </p:txBody>
      </p:sp>
    </p:spTree>
    <p:extLst>
      <p:ext uri="{BB962C8B-B14F-4D97-AF65-F5344CB8AC3E}">
        <p14:creationId xmlns:p14="http://schemas.microsoft.com/office/powerpoint/2010/main" val="3946815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CEF3FB65-446F-4520-864A-5E7A68E729AE}" type="slidenum">
              <a:rPr lang="en-US" altLang="en-US" sz="1400"/>
              <a:pPr algn="r">
                <a:spcBef>
                  <a:spcPct val="0"/>
                </a:spcBef>
              </a:pPr>
              <a:t>11</a:t>
            </a:fld>
            <a:endParaRPr lang="en-US" altLang="en-US" sz="1400"/>
          </a:p>
        </p:txBody>
      </p:sp>
      <p:sp>
        <p:nvSpPr>
          <p:cNvPr id="50179" name="Rectangle 5"/>
          <p:cNvSpPr>
            <a:spLocks noGrp="1" noChangeArrowheads="1"/>
          </p:cNvSpPr>
          <p:nvPr>
            <p:ph type="title" idx="4294967295"/>
          </p:nvPr>
        </p:nvSpPr>
        <p:spPr>
          <a:xfrm>
            <a:off x="533400" y="240211"/>
            <a:ext cx="8077200" cy="1143000"/>
          </a:xfrm>
        </p:spPr>
        <p:txBody>
          <a:bodyPr/>
          <a:lstStyle/>
          <a:p>
            <a:r>
              <a:rPr lang="en-US" altLang="en-US" sz="3200" b="1" dirty="0" smtClean="0"/>
              <a:t>Personal computing</a:t>
            </a:r>
          </a:p>
        </p:txBody>
      </p:sp>
      <p:sp>
        <p:nvSpPr>
          <p:cNvPr id="50180" name="Rectangle 6"/>
          <p:cNvSpPr>
            <a:spLocks noGrp="1" noChangeArrowheads="1"/>
          </p:cNvSpPr>
          <p:nvPr>
            <p:ph type="body" idx="4294967295"/>
          </p:nvPr>
        </p:nvSpPr>
        <p:spPr>
          <a:xfrm>
            <a:off x="838200" y="1219200"/>
            <a:ext cx="7772400" cy="4114800"/>
          </a:xfrm>
        </p:spPr>
        <p:txBody>
          <a:bodyPr>
            <a:normAutofit fontScale="92500" lnSpcReduction="10000"/>
          </a:bodyPr>
          <a:lstStyle/>
          <a:p>
            <a:pPr>
              <a:lnSpc>
                <a:spcPct val="80000"/>
              </a:lnSpc>
            </a:pPr>
            <a:r>
              <a:rPr lang="en-US" altLang="en-US" sz="2400" b="1" dirty="0" smtClean="0">
                <a:solidFill>
                  <a:srgbClr val="C00000"/>
                </a:solidFill>
              </a:rPr>
              <a:t>Primary goal was to enable new kinds of applications</a:t>
            </a:r>
          </a:p>
          <a:p>
            <a:pPr>
              <a:lnSpc>
                <a:spcPct val="80000"/>
              </a:lnSpc>
            </a:pPr>
            <a:r>
              <a:rPr lang="en-US" altLang="en-US" sz="2400" dirty="0" smtClean="0"/>
              <a:t>Bit mapped display </a:t>
            </a:r>
            <a:endParaRPr lang="en-US" altLang="en-US" dirty="0"/>
          </a:p>
          <a:p>
            <a:pPr lvl="1">
              <a:lnSpc>
                <a:spcPct val="80000"/>
              </a:lnSpc>
            </a:pPr>
            <a:r>
              <a:rPr lang="en-US" altLang="en-US" sz="1600" dirty="0" smtClean="0"/>
              <a:t>new classes of applications</a:t>
            </a:r>
          </a:p>
          <a:p>
            <a:pPr lvl="1">
              <a:lnSpc>
                <a:spcPct val="80000"/>
              </a:lnSpc>
            </a:pPr>
            <a:r>
              <a:rPr lang="en-US" altLang="en-US" sz="2000" dirty="0" smtClean="0"/>
              <a:t>new input device (the mouse)</a:t>
            </a:r>
          </a:p>
          <a:p>
            <a:pPr>
              <a:lnSpc>
                <a:spcPct val="80000"/>
              </a:lnSpc>
            </a:pPr>
            <a:r>
              <a:rPr lang="en-US" altLang="en-US" sz="2400" dirty="0" smtClean="0"/>
              <a:t>Move computing near the display</a:t>
            </a:r>
          </a:p>
          <a:p>
            <a:pPr lvl="1">
              <a:lnSpc>
                <a:spcPct val="80000"/>
              </a:lnSpc>
            </a:pPr>
            <a:r>
              <a:rPr lang="en-US" altLang="en-US" sz="2000" dirty="0" smtClean="0"/>
              <a:t>why?</a:t>
            </a:r>
          </a:p>
          <a:p>
            <a:pPr>
              <a:lnSpc>
                <a:spcPct val="80000"/>
              </a:lnSpc>
            </a:pPr>
            <a:r>
              <a:rPr lang="en-US" altLang="en-US" sz="2400" dirty="0" smtClean="0"/>
              <a:t>Window systems</a:t>
            </a:r>
          </a:p>
          <a:p>
            <a:pPr lvl="1">
              <a:lnSpc>
                <a:spcPct val="80000"/>
              </a:lnSpc>
            </a:pPr>
            <a:r>
              <a:rPr lang="en-US" altLang="en-US" sz="2000" dirty="0" smtClean="0"/>
              <a:t>the display as a managed resource</a:t>
            </a:r>
          </a:p>
          <a:p>
            <a:pPr>
              <a:lnSpc>
                <a:spcPct val="80000"/>
              </a:lnSpc>
            </a:pPr>
            <a:r>
              <a:rPr lang="en-US" altLang="en-US" sz="2400" dirty="0" smtClean="0"/>
              <a:t>Local area networks [Ethernet]</a:t>
            </a:r>
          </a:p>
          <a:p>
            <a:pPr lvl="1">
              <a:lnSpc>
                <a:spcPct val="80000"/>
              </a:lnSpc>
            </a:pPr>
            <a:r>
              <a:rPr lang="en-US" altLang="en-US" sz="2000" dirty="0" smtClean="0"/>
              <a:t>why?</a:t>
            </a:r>
          </a:p>
          <a:p>
            <a:pPr>
              <a:lnSpc>
                <a:spcPct val="80000"/>
              </a:lnSpc>
            </a:pPr>
            <a:r>
              <a:rPr lang="en-US" altLang="en-US" sz="2400" b="1" dirty="0" smtClean="0">
                <a:solidFill>
                  <a:srgbClr val="C00000"/>
                </a:solidFill>
              </a:rPr>
              <a:t>Effect on OS?</a:t>
            </a:r>
          </a:p>
        </p:txBody>
      </p:sp>
      <p:pic>
        <p:nvPicPr>
          <p:cNvPr id="50181" name="Picture 4" descr="altosystems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048933"/>
            <a:ext cx="3048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97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39D69478-7738-4AB3-8C4C-870F7BF5A3C9}" type="slidenum">
              <a:rPr lang="en-US" altLang="en-US" sz="1400"/>
              <a:pPr algn="r">
                <a:spcBef>
                  <a:spcPct val="0"/>
                </a:spcBef>
              </a:pPr>
              <a:t>12</a:t>
            </a:fld>
            <a:endParaRPr lang="en-US" altLang="en-US" sz="1400"/>
          </a:p>
        </p:txBody>
      </p:sp>
      <p:sp>
        <p:nvSpPr>
          <p:cNvPr id="54275" name="Rectangle 4"/>
          <p:cNvSpPr>
            <a:spLocks noGrp="1" noChangeArrowheads="1"/>
          </p:cNvSpPr>
          <p:nvPr>
            <p:ph type="title" idx="4294967295"/>
          </p:nvPr>
        </p:nvSpPr>
        <p:spPr>
          <a:xfrm>
            <a:off x="533400" y="304800"/>
            <a:ext cx="8077200" cy="1143000"/>
          </a:xfrm>
        </p:spPr>
        <p:txBody>
          <a:bodyPr/>
          <a:lstStyle/>
          <a:p>
            <a:r>
              <a:rPr lang="en-US" altLang="en-US" sz="3200" b="1" dirty="0" smtClean="0"/>
              <a:t>Client/server computing</a:t>
            </a:r>
          </a:p>
        </p:txBody>
      </p:sp>
      <p:sp>
        <p:nvSpPr>
          <p:cNvPr id="54276" name="Rectangle 5"/>
          <p:cNvSpPr>
            <a:spLocks noGrp="1" noChangeArrowheads="1"/>
          </p:cNvSpPr>
          <p:nvPr>
            <p:ph type="body" idx="4294967295"/>
          </p:nvPr>
        </p:nvSpPr>
        <p:spPr>
          <a:xfrm>
            <a:off x="762000" y="1371599"/>
            <a:ext cx="7772400" cy="4868333"/>
          </a:xfrm>
        </p:spPr>
        <p:txBody>
          <a:bodyPr/>
          <a:lstStyle/>
          <a:p>
            <a:pPr>
              <a:lnSpc>
                <a:spcPct val="80000"/>
              </a:lnSpc>
            </a:pPr>
            <a:r>
              <a:rPr lang="en-US" altLang="en-US" sz="2400" b="1" dirty="0" smtClean="0">
                <a:solidFill>
                  <a:srgbClr val="C00000"/>
                </a:solidFill>
              </a:rPr>
              <a:t>Mail</a:t>
            </a:r>
            <a:r>
              <a:rPr lang="en-US" altLang="en-US" sz="2400" dirty="0" smtClean="0"/>
              <a:t> server/service</a:t>
            </a:r>
          </a:p>
          <a:p>
            <a:pPr>
              <a:lnSpc>
                <a:spcPct val="80000"/>
              </a:lnSpc>
            </a:pPr>
            <a:r>
              <a:rPr lang="en-US" altLang="en-US" sz="2400" b="1" dirty="0" smtClean="0">
                <a:solidFill>
                  <a:srgbClr val="C00000"/>
                </a:solidFill>
              </a:rPr>
              <a:t>File</a:t>
            </a:r>
            <a:r>
              <a:rPr lang="en-US" altLang="en-US" sz="2400" dirty="0" smtClean="0"/>
              <a:t> server/service</a:t>
            </a:r>
          </a:p>
          <a:p>
            <a:pPr>
              <a:lnSpc>
                <a:spcPct val="80000"/>
              </a:lnSpc>
            </a:pPr>
            <a:r>
              <a:rPr lang="en-US" altLang="en-US" sz="2400" b="1" dirty="0" smtClean="0">
                <a:solidFill>
                  <a:srgbClr val="C00000"/>
                </a:solidFill>
              </a:rPr>
              <a:t>Print</a:t>
            </a:r>
            <a:r>
              <a:rPr lang="en-US" altLang="en-US" sz="2400" dirty="0" smtClean="0"/>
              <a:t> server/service</a:t>
            </a:r>
          </a:p>
          <a:p>
            <a:pPr>
              <a:lnSpc>
                <a:spcPct val="80000"/>
              </a:lnSpc>
            </a:pPr>
            <a:r>
              <a:rPr lang="en-US" altLang="en-US" sz="2400" b="1" dirty="0" smtClean="0">
                <a:solidFill>
                  <a:srgbClr val="C00000"/>
                </a:solidFill>
              </a:rPr>
              <a:t>Compute</a:t>
            </a:r>
            <a:r>
              <a:rPr lang="en-US" altLang="en-US" sz="2400" dirty="0" smtClean="0"/>
              <a:t> server/service</a:t>
            </a:r>
          </a:p>
          <a:p>
            <a:pPr>
              <a:lnSpc>
                <a:spcPct val="80000"/>
              </a:lnSpc>
            </a:pPr>
            <a:r>
              <a:rPr lang="en-US" altLang="en-US" sz="2400" b="1" dirty="0" smtClean="0">
                <a:solidFill>
                  <a:srgbClr val="C00000"/>
                </a:solidFill>
              </a:rPr>
              <a:t>Game</a:t>
            </a:r>
            <a:r>
              <a:rPr lang="en-US" altLang="en-US" sz="2400" dirty="0" smtClean="0"/>
              <a:t> server/service</a:t>
            </a:r>
          </a:p>
          <a:p>
            <a:pPr>
              <a:lnSpc>
                <a:spcPct val="80000"/>
              </a:lnSpc>
            </a:pPr>
            <a:r>
              <a:rPr lang="en-US" altLang="en-US" sz="2400" b="1" dirty="0" smtClean="0">
                <a:solidFill>
                  <a:srgbClr val="C00000"/>
                </a:solidFill>
              </a:rPr>
              <a:t>Music</a:t>
            </a:r>
            <a:r>
              <a:rPr lang="en-US" altLang="en-US" sz="2400" dirty="0" smtClean="0"/>
              <a:t> server/service</a:t>
            </a:r>
          </a:p>
          <a:p>
            <a:pPr>
              <a:lnSpc>
                <a:spcPct val="80000"/>
              </a:lnSpc>
            </a:pPr>
            <a:r>
              <a:rPr lang="en-US" altLang="en-US" sz="2400" b="1" dirty="0" smtClean="0">
                <a:solidFill>
                  <a:srgbClr val="C00000"/>
                </a:solidFill>
              </a:rPr>
              <a:t>Web</a:t>
            </a:r>
            <a:r>
              <a:rPr lang="en-US" altLang="en-US" sz="2400" dirty="0" smtClean="0"/>
              <a:t> server/service</a:t>
            </a:r>
          </a:p>
          <a:p>
            <a:pPr>
              <a:lnSpc>
                <a:spcPct val="80000"/>
              </a:lnSpc>
            </a:pPr>
            <a:r>
              <a:rPr lang="en-US" altLang="en-US" sz="2400" dirty="0" smtClean="0"/>
              <a:t>etc.</a:t>
            </a:r>
          </a:p>
        </p:txBody>
      </p:sp>
    </p:spTree>
    <p:extLst>
      <p:ext uri="{BB962C8B-B14F-4D97-AF65-F5344CB8AC3E}">
        <p14:creationId xmlns:p14="http://schemas.microsoft.com/office/powerpoint/2010/main" val="75622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35F3EE02-87BE-4AAB-859F-E33FFEC4EA6B}" type="slidenum">
              <a:rPr lang="en-US" altLang="en-US" sz="1400"/>
              <a:pPr algn="r">
                <a:spcBef>
                  <a:spcPct val="0"/>
                </a:spcBef>
              </a:pPr>
              <a:t>13</a:t>
            </a:fld>
            <a:endParaRPr lang="en-US" altLang="en-US" sz="1400"/>
          </a:p>
        </p:txBody>
      </p:sp>
      <p:sp>
        <p:nvSpPr>
          <p:cNvPr id="58371" name="Rectangle 9"/>
          <p:cNvSpPr>
            <a:spLocks noGrp="1" noChangeArrowheads="1"/>
          </p:cNvSpPr>
          <p:nvPr>
            <p:ph type="title" idx="4294967295"/>
          </p:nvPr>
        </p:nvSpPr>
        <p:spPr>
          <a:xfrm>
            <a:off x="546100" y="246032"/>
            <a:ext cx="8064500" cy="1143000"/>
          </a:xfrm>
        </p:spPr>
        <p:txBody>
          <a:bodyPr/>
          <a:lstStyle/>
          <a:p>
            <a:r>
              <a:rPr lang="en-US" altLang="en-US" sz="3200" b="1" dirty="0" smtClean="0"/>
              <a:t>Embedded/mobile/pervasive computing</a:t>
            </a:r>
          </a:p>
        </p:txBody>
      </p:sp>
      <p:sp>
        <p:nvSpPr>
          <p:cNvPr id="58372" name="Rectangle 10"/>
          <p:cNvSpPr>
            <a:spLocks noGrp="1" noChangeArrowheads="1"/>
          </p:cNvSpPr>
          <p:nvPr>
            <p:ph type="body" idx="4294967295"/>
          </p:nvPr>
        </p:nvSpPr>
        <p:spPr>
          <a:xfrm>
            <a:off x="546100" y="1265767"/>
            <a:ext cx="7772400" cy="4114800"/>
          </a:xfrm>
        </p:spPr>
        <p:txBody>
          <a:bodyPr>
            <a:normAutofit lnSpcReduction="10000"/>
          </a:bodyPr>
          <a:lstStyle/>
          <a:p>
            <a:pPr>
              <a:lnSpc>
                <a:spcPct val="80000"/>
              </a:lnSpc>
            </a:pPr>
            <a:r>
              <a:rPr lang="en-US" altLang="en-US" sz="2400" b="1" dirty="0" smtClean="0">
                <a:solidFill>
                  <a:srgbClr val="C00000"/>
                </a:solidFill>
              </a:rPr>
              <a:t>Pervasive computing</a:t>
            </a:r>
          </a:p>
          <a:p>
            <a:pPr lvl="1">
              <a:lnSpc>
                <a:spcPct val="80000"/>
              </a:lnSpc>
            </a:pPr>
            <a:r>
              <a:rPr lang="en-US" altLang="en-US" sz="2000" dirty="0" smtClean="0"/>
              <a:t>cheap processors embedded everywhere</a:t>
            </a:r>
          </a:p>
          <a:p>
            <a:pPr lvl="1">
              <a:lnSpc>
                <a:spcPct val="80000"/>
              </a:lnSpc>
            </a:pPr>
            <a:r>
              <a:rPr lang="en-US" altLang="en-US" sz="2000" dirty="0" smtClean="0"/>
              <a:t>how many are on your body now?  in your car?</a:t>
            </a:r>
          </a:p>
          <a:p>
            <a:pPr lvl="1">
              <a:lnSpc>
                <a:spcPct val="80000"/>
              </a:lnSpc>
            </a:pPr>
            <a:r>
              <a:rPr lang="en-US" altLang="en-US" sz="2000" dirty="0" smtClean="0"/>
              <a:t>cell phones, PDAs, network computers, …</a:t>
            </a:r>
          </a:p>
          <a:p>
            <a:pPr>
              <a:lnSpc>
                <a:spcPct val="80000"/>
              </a:lnSpc>
            </a:pPr>
            <a:r>
              <a:rPr lang="en-US" altLang="en-US" sz="2400" b="1" dirty="0" smtClean="0">
                <a:solidFill>
                  <a:srgbClr val="C00000"/>
                </a:solidFill>
              </a:rPr>
              <a:t>Typically very constrained hardware resources</a:t>
            </a:r>
          </a:p>
          <a:p>
            <a:pPr lvl="1">
              <a:lnSpc>
                <a:spcPct val="80000"/>
              </a:lnSpc>
            </a:pPr>
            <a:r>
              <a:rPr lang="en-US" altLang="en-US" sz="2000" dirty="0" smtClean="0"/>
              <a:t>slow processors</a:t>
            </a:r>
          </a:p>
          <a:p>
            <a:pPr lvl="1">
              <a:lnSpc>
                <a:spcPct val="80000"/>
              </a:lnSpc>
            </a:pPr>
            <a:r>
              <a:rPr lang="en-US" altLang="en-US" sz="2000" dirty="0" smtClean="0"/>
              <a:t>very small amount of memory (e.g., 8 MB)</a:t>
            </a:r>
          </a:p>
          <a:p>
            <a:pPr lvl="1">
              <a:lnSpc>
                <a:spcPct val="80000"/>
              </a:lnSpc>
            </a:pPr>
            <a:r>
              <a:rPr lang="en-US" altLang="en-US" sz="2000" dirty="0" smtClean="0"/>
              <a:t>no disk</a:t>
            </a:r>
          </a:p>
          <a:p>
            <a:pPr lvl="1">
              <a:lnSpc>
                <a:spcPct val="80000"/>
              </a:lnSpc>
            </a:pPr>
            <a:r>
              <a:rPr lang="en-US" altLang="en-US" sz="2000" dirty="0" smtClean="0"/>
              <a:t>typically only one dedicated application</a:t>
            </a:r>
          </a:p>
          <a:p>
            <a:pPr lvl="1">
              <a:lnSpc>
                <a:spcPct val="80000"/>
              </a:lnSpc>
            </a:pPr>
            <a:r>
              <a:rPr lang="en-US" altLang="en-US" sz="2000" dirty="0" smtClean="0"/>
              <a:t>limited power</a:t>
            </a:r>
          </a:p>
          <a:p>
            <a:pPr>
              <a:lnSpc>
                <a:spcPct val="80000"/>
              </a:lnSpc>
            </a:pPr>
            <a:r>
              <a:rPr lang="en-US" altLang="en-US" sz="2400" b="1" dirty="0" smtClean="0">
                <a:solidFill>
                  <a:srgbClr val="C00000"/>
                </a:solidFill>
              </a:rPr>
              <a:t>But this is changing rapidly!</a:t>
            </a:r>
          </a:p>
        </p:txBody>
      </p:sp>
      <p:pic>
        <p:nvPicPr>
          <p:cNvPr id="58373" name="Picture 4" descr="13130_Mot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2999" y="3215217"/>
            <a:ext cx="8699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5" descr="BB-HCM3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456" y="4807131"/>
            <a:ext cx="16510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6" descr="SB-M1000-lar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3952" y="5212820"/>
            <a:ext cx="28956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7" descr="indextop200509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1173" y="3291659"/>
            <a:ext cx="8413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Picture 8" descr="h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7750" y="1054100"/>
            <a:ext cx="2286000"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4084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70722D8-16D4-475E-9DF6-EE9773C04272}" type="slidenum">
              <a:rPr lang="en-US" smtClean="0"/>
              <a:pPr>
                <a:defRPr/>
              </a:pPr>
              <a:t>14</a:t>
            </a:fld>
            <a:endParaRPr lang="en-US"/>
          </a:p>
        </p:txBody>
      </p:sp>
      <p:sp>
        <p:nvSpPr>
          <p:cNvPr id="2" name="Title 1"/>
          <p:cNvSpPr>
            <a:spLocks noGrp="1"/>
          </p:cNvSpPr>
          <p:nvPr>
            <p:ph type="title" idx="4294967295"/>
          </p:nvPr>
        </p:nvSpPr>
        <p:spPr>
          <a:xfrm>
            <a:off x="1066800" y="762000"/>
            <a:ext cx="6799262" cy="1303337"/>
          </a:xfrm>
        </p:spPr>
        <p:txBody>
          <a:bodyPr/>
          <a:lstStyle/>
          <a:p>
            <a:r>
              <a:rPr lang="en-US" b="1" dirty="0" smtClean="0"/>
              <a:t>In Lecture Review</a:t>
            </a:r>
            <a:endParaRPr lang="en-US" b="1" dirty="0"/>
          </a:p>
        </p:txBody>
      </p:sp>
      <p:sp>
        <p:nvSpPr>
          <p:cNvPr id="4" name="Content Placeholder 3"/>
          <p:cNvSpPr>
            <a:spLocks noGrp="1"/>
          </p:cNvSpPr>
          <p:nvPr>
            <p:ph idx="4294967295"/>
          </p:nvPr>
        </p:nvSpPr>
        <p:spPr>
          <a:xfrm>
            <a:off x="762000" y="2075145"/>
            <a:ext cx="7620000" cy="3444875"/>
          </a:xfrm>
        </p:spPr>
        <p:txBody>
          <a:bodyPr/>
          <a:lstStyle/>
          <a:p>
            <a:r>
              <a:rPr lang="en-US" dirty="0" smtClean="0"/>
              <a:t>We finished our coverage on Chapter </a:t>
            </a:r>
            <a:r>
              <a:rPr lang="en-US" dirty="0" smtClean="0"/>
              <a:t>1</a:t>
            </a:r>
            <a:endParaRPr lang="en-US" dirty="0" smtClean="0"/>
          </a:p>
          <a:p>
            <a:endParaRPr lang="en-US" dirty="0" smtClean="0"/>
          </a:p>
          <a:p>
            <a:r>
              <a:rPr lang="en-US" dirty="0" smtClean="0"/>
              <a:t>We will begin </a:t>
            </a:r>
            <a:r>
              <a:rPr lang="en-US" dirty="0"/>
              <a:t>our coverage on Chap </a:t>
            </a:r>
            <a:r>
              <a:rPr lang="en-US" dirty="0" smtClean="0"/>
              <a:t>2: Kernels and Processes  </a:t>
            </a:r>
          </a:p>
          <a:p>
            <a:endParaRPr lang="en-US" dirty="0"/>
          </a:p>
          <a:p>
            <a:r>
              <a:rPr lang="en-US" dirty="0" smtClean="0"/>
              <a:t>But we will review U210 course syllabi before we start to discuss Chap 2</a:t>
            </a:r>
            <a:endParaRPr lang="en-US" dirty="0"/>
          </a:p>
          <a:p>
            <a:pPr lvl="1"/>
            <a:endParaRPr lang="en-US" dirty="0" smtClean="0"/>
          </a:p>
          <a:p>
            <a:pPr lvl="1"/>
            <a:endParaRPr lang="en-US" dirty="0"/>
          </a:p>
        </p:txBody>
      </p:sp>
    </p:spTree>
    <p:extLst>
      <p:ext uri="{BB962C8B-B14F-4D97-AF65-F5344CB8AC3E}">
        <p14:creationId xmlns:p14="http://schemas.microsoft.com/office/powerpoint/2010/main" val="137785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idx="4294967295"/>
          </p:nvPr>
        </p:nvSpPr>
        <p:spPr>
          <a:xfrm>
            <a:off x="685800" y="1371600"/>
            <a:ext cx="7772400" cy="3048000"/>
          </a:xfrm>
          <a:noFill/>
        </p:spPr>
        <p:txBody>
          <a:bodyPr/>
          <a:lstStyle/>
          <a:p>
            <a:pPr algn="ctr"/>
            <a:r>
              <a:rPr lang="en-US" b="1" dirty="0" smtClean="0"/>
              <a:t/>
            </a:r>
            <a:br>
              <a:rPr lang="en-US" b="1" dirty="0" smtClean="0"/>
            </a:br>
            <a:r>
              <a:rPr lang="en-US" b="1" dirty="0" smtClean="0"/>
              <a:t>Review on U210</a:t>
            </a:r>
            <a:r>
              <a:rPr lang="en-US" b="1" dirty="0" smtClean="0"/>
              <a:t/>
            </a:r>
            <a:br>
              <a:rPr lang="en-US" b="1" dirty="0" smtClean="0"/>
            </a:br>
            <a:endParaRPr lang="en-US" sz="2400" b="1" dirty="0" smtClean="0"/>
          </a:p>
        </p:txBody>
      </p:sp>
    </p:spTree>
    <p:extLst>
      <p:ext uri="{BB962C8B-B14F-4D97-AF65-F5344CB8AC3E}">
        <p14:creationId xmlns:p14="http://schemas.microsoft.com/office/powerpoint/2010/main" val="2683374907"/>
      </p:ext>
    </p:extLst>
  </p:cSld>
  <p:clrMapOvr>
    <a:masterClrMapping/>
  </p:clrMapOvr>
  <p:transition spd="slow" advTm="63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a:xfrm>
            <a:off x="533400" y="381000"/>
            <a:ext cx="8001000" cy="1303337"/>
          </a:xfrm>
        </p:spPr>
        <p:txBody>
          <a:bodyPr/>
          <a:lstStyle/>
          <a:p>
            <a:r>
              <a:rPr lang="en-US" b="1" dirty="0" smtClean="0"/>
              <a:t>Performance: CPU </a:t>
            </a:r>
            <a:r>
              <a:rPr lang="en-US" b="1" dirty="0"/>
              <a:t>Time</a:t>
            </a:r>
            <a:endParaRPr lang="en-AU" b="1" dirty="0"/>
          </a:p>
        </p:txBody>
      </p:sp>
      <p:sp>
        <p:nvSpPr>
          <p:cNvPr id="311299" name="Rectangle 3"/>
          <p:cNvSpPr>
            <a:spLocks noGrp="1" noChangeArrowheads="1"/>
          </p:cNvSpPr>
          <p:nvPr>
            <p:ph type="body" idx="4294967295"/>
          </p:nvPr>
        </p:nvSpPr>
        <p:spPr>
          <a:xfrm>
            <a:off x="837868" y="3429000"/>
            <a:ext cx="8270875" cy="3268663"/>
          </a:xfrm>
        </p:spPr>
        <p:txBody>
          <a:bodyPr/>
          <a:lstStyle/>
          <a:p>
            <a:r>
              <a:rPr lang="en-US" dirty="0"/>
              <a:t>Performance improved by</a:t>
            </a:r>
          </a:p>
          <a:p>
            <a:pPr lvl="1"/>
            <a:r>
              <a:rPr lang="en-US" b="1" dirty="0">
                <a:solidFill>
                  <a:srgbClr val="C00000"/>
                </a:solidFill>
              </a:rPr>
              <a:t>Reducing number of clock cycles</a:t>
            </a:r>
          </a:p>
          <a:p>
            <a:pPr lvl="1"/>
            <a:r>
              <a:rPr lang="en-US" b="1" dirty="0">
                <a:solidFill>
                  <a:srgbClr val="C00000"/>
                </a:solidFill>
              </a:rPr>
              <a:t>Increasing clock rate</a:t>
            </a:r>
          </a:p>
          <a:p>
            <a:pPr lvl="1"/>
            <a:r>
              <a:rPr lang="en-US" b="1" dirty="0">
                <a:solidFill>
                  <a:srgbClr val="C00000"/>
                </a:solidFill>
              </a:rPr>
              <a:t>Hardware designer must often trade off clock rate against cycle count</a:t>
            </a:r>
            <a:endParaRPr lang="en-AU" b="1" dirty="0">
              <a:solidFill>
                <a:srgbClr val="C00000"/>
              </a:solidFill>
            </a:endParaRPr>
          </a:p>
        </p:txBody>
      </p:sp>
      <p:graphicFrame>
        <p:nvGraphicFramePr>
          <p:cNvPr id="311300" name="Object 4"/>
          <p:cNvGraphicFramePr>
            <a:graphicFrameLocks noChangeAspect="1"/>
          </p:cNvGraphicFramePr>
          <p:nvPr>
            <p:extLst/>
          </p:nvPr>
        </p:nvGraphicFramePr>
        <p:xfrm>
          <a:off x="838200" y="1752600"/>
          <a:ext cx="7459662" cy="1452563"/>
        </p:xfrm>
        <a:graphic>
          <a:graphicData uri="http://schemas.openxmlformats.org/presentationml/2006/ole">
            <mc:AlternateContent xmlns:mc="http://schemas.openxmlformats.org/markup-compatibility/2006">
              <mc:Choice xmlns:v="urn:schemas-microsoft-com:vml" Requires="v">
                <p:oleObj spid="_x0000_s1091" name="Equation" r:id="rId4" imgW="3390840" imgH="660240" progId="Equation.3">
                  <p:embed/>
                </p:oleObj>
              </mc:Choice>
              <mc:Fallback>
                <p:oleObj name="Equation" r:id="rId4" imgW="3390840" imgH="660240" progId="Equation.3">
                  <p:embed/>
                  <p:pic>
                    <p:nvPicPr>
                      <p:cNvPr id="3113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752600"/>
                        <a:ext cx="7459662" cy="1452563"/>
                      </a:xfrm>
                      <a:prstGeom prst="rect">
                        <a:avLst/>
                      </a:prstGeom>
                      <a:solidFill>
                        <a:srgbClr val="FFFF00"/>
                      </a:solidFill>
                      <a:ln>
                        <a:solidFill>
                          <a:srgbClr val="FFFF00"/>
                        </a:solidFill>
                      </a:ln>
                      <a:effectLst/>
                    </p:spPr>
                  </p:pic>
                </p:oleObj>
              </mc:Fallback>
            </mc:AlternateContent>
          </a:graphicData>
        </a:graphic>
      </p:graphicFrame>
    </p:spTree>
    <p:extLst>
      <p:ext uri="{BB962C8B-B14F-4D97-AF65-F5344CB8AC3E}">
        <p14:creationId xmlns:p14="http://schemas.microsoft.com/office/powerpoint/2010/main" val="3720156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idx="4294967295"/>
          </p:nvPr>
        </p:nvSpPr>
        <p:spPr>
          <a:xfrm>
            <a:off x="609600" y="228600"/>
            <a:ext cx="8077200" cy="1303337"/>
          </a:xfrm>
        </p:spPr>
        <p:txBody>
          <a:bodyPr/>
          <a:lstStyle/>
          <a:p>
            <a:r>
              <a:rPr lang="en-AU" b="1" dirty="0"/>
              <a:t>Performance Summary</a:t>
            </a:r>
          </a:p>
        </p:txBody>
      </p:sp>
      <p:sp>
        <p:nvSpPr>
          <p:cNvPr id="325635" name="Rectangle 3"/>
          <p:cNvSpPr>
            <a:spLocks noGrp="1" noChangeArrowheads="1"/>
          </p:cNvSpPr>
          <p:nvPr>
            <p:ph type="body" idx="4294967295"/>
          </p:nvPr>
        </p:nvSpPr>
        <p:spPr>
          <a:xfrm>
            <a:off x="873125" y="2667000"/>
            <a:ext cx="8270875" cy="2952750"/>
          </a:xfrm>
        </p:spPr>
        <p:txBody>
          <a:bodyPr/>
          <a:lstStyle/>
          <a:p>
            <a:r>
              <a:rPr lang="en-AU" dirty="0"/>
              <a:t>Performance depends on</a:t>
            </a:r>
          </a:p>
          <a:p>
            <a:pPr lvl="1"/>
            <a:r>
              <a:rPr lang="en-AU" b="1" dirty="0">
                <a:solidFill>
                  <a:srgbClr val="0070C0"/>
                </a:solidFill>
              </a:rPr>
              <a:t>Algorithm: affects IC, possibly CPI</a:t>
            </a:r>
          </a:p>
          <a:p>
            <a:pPr lvl="1"/>
            <a:r>
              <a:rPr lang="en-AU" b="1" dirty="0">
                <a:solidFill>
                  <a:srgbClr val="0070C0"/>
                </a:solidFill>
              </a:rPr>
              <a:t>Programming language: affects IC, CPI</a:t>
            </a:r>
          </a:p>
          <a:p>
            <a:pPr lvl="1"/>
            <a:r>
              <a:rPr lang="en-AU" b="1" dirty="0">
                <a:solidFill>
                  <a:srgbClr val="0070C0"/>
                </a:solidFill>
              </a:rPr>
              <a:t>Compiler: affects IC, CPI</a:t>
            </a:r>
          </a:p>
          <a:p>
            <a:pPr lvl="1"/>
            <a:r>
              <a:rPr lang="en-AU" b="1" dirty="0">
                <a:solidFill>
                  <a:srgbClr val="0070C0"/>
                </a:solidFill>
              </a:rPr>
              <a:t>Instruction set architecture: affects IC, CPI, </a:t>
            </a:r>
            <a:r>
              <a:rPr lang="en-AU" b="1" dirty="0" err="1">
                <a:solidFill>
                  <a:srgbClr val="0070C0"/>
                </a:solidFill>
              </a:rPr>
              <a:t>T</a:t>
            </a:r>
            <a:r>
              <a:rPr lang="en-AU" b="1" baseline="-25000" dirty="0" err="1">
                <a:solidFill>
                  <a:srgbClr val="0070C0"/>
                </a:solidFill>
              </a:rPr>
              <a:t>c</a:t>
            </a:r>
            <a:endParaRPr lang="en-AU" b="1" baseline="-25000" dirty="0">
              <a:solidFill>
                <a:srgbClr val="0070C0"/>
              </a:solidFill>
            </a:endParaRPr>
          </a:p>
        </p:txBody>
      </p:sp>
      <p:graphicFrame>
        <p:nvGraphicFramePr>
          <p:cNvPr id="325637" name="Object 5"/>
          <p:cNvGraphicFramePr>
            <a:graphicFrameLocks noChangeAspect="1"/>
          </p:cNvGraphicFramePr>
          <p:nvPr>
            <p:extLst/>
          </p:nvPr>
        </p:nvGraphicFramePr>
        <p:xfrm>
          <a:off x="609600" y="1524000"/>
          <a:ext cx="7848600" cy="920750"/>
        </p:xfrm>
        <a:graphic>
          <a:graphicData uri="http://schemas.openxmlformats.org/presentationml/2006/ole">
            <mc:AlternateContent xmlns:mc="http://schemas.openxmlformats.org/markup-compatibility/2006">
              <mc:Choice xmlns:v="urn:schemas-microsoft-com:vml" Requires="v">
                <p:oleObj spid="_x0000_s3139" name="Equation" r:id="rId4" imgW="3568680" imgH="419040" progId="Equation.3">
                  <p:embed/>
                </p:oleObj>
              </mc:Choice>
              <mc:Fallback>
                <p:oleObj name="Equation" r:id="rId4" imgW="3568680" imgH="419040" progId="Equation.3">
                  <p:embed/>
                  <p:pic>
                    <p:nvPicPr>
                      <p:cNvPr id="32563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524000"/>
                        <a:ext cx="7848600" cy="920750"/>
                      </a:xfrm>
                      <a:prstGeom prst="rect">
                        <a:avLst/>
                      </a:prstGeom>
                      <a:solidFill>
                        <a:srgbClr val="FFFF00"/>
                      </a:solidFill>
                      <a:ln>
                        <a:solidFill>
                          <a:srgbClr val="FFFF00"/>
                        </a:solidFill>
                      </a:ln>
                      <a:effectLst/>
                    </p:spPr>
                  </p:pic>
                </p:oleObj>
              </mc:Fallback>
            </mc:AlternateContent>
          </a:graphicData>
        </a:graphic>
      </p:graphicFrame>
    </p:spTree>
    <p:extLst>
      <p:ext uri="{BB962C8B-B14F-4D97-AF65-F5344CB8AC3E}">
        <p14:creationId xmlns:p14="http://schemas.microsoft.com/office/powerpoint/2010/main" val="3198223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idx="4294967295"/>
          </p:nvPr>
        </p:nvSpPr>
        <p:spPr>
          <a:xfrm>
            <a:off x="609600" y="381000"/>
            <a:ext cx="8001000" cy="1303337"/>
          </a:xfrm>
        </p:spPr>
        <p:txBody>
          <a:bodyPr/>
          <a:lstStyle/>
          <a:p>
            <a:pPr eaLnBrk="1" hangingPunct="1"/>
            <a:r>
              <a:rPr lang="en-US" b="1" dirty="0" smtClean="0"/>
              <a:t>Different Logic Gates</a:t>
            </a:r>
          </a:p>
        </p:txBody>
      </p:sp>
      <p:grpSp>
        <p:nvGrpSpPr>
          <p:cNvPr id="24579" name="Group 5"/>
          <p:cNvGrpSpPr>
            <a:grpSpLocks/>
          </p:cNvGrpSpPr>
          <p:nvPr/>
        </p:nvGrpSpPr>
        <p:grpSpPr bwMode="auto">
          <a:xfrm>
            <a:off x="914400" y="1524000"/>
            <a:ext cx="1905000" cy="823913"/>
            <a:chOff x="2112" y="1488"/>
            <a:chExt cx="1200" cy="519"/>
          </a:xfrm>
        </p:grpSpPr>
        <p:sp>
          <p:nvSpPr>
            <p:cNvPr id="24630" name="AutoShape 6"/>
            <p:cNvSpPr>
              <a:spLocks noChangeArrowheads="1"/>
            </p:cNvSpPr>
            <p:nvPr/>
          </p:nvSpPr>
          <p:spPr bwMode="auto">
            <a:xfrm>
              <a:off x="2592" y="1632"/>
              <a:ext cx="288" cy="240"/>
            </a:xfrm>
            <a:prstGeom prst="flowChartDelay">
              <a:avLst/>
            </a:prstGeom>
            <a:solidFill>
              <a:srgbClr val="0000FF"/>
            </a:solidFill>
            <a:ln w="9525">
              <a:solidFill>
                <a:schemeClr val="tx1"/>
              </a:solidFill>
              <a:miter lim="800000"/>
              <a:headEnd/>
              <a:tailEnd/>
            </a:ln>
          </p:spPr>
          <p:txBody>
            <a:bodyPr wrap="none" anchor="ctr"/>
            <a:lstStyle/>
            <a:p>
              <a:endParaRPr lang="en-US"/>
            </a:p>
          </p:txBody>
        </p:sp>
        <p:sp>
          <p:nvSpPr>
            <p:cNvPr id="24631" name="Line 7"/>
            <p:cNvSpPr>
              <a:spLocks noChangeShapeType="1"/>
            </p:cNvSpPr>
            <p:nvPr/>
          </p:nvSpPr>
          <p:spPr bwMode="auto">
            <a:xfrm>
              <a:off x="2256" y="168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2" name="Line 8"/>
            <p:cNvSpPr>
              <a:spLocks noChangeShapeType="1"/>
            </p:cNvSpPr>
            <p:nvPr/>
          </p:nvSpPr>
          <p:spPr bwMode="auto">
            <a:xfrm>
              <a:off x="2256" y="182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3" name="Line 9"/>
            <p:cNvSpPr>
              <a:spLocks noChangeShapeType="1"/>
            </p:cNvSpPr>
            <p:nvPr/>
          </p:nvSpPr>
          <p:spPr bwMode="auto">
            <a:xfrm>
              <a:off x="2880" y="175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34" name="Text Box 10"/>
            <p:cNvSpPr txBox="1">
              <a:spLocks noChangeArrowheads="1"/>
            </p:cNvSpPr>
            <p:nvPr/>
          </p:nvSpPr>
          <p:spPr bwMode="auto">
            <a:xfrm>
              <a:off x="2112" y="148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35" name="Text Box 11"/>
            <p:cNvSpPr txBox="1">
              <a:spLocks noChangeArrowheads="1"/>
            </p:cNvSpPr>
            <p:nvPr/>
          </p:nvSpPr>
          <p:spPr bwMode="auto">
            <a:xfrm>
              <a:off x="2112"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4636" name="Text Box 12"/>
            <p:cNvSpPr txBox="1">
              <a:spLocks noChangeArrowheads="1"/>
            </p:cNvSpPr>
            <p:nvPr/>
          </p:nvSpPr>
          <p:spPr bwMode="auto">
            <a:xfrm>
              <a:off x="2928" y="148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r>
                <a:rPr lang="en-US" sz="1800">
                  <a:sym typeface="Symbol" pitchFamily="18" charset="2"/>
                </a:rPr>
                <a:t></a:t>
              </a:r>
              <a:r>
                <a:rPr lang="en-US" sz="1800"/>
                <a:t>B</a:t>
              </a:r>
            </a:p>
          </p:txBody>
        </p:sp>
      </p:grpSp>
      <p:grpSp>
        <p:nvGrpSpPr>
          <p:cNvPr id="24580" name="Group 13"/>
          <p:cNvGrpSpPr>
            <a:grpSpLocks/>
          </p:cNvGrpSpPr>
          <p:nvPr/>
        </p:nvGrpSpPr>
        <p:grpSpPr bwMode="auto">
          <a:xfrm>
            <a:off x="914400" y="2971800"/>
            <a:ext cx="1981200" cy="823913"/>
            <a:chOff x="2160" y="2544"/>
            <a:chExt cx="1248" cy="519"/>
          </a:xfrm>
        </p:grpSpPr>
        <p:sp>
          <p:nvSpPr>
            <p:cNvPr id="24623" name="AutoShape 14"/>
            <p:cNvSpPr>
              <a:spLocks noChangeArrowheads="1"/>
            </p:cNvSpPr>
            <p:nvPr/>
          </p:nvSpPr>
          <p:spPr bwMode="auto">
            <a:xfrm rot="10800000">
              <a:off x="2592" y="2688"/>
              <a:ext cx="336" cy="240"/>
            </a:xfrm>
            <a:prstGeom prst="flowChartOnlineStorage">
              <a:avLst/>
            </a:prstGeom>
            <a:solidFill>
              <a:srgbClr val="0000FF"/>
            </a:solidFill>
            <a:ln w="9525">
              <a:solidFill>
                <a:schemeClr val="tx1"/>
              </a:solidFill>
              <a:miter lim="800000"/>
              <a:headEnd/>
              <a:tailEnd/>
            </a:ln>
          </p:spPr>
          <p:txBody>
            <a:bodyPr wrap="none" anchor="ctr"/>
            <a:lstStyle/>
            <a:p>
              <a:endParaRPr lang="en-US"/>
            </a:p>
          </p:txBody>
        </p:sp>
        <p:sp>
          <p:nvSpPr>
            <p:cNvPr id="24624" name="Line 15"/>
            <p:cNvSpPr>
              <a:spLocks noChangeShapeType="1"/>
            </p:cNvSpPr>
            <p:nvPr/>
          </p:nvSpPr>
          <p:spPr bwMode="auto">
            <a:xfrm>
              <a:off x="2304" y="27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5" name="Line 16"/>
            <p:cNvSpPr>
              <a:spLocks noChangeShapeType="1"/>
            </p:cNvSpPr>
            <p:nvPr/>
          </p:nvSpPr>
          <p:spPr bwMode="auto">
            <a:xfrm>
              <a:off x="2304" y="288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6" name="Text Box 17"/>
            <p:cNvSpPr txBox="1">
              <a:spLocks noChangeArrowheads="1"/>
            </p:cNvSpPr>
            <p:nvPr/>
          </p:nvSpPr>
          <p:spPr bwMode="auto">
            <a:xfrm>
              <a:off x="2160" y="25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27" name="Text Box 18"/>
            <p:cNvSpPr txBox="1">
              <a:spLocks noChangeArrowheads="1"/>
            </p:cNvSpPr>
            <p:nvPr/>
          </p:nvSpPr>
          <p:spPr bwMode="auto">
            <a:xfrm>
              <a:off x="2160" y="28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4628" name="Line 19"/>
            <p:cNvSpPr>
              <a:spLocks noChangeShapeType="1"/>
            </p:cNvSpPr>
            <p:nvPr/>
          </p:nvSpPr>
          <p:spPr bwMode="auto">
            <a:xfrm>
              <a:off x="2928" y="278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9" name="Text Box 20"/>
            <p:cNvSpPr txBox="1">
              <a:spLocks noChangeArrowheads="1"/>
            </p:cNvSpPr>
            <p:nvPr/>
          </p:nvSpPr>
          <p:spPr bwMode="auto">
            <a:xfrm>
              <a:off x="2928" y="2544"/>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A+B</a:t>
              </a:r>
            </a:p>
          </p:txBody>
        </p:sp>
      </p:grpSp>
      <p:grpSp>
        <p:nvGrpSpPr>
          <p:cNvPr id="24581" name="Group 21"/>
          <p:cNvGrpSpPr>
            <a:grpSpLocks/>
          </p:cNvGrpSpPr>
          <p:nvPr/>
        </p:nvGrpSpPr>
        <p:grpSpPr bwMode="auto">
          <a:xfrm>
            <a:off x="990600" y="4800600"/>
            <a:ext cx="1981200" cy="533400"/>
            <a:chOff x="2160" y="3504"/>
            <a:chExt cx="1248" cy="336"/>
          </a:xfrm>
        </p:grpSpPr>
        <p:sp>
          <p:nvSpPr>
            <p:cNvPr id="24617" name="AutoShape 22"/>
            <p:cNvSpPr>
              <a:spLocks noChangeArrowheads="1"/>
            </p:cNvSpPr>
            <p:nvPr/>
          </p:nvSpPr>
          <p:spPr bwMode="auto">
            <a:xfrm rot="5400000">
              <a:off x="2640" y="3552"/>
              <a:ext cx="288" cy="288"/>
            </a:xfrm>
            <a:prstGeom prst="flowChartExtract">
              <a:avLst/>
            </a:prstGeom>
            <a:solidFill>
              <a:srgbClr val="0000FF"/>
            </a:solidFill>
            <a:ln w="9525">
              <a:solidFill>
                <a:schemeClr val="tx1"/>
              </a:solidFill>
              <a:miter lim="800000"/>
              <a:headEnd/>
              <a:tailEnd/>
            </a:ln>
          </p:spPr>
          <p:txBody>
            <a:bodyPr wrap="none" anchor="ctr"/>
            <a:lstStyle/>
            <a:p>
              <a:endParaRPr lang="en-US"/>
            </a:p>
          </p:txBody>
        </p:sp>
        <p:sp>
          <p:nvSpPr>
            <p:cNvPr id="24618" name="Line 23"/>
            <p:cNvSpPr>
              <a:spLocks noChangeShapeType="1"/>
            </p:cNvSpPr>
            <p:nvPr/>
          </p:nvSpPr>
          <p:spPr bwMode="auto">
            <a:xfrm>
              <a:off x="2304" y="3705"/>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9" name="Text Box 24"/>
            <p:cNvSpPr txBox="1">
              <a:spLocks noChangeArrowheads="1"/>
            </p:cNvSpPr>
            <p:nvPr/>
          </p:nvSpPr>
          <p:spPr bwMode="auto">
            <a:xfrm>
              <a:off x="2160" y="3513"/>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20" name="Line 25"/>
            <p:cNvSpPr>
              <a:spLocks noChangeShapeType="1"/>
            </p:cNvSpPr>
            <p:nvPr/>
          </p:nvSpPr>
          <p:spPr bwMode="auto">
            <a:xfrm>
              <a:off x="2928" y="369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1" name="Text Box 26"/>
            <p:cNvSpPr txBox="1">
              <a:spLocks noChangeArrowheads="1"/>
            </p:cNvSpPr>
            <p:nvPr/>
          </p:nvSpPr>
          <p:spPr bwMode="auto">
            <a:xfrm>
              <a:off x="3120" y="350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22" name="AutoShape 27"/>
            <p:cNvSpPr>
              <a:spLocks noChangeArrowheads="1"/>
            </p:cNvSpPr>
            <p:nvPr/>
          </p:nvSpPr>
          <p:spPr bwMode="auto">
            <a:xfrm>
              <a:off x="2928" y="3648"/>
              <a:ext cx="96" cy="96"/>
            </a:xfrm>
            <a:prstGeom prst="flowChartConnector">
              <a:avLst/>
            </a:prstGeom>
            <a:solidFill>
              <a:srgbClr val="0000FF"/>
            </a:solidFill>
            <a:ln w="9525">
              <a:solidFill>
                <a:schemeClr val="tx1"/>
              </a:solidFill>
              <a:round/>
              <a:headEnd/>
              <a:tailEnd/>
            </a:ln>
          </p:spPr>
          <p:txBody>
            <a:bodyPr wrap="none" anchor="ctr"/>
            <a:lstStyle/>
            <a:p>
              <a:endParaRPr lang="en-US"/>
            </a:p>
          </p:txBody>
        </p:sp>
      </p:grpSp>
      <p:grpSp>
        <p:nvGrpSpPr>
          <p:cNvPr id="24582" name="Group 54"/>
          <p:cNvGrpSpPr>
            <a:grpSpLocks/>
          </p:cNvGrpSpPr>
          <p:nvPr/>
        </p:nvGrpSpPr>
        <p:grpSpPr bwMode="auto">
          <a:xfrm>
            <a:off x="5181600" y="1524000"/>
            <a:ext cx="2209800" cy="823913"/>
            <a:chOff x="3360" y="1056"/>
            <a:chExt cx="1392" cy="519"/>
          </a:xfrm>
        </p:grpSpPr>
        <p:sp>
          <p:nvSpPr>
            <p:cNvPr id="24609" name="AutoShape 31"/>
            <p:cNvSpPr>
              <a:spLocks noChangeArrowheads="1"/>
            </p:cNvSpPr>
            <p:nvPr/>
          </p:nvSpPr>
          <p:spPr bwMode="auto">
            <a:xfrm>
              <a:off x="3840" y="1200"/>
              <a:ext cx="288" cy="240"/>
            </a:xfrm>
            <a:prstGeom prst="flowChartDelay">
              <a:avLst/>
            </a:prstGeom>
            <a:solidFill>
              <a:srgbClr val="0000FF"/>
            </a:solidFill>
            <a:ln w="9525">
              <a:solidFill>
                <a:schemeClr val="tx1"/>
              </a:solidFill>
              <a:miter lim="800000"/>
              <a:headEnd/>
              <a:tailEnd/>
            </a:ln>
          </p:spPr>
          <p:txBody>
            <a:bodyPr wrap="none" anchor="ctr"/>
            <a:lstStyle/>
            <a:p>
              <a:endParaRPr lang="en-US"/>
            </a:p>
          </p:txBody>
        </p:sp>
        <p:sp>
          <p:nvSpPr>
            <p:cNvPr id="24610" name="Line 32"/>
            <p:cNvSpPr>
              <a:spLocks noChangeShapeType="1"/>
            </p:cNvSpPr>
            <p:nvPr/>
          </p:nvSpPr>
          <p:spPr bwMode="auto">
            <a:xfrm>
              <a:off x="3504" y="12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1" name="Line 33"/>
            <p:cNvSpPr>
              <a:spLocks noChangeShapeType="1"/>
            </p:cNvSpPr>
            <p:nvPr/>
          </p:nvSpPr>
          <p:spPr bwMode="auto">
            <a:xfrm>
              <a:off x="3504" y="139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2" name="Line 34"/>
            <p:cNvSpPr>
              <a:spLocks noChangeShapeType="1"/>
            </p:cNvSpPr>
            <p:nvPr/>
          </p:nvSpPr>
          <p:spPr bwMode="auto">
            <a:xfrm>
              <a:off x="4128" y="13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3" name="Text Box 35"/>
            <p:cNvSpPr txBox="1">
              <a:spLocks noChangeArrowheads="1"/>
            </p:cNvSpPr>
            <p:nvPr/>
          </p:nvSpPr>
          <p:spPr bwMode="auto">
            <a:xfrm>
              <a:off x="3360" y="105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14" name="Text Box 36"/>
            <p:cNvSpPr txBox="1">
              <a:spLocks noChangeArrowheads="1"/>
            </p:cNvSpPr>
            <p:nvPr/>
          </p:nvSpPr>
          <p:spPr bwMode="auto">
            <a:xfrm>
              <a:off x="3360" y="13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4615" name="Text Box 37"/>
            <p:cNvSpPr txBox="1">
              <a:spLocks noChangeArrowheads="1"/>
            </p:cNvSpPr>
            <p:nvPr/>
          </p:nvSpPr>
          <p:spPr bwMode="auto">
            <a:xfrm>
              <a:off x="4176" y="105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(A.B)’</a:t>
              </a:r>
            </a:p>
          </p:txBody>
        </p:sp>
        <p:sp>
          <p:nvSpPr>
            <p:cNvPr id="24616" name="AutoShape 45"/>
            <p:cNvSpPr>
              <a:spLocks noChangeArrowheads="1"/>
            </p:cNvSpPr>
            <p:nvPr/>
          </p:nvSpPr>
          <p:spPr bwMode="auto">
            <a:xfrm>
              <a:off x="4128" y="1278"/>
              <a:ext cx="96" cy="96"/>
            </a:xfrm>
            <a:prstGeom prst="flowChartConnector">
              <a:avLst/>
            </a:prstGeom>
            <a:solidFill>
              <a:srgbClr val="0000FF"/>
            </a:solidFill>
            <a:ln w="9525">
              <a:solidFill>
                <a:schemeClr val="tx1"/>
              </a:solidFill>
              <a:round/>
              <a:headEnd/>
              <a:tailEnd/>
            </a:ln>
          </p:spPr>
          <p:txBody>
            <a:bodyPr wrap="none" anchor="ctr"/>
            <a:lstStyle/>
            <a:p>
              <a:endParaRPr lang="en-US"/>
            </a:p>
          </p:txBody>
        </p:sp>
      </p:grpSp>
      <p:grpSp>
        <p:nvGrpSpPr>
          <p:cNvPr id="24583" name="Group 55"/>
          <p:cNvGrpSpPr>
            <a:grpSpLocks/>
          </p:cNvGrpSpPr>
          <p:nvPr/>
        </p:nvGrpSpPr>
        <p:grpSpPr bwMode="auto">
          <a:xfrm>
            <a:off x="5181600" y="2971800"/>
            <a:ext cx="2209800" cy="838200"/>
            <a:chOff x="3408" y="1767"/>
            <a:chExt cx="1392" cy="528"/>
          </a:xfrm>
        </p:grpSpPr>
        <p:sp>
          <p:nvSpPr>
            <p:cNvPr id="24601" name="AutoShape 38"/>
            <p:cNvSpPr>
              <a:spLocks noChangeArrowheads="1"/>
            </p:cNvSpPr>
            <p:nvPr/>
          </p:nvSpPr>
          <p:spPr bwMode="auto">
            <a:xfrm rot="10800000">
              <a:off x="3840" y="1920"/>
              <a:ext cx="336" cy="240"/>
            </a:xfrm>
            <a:prstGeom prst="flowChartOnlineStorage">
              <a:avLst/>
            </a:prstGeom>
            <a:solidFill>
              <a:srgbClr val="0000FF"/>
            </a:solidFill>
            <a:ln w="9525">
              <a:solidFill>
                <a:schemeClr val="tx1"/>
              </a:solidFill>
              <a:miter lim="800000"/>
              <a:headEnd/>
              <a:tailEnd/>
            </a:ln>
          </p:spPr>
          <p:txBody>
            <a:bodyPr wrap="none" anchor="ctr"/>
            <a:lstStyle/>
            <a:p>
              <a:endParaRPr lang="en-US"/>
            </a:p>
          </p:txBody>
        </p:sp>
        <p:sp>
          <p:nvSpPr>
            <p:cNvPr id="24602" name="Line 39"/>
            <p:cNvSpPr>
              <a:spLocks noChangeShapeType="1"/>
            </p:cNvSpPr>
            <p:nvPr/>
          </p:nvSpPr>
          <p:spPr bwMode="auto">
            <a:xfrm>
              <a:off x="3552" y="196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3" name="Line 40"/>
            <p:cNvSpPr>
              <a:spLocks noChangeShapeType="1"/>
            </p:cNvSpPr>
            <p:nvPr/>
          </p:nvSpPr>
          <p:spPr bwMode="auto">
            <a:xfrm>
              <a:off x="3552" y="211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4" name="Text Box 41"/>
            <p:cNvSpPr txBox="1">
              <a:spLocks noChangeArrowheads="1"/>
            </p:cNvSpPr>
            <p:nvPr/>
          </p:nvSpPr>
          <p:spPr bwMode="auto">
            <a:xfrm>
              <a:off x="3408"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605" name="Text Box 42"/>
            <p:cNvSpPr txBox="1">
              <a:spLocks noChangeArrowheads="1"/>
            </p:cNvSpPr>
            <p:nvPr/>
          </p:nvSpPr>
          <p:spPr bwMode="auto">
            <a:xfrm>
              <a:off x="3408" y="206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4606" name="Line 43"/>
            <p:cNvSpPr>
              <a:spLocks noChangeShapeType="1"/>
            </p:cNvSpPr>
            <p:nvPr/>
          </p:nvSpPr>
          <p:spPr bwMode="auto">
            <a:xfrm>
              <a:off x="4176" y="20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Text Box 44"/>
            <p:cNvSpPr txBox="1">
              <a:spLocks noChangeArrowheads="1"/>
            </p:cNvSpPr>
            <p:nvPr/>
          </p:nvSpPr>
          <p:spPr bwMode="auto">
            <a:xfrm>
              <a:off x="4176" y="1767"/>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(A+B)’</a:t>
              </a:r>
            </a:p>
          </p:txBody>
        </p:sp>
        <p:sp>
          <p:nvSpPr>
            <p:cNvPr id="24608" name="AutoShape 46"/>
            <p:cNvSpPr>
              <a:spLocks noChangeArrowheads="1"/>
            </p:cNvSpPr>
            <p:nvPr/>
          </p:nvSpPr>
          <p:spPr bwMode="auto">
            <a:xfrm>
              <a:off x="4176" y="1968"/>
              <a:ext cx="96" cy="96"/>
            </a:xfrm>
            <a:prstGeom prst="flowChartConnector">
              <a:avLst/>
            </a:prstGeom>
            <a:solidFill>
              <a:srgbClr val="0000FF"/>
            </a:solidFill>
            <a:ln w="9525">
              <a:solidFill>
                <a:schemeClr val="tx1"/>
              </a:solidFill>
              <a:round/>
              <a:headEnd/>
              <a:tailEnd/>
            </a:ln>
          </p:spPr>
          <p:txBody>
            <a:bodyPr wrap="none" anchor="ctr"/>
            <a:lstStyle/>
            <a:p>
              <a:endParaRPr lang="en-US"/>
            </a:p>
          </p:txBody>
        </p:sp>
      </p:grpSp>
      <p:grpSp>
        <p:nvGrpSpPr>
          <p:cNvPr id="24584" name="Group 56"/>
          <p:cNvGrpSpPr>
            <a:grpSpLocks/>
          </p:cNvGrpSpPr>
          <p:nvPr/>
        </p:nvGrpSpPr>
        <p:grpSpPr bwMode="auto">
          <a:xfrm>
            <a:off x="5181600" y="4593507"/>
            <a:ext cx="2209800" cy="838200"/>
            <a:chOff x="3312" y="2640"/>
            <a:chExt cx="1392" cy="528"/>
          </a:xfrm>
        </p:grpSpPr>
        <p:sp>
          <p:nvSpPr>
            <p:cNvPr id="24592" name="Text Box 29"/>
            <p:cNvSpPr txBox="1">
              <a:spLocks noChangeArrowheads="1"/>
            </p:cNvSpPr>
            <p:nvPr/>
          </p:nvSpPr>
          <p:spPr bwMode="auto">
            <a:xfrm>
              <a:off x="4080" y="2640"/>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dirty="0"/>
                <a:t>(A+B)</a:t>
              </a:r>
            </a:p>
          </p:txBody>
        </p:sp>
        <p:sp>
          <p:nvSpPr>
            <p:cNvPr id="24593" name="AutoShape 30"/>
            <p:cNvSpPr>
              <a:spLocks noChangeArrowheads="1"/>
            </p:cNvSpPr>
            <p:nvPr/>
          </p:nvSpPr>
          <p:spPr bwMode="auto">
            <a:xfrm>
              <a:off x="4344" y="2700"/>
              <a:ext cx="96" cy="118"/>
            </a:xfrm>
            <a:prstGeom prst="flowChartConnector">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4" name="AutoShape 47"/>
            <p:cNvSpPr>
              <a:spLocks noChangeArrowheads="1"/>
            </p:cNvSpPr>
            <p:nvPr/>
          </p:nvSpPr>
          <p:spPr bwMode="auto">
            <a:xfrm rot="10800000">
              <a:off x="3744" y="2793"/>
              <a:ext cx="336" cy="240"/>
            </a:xfrm>
            <a:prstGeom prst="flowChartOnlineStorag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5" name="Line 48"/>
            <p:cNvSpPr>
              <a:spLocks noChangeShapeType="1"/>
            </p:cNvSpPr>
            <p:nvPr/>
          </p:nvSpPr>
          <p:spPr bwMode="auto">
            <a:xfrm>
              <a:off x="3456" y="2841"/>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49"/>
            <p:cNvSpPr>
              <a:spLocks noChangeShapeType="1"/>
            </p:cNvSpPr>
            <p:nvPr/>
          </p:nvSpPr>
          <p:spPr bwMode="auto">
            <a:xfrm>
              <a:off x="3456" y="2985"/>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Text Box 50"/>
            <p:cNvSpPr txBox="1">
              <a:spLocks noChangeArrowheads="1"/>
            </p:cNvSpPr>
            <p:nvPr/>
          </p:nvSpPr>
          <p:spPr bwMode="auto">
            <a:xfrm>
              <a:off x="3312" y="26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4598" name="Text Box 51"/>
            <p:cNvSpPr txBox="1">
              <a:spLocks noChangeArrowheads="1"/>
            </p:cNvSpPr>
            <p:nvPr/>
          </p:nvSpPr>
          <p:spPr bwMode="auto">
            <a:xfrm>
              <a:off x="3312" y="2937"/>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4599" name="Line 52"/>
            <p:cNvSpPr>
              <a:spLocks noChangeShapeType="1"/>
            </p:cNvSpPr>
            <p:nvPr/>
          </p:nvSpPr>
          <p:spPr bwMode="auto">
            <a:xfrm>
              <a:off x="4080" y="2889"/>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AutoShape 53"/>
            <p:cNvSpPr>
              <a:spLocks noChangeArrowheads="1"/>
            </p:cNvSpPr>
            <p:nvPr/>
          </p:nvSpPr>
          <p:spPr bwMode="auto">
            <a:xfrm rot="10800000">
              <a:off x="3792" y="2784"/>
              <a:ext cx="336" cy="240"/>
            </a:xfrm>
            <a:prstGeom prst="flowChartOnlineStorage">
              <a:avLst/>
            </a:prstGeom>
            <a:solidFill>
              <a:srgbClr val="0000FF"/>
            </a:solidFill>
            <a:ln w="9525">
              <a:solidFill>
                <a:schemeClr val="tx1"/>
              </a:solidFill>
              <a:miter lim="800000"/>
              <a:headEnd/>
              <a:tailEnd/>
            </a:ln>
          </p:spPr>
          <p:txBody>
            <a:bodyPr wrap="none" anchor="ctr"/>
            <a:lstStyle/>
            <a:p>
              <a:endParaRPr lang="en-US"/>
            </a:p>
          </p:txBody>
        </p:sp>
      </p:grpSp>
      <p:sp>
        <p:nvSpPr>
          <p:cNvPr id="24585" name="Text Box 57"/>
          <p:cNvSpPr txBox="1">
            <a:spLocks noChangeArrowheads="1"/>
          </p:cNvSpPr>
          <p:nvPr/>
        </p:nvSpPr>
        <p:spPr bwMode="auto">
          <a:xfrm>
            <a:off x="2971800" y="1676400"/>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AND</a:t>
            </a:r>
          </a:p>
        </p:txBody>
      </p:sp>
      <p:sp>
        <p:nvSpPr>
          <p:cNvPr id="24586" name="Text Box 58"/>
          <p:cNvSpPr txBox="1">
            <a:spLocks noChangeArrowheads="1"/>
          </p:cNvSpPr>
          <p:nvPr/>
        </p:nvSpPr>
        <p:spPr bwMode="auto">
          <a:xfrm>
            <a:off x="2971800" y="3124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OR</a:t>
            </a:r>
          </a:p>
        </p:txBody>
      </p:sp>
      <p:sp>
        <p:nvSpPr>
          <p:cNvPr id="24587" name="Text Box 59"/>
          <p:cNvSpPr txBox="1">
            <a:spLocks noChangeArrowheads="1"/>
          </p:cNvSpPr>
          <p:nvPr/>
        </p:nvSpPr>
        <p:spPr bwMode="auto">
          <a:xfrm>
            <a:off x="2971800" y="48768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NOT</a:t>
            </a:r>
          </a:p>
        </p:txBody>
      </p:sp>
      <p:sp>
        <p:nvSpPr>
          <p:cNvPr id="24588" name="Text Box 61"/>
          <p:cNvSpPr txBox="1">
            <a:spLocks noChangeArrowheads="1"/>
          </p:cNvSpPr>
          <p:nvPr/>
        </p:nvSpPr>
        <p:spPr bwMode="auto">
          <a:xfrm>
            <a:off x="7543800" y="1676400"/>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NAND</a:t>
            </a:r>
          </a:p>
        </p:txBody>
      </p:sp>
      <p:sp>
        <p:nvSpPr>
          <p:cNvPr id="24589" name="Text Box 62"/>
          <p:cNvSpPr txBox="1">
            <a:spLocks noChangeArrowheads="1"/>
          </p:cNvSpPr>
          <p:nvPr/>
        </p:nvSpPr>
        <p:spPr bwMode="auto">
          <a:xfrm>
            <a:off x="7543800" y="31242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NOR</a:t>
            </a:r>
          </a:p>
        </p:txBody>
      </p:sp>
      <p:sp>
        <p:nvSpPr>
          <p:cNvPr id="24590" name="Text Box 63"/>
          <p:cNvSpPr txBox="1">
            <a:spLocks noChangeArrowheads="1"/>
          </p:cNvSpPr>
          <p:nvPr/>
        </p:nvSpPr>
        <p:spPr bwMode="auto">
          <a:xfrm>
            <a:off x="7543800" y="48768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dirty="0"/>
              <a:t>XOR</a:t>
            </a:r>
          </a:p>
        </p:txBody>
      </p:sp>
      <p:sp>
        <p:nvSpPr>
          <p:cNvPr id="24591" name="Text Box 65"/>
          <p:cNvSpPr txBox="1">
            <a:spLocks noChangeArrowheads="1"/>
          </p:cNvSpPr>
          <p:nvPr/>
        </p:nvSpPr>
        <p:spPr bwMode="auto">
          <a:xfrm>
            <a:off x="609600" y="5535613"/>
            <a:ext cx="76286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b="1" dirty="0">
                <a:solidFill>
                  <a:srgbClr val="C00000"/>
                </a:solidFill>
              </a:rPr>
              <a:t>You need to memorize their symbols and functions</a:t>
            </a:r>
          </a:p>
        </p:txBody>
      </p:sp>
    </p:spTree>
    <p:extLst>
      <p:ext uri="{BB962C8B-B14F-4D97-AF65-F5344CB8AC3E}">
        <p14:creationId xmlns:p14="http://schemas.microsoft.com/office/powerpoint/2010/main" val="2008350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09600" y="457200"/>
            <a:ext cx="8001000" cy="1303337"/>
          </a:xfrm>
        </p:spPr>
        <p:txBody>
          <a:bodyPr/>
          <a:lstStyle/>
          <a:p>
            <a:pPr eaLnBrk="1" hangingPunct="1"/>
            <a:r>
              <a:rPr lang="en-US" b="1" dirty="0" smtClean="0"/>
              <a:t>Boolean Algebra and Truth Table </a:t>
            </a:r>
          </a:p>
        </p:txBody>
      </p:sp>
      <p:sp>
        <p:nvSpPr>
          <p:cNvPr id="25603" name="AutoShape 3"/>
          <p:cNvSpPr>
            <a:spLocks noGrp="1" noChangeArrowheads="1"/>
          </p:cNvSpPr>
          <p:nvPr>
            <p:ph type="body" idx="4294967295"/>
          </p:nvPr>
        </p:nvSpPr>
        <p:spPr>
          <a:xfrm>
            <a:off x="685800" y="1905000"/>
            <a:ext cx="7924800" cy="3444875"/>
          </a:xfrm>
        </p:spPr>
        <p:txBody>
          <a:bodyPr>
            <a:normAutofit fontScale="92500" lnSpcReduction="20000"/>
          </a:bodyPr>
          <a:lstStyle/>
          <a:p>
            <a:pPr eaLnBrk="1" hangingPunct="1">
              <a:lnSpc>
                <a:spcPct val="90000"/>
              </a:lnSpc>
            </a:pPr>
            <a:r>
              <a:rPr lang="en-US" sz="2400" dirty="0" smtClean="0"/>
              <a:t>Boolean algebra can be used to describe binary logic.</a:t>
            </a:r>
          </a:p>
          <a:p>
            <a:pPr eaLnBrk="1" hangingPunct="1">
              <a:lnSpc>
                <a:spcPct val="90000"/>
              </a:lnSpc>
            </a:pPr>
            <a:r>
              <a:rPr lang="en-US" sz="2400" dirty="0" smtClean="0"/>
              <a:t>Boolean algebra operators (in the order of priority):</a:t>
            </a:r>
          </a:p>
          <a:p>
            <a:pPr lvl="1" eaLnBrk="1" hangingPunct="1">
              <a:lnSpc>
                <a:spcPct val="90000"/>
              </a:lnSpc>
              <a:buFont typeface="Wingdings" pitchFamily="2" charset="2"/>
              <a:buChar char="Ø"/>
            </a:pPr>
            <a:r>
              <a:rPr lang="en-US" sz="2000" dirty="0" smtClean="0"/>
              <a:t>()		: Parenthesis</a:t>
            </a:r>
          </a:p>
          <a:p>
            <a:pPr lvl="1" eaLnBrk="1" hangingPunct="1">
              <a:lnSpc>
                <a:spcPct val="90000"/>
              </a:lnSpc>
              <a:buFont typeface="Wingdings" pitchFamily="2" charset="2"/>
              <a:buChar char="Ø"/>
            </a:pPr>
            <a:r>
              <a:rPr lang="en-US" sz="2000" dirty="0" smtClean="0"/>
              <a:t>‘		: NOT</a:t>
            </a:r>
          </a:p>
          <a:p>
            <a:pPr lvl="1" eaLnBrk="1" hangingPunct="1">
              <a:lnSpc>
                <a:spcPct val="90000"/>
              </a:lnSpc>
              <a:buFont typeface="Wingdings" pitchFamily="2" charset="2"/>
              <a:buChar char="Ø"/>
            </a:pPr>
            <a:r>
              <a:rPr lang="en-US" sz="2000" dirty="0" smtClean="0">
                <a:sym typeface="Symbol" pitchFamily="18" charset="2"/>
              </a:rPr>
              <a:t>		: AND</a:t>
            </a:r>
          </a:p>
          <a:p>
            <a:pPr lvl="1" eaLnBrk="1" hangingPunct="1">
              <a:lnSpc>
                <a:spcPct val="90000"/>
              </a:lnSpc>
              <a:buFont typeface="Wingdings" pitchFamily="2" charset="2"/>
              <a:buChar char="Ø"/>
            </a:pPr>
            <a:r>
              <a:rPr lang="en-US" sz="2000" dirty="0" smtClean="0">
                <a:sym typeface="Symbol" pitchFamily="18" charset="2"/>
              </a:rPr>
              <a:t>+		: OR</a:t>
            </a:r>
          </a:p>
          <a:p>
            <a:pPr eaLnBrk="1" hangingPunct="1">
              <a:lnSpc>
                <a:spcPct val="90000"/>
              </a:lnSpc>
            </a:pPr>
            <a:r>
              <a:rPr lang="en-US" sz="2400" b="1" dirty="0" smtClean="0">
                <a:solidFill>
                  <a:srgbClr val="C00000"/>
                </a:solidFill>
                <a:sym typeface="Symbol" pitchFamily="18" charset="2"/>
              </a:rPr>
              <a:t>Truth table can be used to represent input-output relations of a digital system.</a:t>
            </a:r>
          </a:p>
          <a:p>
            <a:pPr eaLnBrk="1" hangingPunct="1">
              <a:lnSpc>
                <a:spcPct val="90000"/>
              </a:lnSpc>
            </a:pPr>
            <a:r>
              <a:rPr lang="en-US" sz="2400" b="1" dirty="0" smtClean="0">
                <a:solidFill>
                  <a:srgbClr val="C00000"/>
                </a:solidFill>
                <a:sym typeface="Symbol" pitchFamily="18" charset="2"/>
              </a:rPr>
              <a:t>You should be able to derive a truth table for a given logic circuit or Boolean algebra presentation and vice versa.</a:t>
            </a:r>
          </a:p>
        </p:txBody>
      </p:sp>
    </p:spTree>
    <p:extLst>
      <p:ext uri="{BB962C8B-B14F-4D97-AF65-F5344CB8AC3E}">
        <p14:creationId xmlns:p14="http://schemas.microsoft.com/office/powerpoint/2010/main" val="2849213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70722D8-16D4-475E-9DF6-EE9773C04272}" type="slidenum">
              <a:rPr lang="en-US" smtClean="0"/>
              <a:pPr>
                <a:defRPr/>
              </a:pPr>
              <a:t>2</a:t>
            </a:fld>
            <a:endParaRPr lang="en-US"/>
          </a:p>
        </p:txBody>
      </p:sp>
      <p:sp>
        <p:nvSpPr>
          <p:cNvPr id="2" name="Title 1"/>
          <p:cNvSpPr>
            <a:spLocks noGrp="1"/>
          </p:cNvSpPr>
          <p:nvPr>
            <p:ph type="title" idx="4294967295"/>
          </p:nvPr>
        </p:nvSpPr>
        <p:spPr>
          <a:xfrm>
            <a:off x="602810" y="152400"/>
            <a:ext cx="8077200" cy="1303338"/>
          </a:xfrm>
        </p:spPr>
        <p:txBody>
          <a:bodyPr>
            <a:normAutofit/>
          </a:bodyPr>
          <a:lstStyle/>
          <a:p>
            <a:r>
              <a:rPr lang="en-US" b="1" dirty="0" smtClean="0"/>
              <a:t>Review and Learning Outcomes</a:t>
            </a:r>
            <a:endParaRPr lang="en-US" b="1" dirty="0"/>
          </a:p>
        </p:txBody>
      </p:sp>
      <p:sp>
        <p:nvSpPr>
          <p:cNvPr id="4" name="Content Placeholder 3"/>
          <p:cNvSpPr>
            <a:spLocks noGrp="1"/>
          </p:cNvSpPr>
          <p:nvPr>
            <p:ph idx="4294967295"/>
          </p:nvPr>
        </p:nvSpPr>
        <p:spPr>
          <a:xfrm>
            <a:off x="533400" y="1223433"/>
            <a:ext cx="8146610" cy="4876800"/>
          </a:xfrm>
        </p:spPr>
        <p:txBody>
          <a:bodyPr>
            <a:normAutofit lnSpcReduction="10000"/>
          </a:bodyPr>
          <a:lstStyle/>
          <a:p>
            <a:pPr>
              <a:lnSpc>
                <a:spcPct val="90000"/>
              </a:lnSpc>
            </a:pPr>
            <a:r>
              <a:rPr lang="en-US" sz="2800" dirty="0" smtClean="0"/>
              <a:t>We will </a:t>
            </a:r>
            <a:r>
              <a:rPr lang="en-US" sz="2800" dirty="0" smtClean="0"/>
              <a:t>finish to discuss </a:t>
            </a:r>
            <a:r>
              <a:rPr lang="en-US" sz="2800" dirty="0" smtClean="0"/>
              <a:t>introduction to OS </a:t>
            </a:r>
            <a:r>
              <a:rPr lang="en-US" sz="2800" dirty="0" smtClean="0"/>
              <a:t>systems (Chap. 1) </a:t>
            </a:r>
            <a:r>
              <a:rPr lang="en-US" sz="2800" dirty="0" smtClean="0"/>
              <a:t>today </a:t>
            </a:r>
          </a:p>
          <a:p>
            <a:pPr>
              <a:lnSpc>
                <a:spcPct val="90000"/>
              </a:lnSpc>
            </a:pPr>
            <a:r>
              <a:rPr lang="en-US" sz="2800" dirty="0" smtClean="0"/>
              <a:t>We will </a:t>
            </a:r>
            <a:r>
              <a:rPr lang="en-US" sz="2800" b="1" dirty="0" smtClean="0">
                <a:solidFill>
                  <a:srgbClr val="C00000"/>
                </a:solidFill>
              </a:rPr>
              <a:t>review materials covered in CSCI U 210 and 310 today</a:t>
            </a:r>
            <a:endParaRPr lang="en-US" sz="2800" dirty="0" smtClean="0"/>
          </a:p>
          <a:p>
            <a:r>
              <a:rPr lang="en-US" sz="2800" dirty="0" smtClean="0">
                <a:solidFill>
                  <a:schemeClr val="tx1"/>
                </a:solidFill>
              </a:rPr>
              <a:t>Please read the syllabus </a:t>
            </a:r>
            <a:endParaRPr lang="en-US" sz="2800" dirty="0" smtClean="0">
              <a:solidFill>
                <a:schemeClr val="tx1"/>
              </a:solidFill>
            </a:endParaRPr>
          </a:p>
          <a:p>
            <a:r>
              <a:rPr lang="en-US" sz="2800" b="1" dirty="0" smtClean="0">
                <a:solidFill>
                  <a:srgbClr val="C00000"/>
                </a:solidFill>
              </a:rPr>
              <a:t>We </a:t>
            </a:r>
            <a:r>
              <a:rPr lang="en-US" sz="2800" b="1" dirty="0" smtClean="0">
                <a:solidFill>
                  <a:srgbClr val="C00000"/>
                </a:solidFill>
              </a:rPr>
              <a:t>will have our first quiz on </a:t>
            </a:r>
            <a:r>
              <a:rPr lang="en-US" sz="2800" b="1" dirty="0" smtClean="0">
                <a:solidFill>
                  <a:srgbClr val="C00000"/>
                </a:solidFill>
              </a:rPr>
              <a:t>Thursday</a:t>
            </a:r>
            <a:r>
              <a:rPr lang="en-US" sz="2800" b="1" dirty="0" smtClean="0">
                <a:solidFill>
                  <a:srgbClr val="C00000"/>
                </a:solidFill>
              </a:rPr>
              <a:t>, </a:t>
            </a:r>
            <a:r>
              <a:rPr lang="en-US" sz="2800" b="1" dirty="0" smtClean="0">
                <a:solidFill>
                  <a:srgbClr val="C00000"/>
                </a:solidFill>
              </a:rPr>
              <a:t>September 5 </a:t>
            </a:r>
            <a:r>
              <a:rPr lang="en-US" sz="2800" b="1" dirty="0" smtClean="0">
                <a:solidFill>
                  <a:srgbClr val="C00000"/>
                </a:solidFill>
              </a:rPr>
              <a:t>which will cover lectures 1-3</a:t>
            </a:r>
          </a:p>
          <a:p>
            <a:r>
              <a:rPr lang="en-US" sz="2800" dirty="0" smtClean="0">
                <a:solidFill>
                  <a:schemeClr val="tx1"/>
                </a:solidFill>
              </a:rPr>
              <a:t>HW </a:t>
            </a:r>
            <a:r>
              <a:rPr lang="en-US" sz="2800" dirty="0" smtClean="0">
                <a:solidFill>
                  <a:schemeClr val="tx1"/>
                </a:solidFill>
              </a:rPr>
              <a:t>1 </a:t>
            </a:r>
            <a:r>
              <a:rPr lang="en-US" sz="2800" dirty="0" smtClean="0">
                <a:solidFill>
                  <a:schemeClr val="tx1"/>
                </a:solidFill>
              </a:rPr>
              <a:t>will post on Blackboard soon </a:t>
            </a:r>
            <a:r>
              <a:rPr lang="en-US" sz="2800" dirty="0" smtClean="0">
                <a:solidFill>
                  <a:schemeClr val="tx1"/>
                </a:solidFill>
              </a:rPr>
              <a:t>which is due on Tuesday, Sept. 3</a:t>
            </a:r>
            <a:endParaRPr lang="en-US" sz="2800" dirty="0" smtClean="0">
              <a:solidFill>
                <a:schemeClr val="tx1"/>
              </a:solidFill>
            </a:endParaRPr>
          </a:p>
          <a:p>
            <a:r>
              <a:rPr lang="en-US" sz="2800" b="1" dirty="0" smtClean="0">
                <a:solidFill>
                  <a:srgbClr val="C00000"/>
                </a:solidFill>
              </a:rPr>
              <a:t>The project proposal is due </a:t>
            </a:r>
            <a:r>
              <a:rPr lang="en-US" sz="2800" b="1" dirty="0" smtClean="0">
                <a:solidFill>
                  <a:srgbClr val="C00000"/>
                </a:solidFill>
              </a:rPr>
              <a:t>today. </a:t>
            </a:r>
            <a:endParaRPr lang="en-US" sz="2800" b="1" dirty="0">
              <a:solidFill>
                <a:srgbClr val="C00000"/>
              </a:solidFill>
            </a:endParaRPr>
          </a:p>
          <a:p>
            <a:endParaRPr lang="en-US" sz="2800" dirty="0" smtClean="0">
              <a:solidFill>
                <a:schemeClr val="tx1"/>
              </a:solidFill>
            </a:endParaRPr>
          </a:p>
          <a:p>
            <a:pPr marL="0" indent="0">
              <a:buNone/>
            </a:pPr>
            <a:endParaRPr lang="en-US" sz="2800" b="1" dirty="0" smtClean="0">
              <a:solidFill>
                <a:srgbClr val="CC0000"/>
              </a:solidFill>
            </a:endParaRPr>
          </a:p>
          <a:p>
            <a:endParaRPr lang="en-US" sz="2800" b="1" dirty="0" smtClean="0">
              <a:solidFill>
                <a:srgbClr val="C00000"/>
              </a:solidFill>
            </a:endParaRPr>
          </a:p>
          <a:p>
            <a:endParaRPr lang="en-US" sz="2800" dirty="0" smtClean="0"/>
          </a:p>
          <a:p>
            <a:pPr lvl="1"/>
            <a:endParaRPr lang="en-US" sz="2800" dirty="0" smtClean="0"/>
          </a:p>
          <a:p>
            <a:pPr lvl="1"/>
            <a:endParaRPr lang="en-US" sz="2800" dirty="0" smtClean="0"/>
          </a:p>
          <a:p>
            <a:pPr lvl="1"/>
            <a:endParaRPr lang="en-US" sz="2800" dirty="0"/>
          </a:p>
        </p:txBody>
      </p:sp>
    </p:spTree>
    <p:extLst>
      <p:ext uri="{BB962C8B-B14F-4D97-AF65-F5344CB8AC3E}">
        <p14:creationId xmlns:p14="http://schemas.microsoft.com/office/powerpoint/2010/main" val="172480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71500" y="400052"/>
            <a:ext cx="8039100" cy="1303337"/>
          </a:xfrm>
        </p:spPr>
        <p:txBody>
          <a:bodyPr/>
          <a:lstStyle/>
          <a:p>
            <a:pPr eaLnBrk="1" hangingPunct="1"/>
            <a:r>
              <a:rPr lang="en-US" sz="2400" b="1" dirty="0" smtClean="0"/>
              <a:t>Example: Truth Table, Boolean Algebra, and Digital Logic Circuit</a:t>
            </a:r>
          </a:p>
        </p:txBody>
      </p:sp>
      <p:graphicFrame>
        <p:nvGraphicFramePr>
          <p:cNvPr id="770051" name="Group 3"/>
          <p:cNvGraphicFramePr>
            <a:graphicFrameLocks noGrp="1"/>
          </p:cNvGraphicFramePr>
          <p:nvPr>
            <p:extLst/>
          </p:nvPr>
        </p:nvGraphicFramePr>
        <p:xfrm>
          <a:off x="571500" y="1676400"/>
          <a:ext cx="5334000" cy="4595813"/>
        </p:xfrm>
        <a:graphic>
          <a:graphicData uri="http://schemas.openxmlformats.org/drawingml/2006/table">
            <a:tbl>
              <a:tblPr/>
              <a:tblGrid>
                <a:gridCol w="1109663">
                  <a:extLst>
                    <a:ext uri="{9D8B030D-6E8A-4147-A177-3AD203B41FA5}">
                      <a16:colId xmlns:a16="http://schemas.microsoft.com/office/drawing/2014/main" val="20000"/>
                    </a:ext>
                  </a:extLst>
                </a:gridCol>
                <a:gridCol w="1023937">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B</a:t>
                      </a:r>
                      <a:r>
                        <a:rPr kumimoji="0" lang="en-US" sz="2000" b="1" i="0" u="none" strike="noStrike" cap="none" normalizeH="0" baseline="0" smtClean="0">
                          <a:ln>
                            <a:noFill/>
                          </a:ln>
                          <a:solidFill>
                            <a:schemeClr val="tx1"/>
                          </a:solidFill>
                          <a:effectLst/>
                          <a:latin typeface="Arial" charset="0"/>
                          <a:sym typeface="Symbol"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A+B</a:t>
                      </a:r>
                      <a:r>
                        <a:rPr kumimoji="0" lang="en-US" sz="2000" b="1" i="0" u="none" strike="noStrike" cap="none" normalizeH="0" baseline="0" smtClean="0">
                          <a:ln>
                            <a:noFill/>
                          </a:ln>
                          <a:solidFill>
                            <a:schemeClr val="tx1"/>
                          </a:solidFill>
                          <a:effectLst/>
                          <a:latin typeface="Arial" charset="0"/>
                          <a:sym typeface="Symbol" pitchFamily="18" charset="2"/>
                        </a:rPr>
                        <a:t></a:t>
                      </a:r>
                      <a:r>
                        <a:rPr kumimoji="0" lang="en-US" sz="2000" b="1"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6689" name="Group 65"/>
          <p:cNvGrpSpPr>
            <a:grpSpLocks/>
          </p:cNvGrpSpPr>
          <p:nvPr/>
        </p:nvGrpSpPr>
        <p:grpSpPr bwMode="auto">
          <a:xfrm>
            <a:off x="5943600" y="1905000"/>
            <a:ext cx="3352800" cy="1052513"/>
            <a:chOff x="3456" y="1200"/>
            <a:chExt cx="2112" cy="663"/>
          </a:xfrm>
        </p:grpSpPr>
        <p:sp>
          <p:nvSpPr>
            <p:cNvPr id="26690" name="AutoShape 66"/>
            <p:cNvSpPr>
              <a:spLocks noChangeArrowheads="1"/>
            </p:cNvSpPr>
            <p:nvPr/>
          </p:nvSpPr>
          <p:spPr bwMode="auto">
            <a:xfrm>
              <a:off x="4032" y="1440"/>
              <a:ext cx="288" cy="240"/>
            </a:xfrm>
            <a:prstGeom prst="flowChartDelay">
              <a:avLst/>
            </a:prstGeom>
            <a:solidFill>
              <a:srgbClr val="0000FF"/>
            </a:solidFill>
            <a:ln w="9525">
              <a:solidFill>
                <a:schemeClr val="tx1"/>
              </a:solidFill>
              <a:miter lim="800000"/>
              <a:headEnd/>
              <a:tailEnd/>
            </a:ln>
          </p:spPr>
          <p:txBody>
            <a:bodyPr wrap="none" anchor="ctr"/>
            <a:lstStyle/>
            <a:p>
              <a:endParaRPr lang="en-US"/>
            </a:p>
          </p:txBody>
        </p:sp>
        <p:sp>
          <p:nvSpPr>
            <p:cNvPr id="26691" name="Line 67"/>
            <p:cNvSpPr>
              <a:spLocks noChangeShapeType="1"/>
            </p:cNvSpPr>
            <p:nvPr/>
          </p:nvSpPr>
          <p:spPr bwMode="auto">
            <a:xfrm>
              <a:off x="3696" y="148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2" name="Line 68"/>
            <p:cNvSpPr>
              <a:spLocks noChangeShapeType="1"/>
            </p:cNvSpPr>
            <p:nvPr/>
          </p:nvSpPr>
          <p:spPr bwMode="auto">
            <a:xfrm>
              <a:off x="3696" y="16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3" name="Text Box 69"/>
            <p:cNvSpPr txBox="1">
              <a:spLocks noChangeArrowheads="1"/>
            </p:cNvSpPr>
            <p:nvPr/>
          </p:nvSpPr>
          <p:spPr bwMode="auto">
            <a:xfrm>
              <a:off x="3456"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C</a:t>
              </a:r>
            </a:p>
          </p:txBody>
        </p:sp>
        <p:sp>
          <p:nvSpPr>
            <p:cNvPr id="26694" name="Text Box 70"/>
            <p:cNvSpPr txBox="1">
              <a:spLocks noChangeArrowheads="1"/>
            </p:cNvSpPr>
            <p:nvPr/>
          </p:nvSpPr>
          <p:spPr bwMode="auto">
            <a:xfrm>
              <a:off x="3456" y="139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p>
          </p:txBody>
        </p:sp>
        <p:sp>
          <p:nvSpPr>
            <p:cNvPr id="26695" name="Text Box 71"/>
            <p:cNvSpPr txBox="1">
              <a:spLocks noChangeArrowheads="1"/>
            </p:cNvSpPr>
            <p:nvPr/>
          </p:nvSpPr>
          <p:spPr bwMode="auto">
            <a:xfrm>
              <a:off x="4320" y="163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a:t>
              </a:r>
              <a:r>
                <a:rPr lang="en-US" sz="1800">
                  <a:sym typeface="Symbol" pitchFamily="18" charset="2"/>
                </a:rPr>
                <a:t>C</a:t>
              </a:r>
            </a:p>
          </p:txBody>
        </p:sp>
        <p:sp>
          <p:nvSpPr>
            <p:cNvPr id="26696" name="AutoShape 72"/>
            <p:cNvSpPr>
              <a:spLocks noChangeArrowheads="1"/>
            </p:cNvSpPr>
            <p:nvPr/>
          </p:nvSpPr>
          <p:spPr bwMode="auto">
            <a:xfrm rot="10800000">
              <a:off x="4608" y="1344"/>
              <a:ext cx="336" cy="240"/>
            </a:xfrm>
            <a:prstGeom prst="flowChartOnlineStorage">
              <a:avLst/>
            </a:prstGeom>
            <a:solidFill>
              <a:srgbClr val="0000FF"/>
            </a:solidFill>
            <a:ln w="9525">
              <a:solidFill>
                <a:schemeClr val="tx1"/>
              </a:solidFill>
              <a:miter lim="800000"/>
              <a:headEnd/>
              <a:tailEnd/>
            </a:ln>
          </p:spPr>
          <p:txBody>
            <a:bodyPr wrap="none" anchor="ctr"/>
            <a:lstStyle/>
            <a:p>
              <a:endParaRPr lang="en-US"/>
            </a:p>
          </p:txBody>
        </p:sp>
        <p:sp>
          <p:nvSpPr>
            <p:cNvPr id="26697" name="Line 73"/>
            <p:cNvSpPr>
              <a:spLocks noChangeShapeType="1"/>
            </p:cNvSpPr>
            <p:nvPr/>
          </p:nvSpPr>
          <p:spPr bwMode="auto">
            <a:xfrm>
              <a:off x="4320" y="15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8" name="Line 74"/>
            <p:cNvSpPr>
              <a:spLocks noChangeShapeType="1"/>
            </p:cNvSpPr>
            <p:nvPr/>
          </p:nvSpPr>
          <p:spPr bwMode="auto">
            <a:xfrm>
              <a:off x="3696" y="139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9" name="Text Box 75"/>
            <p:cNvSpPr txBox="1">
              <a:spLocks noChangeArrowheads="1"/>
            </p:cNvSpPr>
            <p:nvPr/>
          </p:nvSpPr>
          <p:spPr bwMode="auto">
            <a:xfrm>
              <a:off x="3456" y="12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a:t>
              </a:r>
            </a:p>
          </p:txBody>
        </p:sp>
        <p:sp>
          <p:nvSpPr>
            <p:cNvPr id="26700" name="Line 76"/>
            <p:cNvSpPr>
              <a:spLocks noChangeShapeType="1"/>
            </p:cNvSpPr>
            <p:nvPr/>
          </p:nvSpPr>
          <p:spPr bwMode="auto">
            <a:xfrm>
              <a:off x="4944" y="144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701" name="Text Box 77"/>
            <p:cNvSpPr txBox="1">
              <a:spLocks noChangeArrowheads="1"/>
            </p:cNvSpPr>
            <p:nvPr/>
          </p:nvSpPr>
          <p:spPr bwMode="auto">
            <a:xfrm>
              <a:off x="4944" y="1200"/>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en-US" sz="1800"/>
                <a:t>A+B</a:t>
              </a:r>
              <a:r>
                <a:rPr lang="en-US" sz="1800">
                  <a:sym typeface="Symbol" pitchFamily="18" charset="2"/>
                </a:rPr>
                <a:t></a:t>
              </a:r>
              <a:r>
                <a:rPr lang="en-US" sz="1800"/>
                <a:t>C</a:t>
              </a:r>
            </a:p>
          </p:txBody>
        </p:sp>
      </p:grpSp>
    </p:spTree>
    <p:extLst>
      <p:ext uri="{BB962C8B-B14F-4D97-AF65-F5344CB8AC3E}">
        <p14:creationId xmlns:p14="http://schemas.microsoft.com/office/powerpoint/2010/main" val="4214662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533400" y="224632"/>
            <a:ext cx="8077200" cy="1303337"/>
          </a:xfrm>
        </p:spPr>
        <p:txBody>
          <a:bodyPr/>
          <a:lstStyle/>
          <a:p>
            <a:pPr eaLnBrk="1" hangingPunct="1"/>
            <a:r>
              <a:rPr lang="en-US" altLang="en-US" b="1" dirty="0" smtClean="0"/>
              <a:t>Constructing Gates</a:t>
            </a:r>
          </a:p>
        </p:txBody>
      </p:sp>
      <p:sp>
        <p:nvSpPr>
          <p:cNvPr id="18436" name="Rectangle 3"/>
          <p:cNvSpPr>
            <a:spLocks noGrp="1" noChangeArrowheads="1"/>
          </p:cNvSpPr>
          <p:nvPr>
            <p:ph type="body" idx="4294967295"/>
          </p:nvPr>
        </p:nvSpPr>
        <p:spPr>
          <a:xfrm>
            <a:off x="563880" y="1219200"/>
            <a:ext cx="8229600" cy="1752600"/>
          </a:xfrm>
        </p:spPr>
        <p:txBody>
          <a:bodyPr/>
          <a:lstStyle/>
          <a:p>
            <a:pPr eaLnBrk="1" hangingPunct="1"/>
            <a:r>
              <a:rPr lang="en-US" altLang="en-US" sz="2800" dirty="0" smtClean="0"/>
              <a:t>It turns out that, because the way a transistor works, the easiest gates to create are the NOT, NAND, and NOR gates</a:t>
            </a:r>
          </a:p>
        </p:txBody>
      </p:sp>
      <p:pic>
        <p:nvPicPr>
          <p:cNvPr id="171012" name="Picture 4" descr="c04f09"/>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141" y="2667000"/>
            <a:ext cx="7162459" cy="344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91295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wipe(left)">
                                      <p:cBhvr>
                                        <p:cTn id="7" dur="500"/>
                                        <p:tgtEl>
                                          <p:spTgt spid="171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304800"/>
            <a:ext cx="8001000" cy="1303337"/>
          </a:xfrm>
        </p:spPr>
        <p:txBody>
          <a:bodyPr/>
          <a:lstStyle/>
          <a:p>
            <a:pPr eaLnBrk="1" hangingPunct="1"/>
            <a:r>
              <a:rPr lang="en-US" b="1" dirty="0" smtClean="0"/>
              <a:t>Laws of Boolean Algebra</a:t>
            </a:r>
          </a:p>
        </p:txBody>
      </p:sp>
      <p:sp>
        <p:nvSpPr>
          <p:cNvPr id="27651" name="AutoShape 3"/>
          <p:cNvSpPr>
            <a:spLocks noGrp="1" noChangeArrowheads="1"/>
          </p:cNvSpPr>
          <p:nvPr>
            <p:ph type="body" sz="half" idx="4294967295"/>
          </p:nvPr>
        </p:nvSpPr>
        <p:spPr>
          <a:xfrm>
            <a:off x="990600" y="1524000"/>
            <a:ext cx="3352800" cy="4572000"/>
          </a:xfrm>
        </p:spPr>
        <p:txBody>
          <a:bodyPr>
            <a:normAutofit fontScale="92500" lnSpcReduction="20000"/>
          </a:bodyPr>
          <a:lstStyle/>
          <a:p>
            <a:pPr eaLnBrk="1" hangingPunct="1">
              <a:lnSpc>
                <a:spcPct val="90000"/>
              </a:lnSpc>
            </a:pPr>
            <a:r>
              <a:rPr lang="en-US" sz="2400" dirty="0" smtClean="0"/>
              <a:t>Identity law</a:t>
            </a:r>
          </a:p>
          <a:p>
            <a:pPr lvl="1" eaLnBrk="1" hangingPunct="1">
              <a:lnSpc>
                <a:spcPct val="90000"/>
              </a:lnSpc>
            </a:pPr>
            <a:r>
              <a:rPr lang="en-US" sz="2000" dirty="0" smtClean="0"/>
              <a:t>A + 0 = A </a:t>
            </a:r>
          </a:p>
          <a:p>
            <a:pPr lvl="1" eaLnBrk="1" hangingPunct="1">
              <a:lnSpc>
                <a:spcPct val="90000"/>
              </a:lnSpc>
            </a:pPr>
            <a:r>
              <a:rPr lang="en-US" sz="2000" dirty="0" smtClean="0"/>
              <a:t>A</a:t>
            </a:r>
            <a:r>
              <a:rPr lang="en-US" sz="2000" dirty="0" smtClean="0">
                <a:sym typeface="Symbol" pitchFamily="18" charset="2"/>
              </a:rPr>
              <a:t></a:t>
            </a:r>
            <a:r>
              <a:rPr lang="en-US" sz="2000" dirty="0" smtClean="0"/>
              <a:t>1 = A</a:t>
            </a:r>
          </a:p>
          <a:p>
            <a:pPr eaLnBrk="1" hangingPunct="1">
              <a:lnSpc>
                <a:spcPct val="90000"/>
              </a:lnSpc>
            </a:pPr>
            <a:r>
              <a:rPr lang="en-US" sz="2400" dirty="0" smtClean="0"/>
              <a:t>Zero and One laws</a:t>
            </a:r>
          </a:p>
          <a:p>
            <a:pPr lvl="1" eaLnBrk="1" hangingPunct="1">
              <a:lnSpc>
                <a:spcPct val="90000"/>
              </a:lnSpc>
            </a:pPr>
            <a:r>
              <a:rPr lang="en-US" sz="2000" dirty="0" smtClean="0"/>
              <a:t>A + 1 = 1</a:t>
            </a:r>
          </a:p>
          <a:p>
            <a:pPr lvl="1" eaLnBrk="1" hangingPunct="1">
              <a:lnSpc>
                <a:spcPct val="90000"/>
              </a:lnSpc>
            </a:pPr>
            <a:r>
              <a:rPr lang="en-US" sz="2000" dirty="0" smtClean="0"/>
              <a:t>A </a:t>
            </a:r>
            <a:r>
              <a:rPr lang="en-US" sz="2000" dirty="0" smtClean="0">
                <a:sym typeface="Symbol" pitchFamily="18" charset="2"/>
              </a:rPr>
              <a:t></a:t>
            </a:r>
            <a:r>
              <a:rPr lang="en-US" sz="2000" dirty="0" smtClean="0"/>
              <a:t>0 = 0</a:t>
            </a:r>
          </a:p>
          <a:p>
            <a:pPr eaLnBrk="1" hangingPunct="1">
              <a:lnSpc>
                <a:spcPct val="90000"/>
              </a:lnSpc>
            </a:pPr>
            <a:r>
              <a:rPr lang="en-US" sz="2400" dirty="0" smtClean="0"/>
              <a:t>Inverse laws</a:t>
            </a:r>
          </a:p>
          <a:p>
            <a:pPr lvl="1" eaLnBrk="1" hangingPunct="1">
              <a:lnSpc>
                <a:spcPct val="90000"/>
              </a:lnSpc>
            </a:pPr>
            <a:r>
              <a:rPr lang="en-US" sz="2000" dirty="0" smtClean="0"/>
              <a:t>A + A’ = 1</a:t>
            </a:r>
          </a:p>
          <a:p>
            <a:pPr lvl="1" eaLnBrk="1" hangingPunct="1">
              <a:lnSpc>
                <a:spcPct val="90000"/>
              </a:lnSpc>
            </a:pPr>
            <a:r>
              <a:rPr lang="en-US" sz="2000" dirty="0" smtClean="0"/>
              <a:t>A</a:t>
            </a:r>
            <a:r>
              <a:rPr lang="en-US" sz="2000" dirty="0" smtClean="0">
                <a:sym typeface="Symbol" pitchFamily="18" charset="2"/>
              </a:rPr>
              <a:t></a:t>
            </a:r>
            <a:r>
              <a:rPr lang="en-US" sz="2000" dirty="0" smtClean="0"/>
              <a:t> A’ = 0</a:t>
            </a:r>
          </a:p>
          <a:p>
            <a:pPr eaLnBrk="1" hangingPunct="1">
              <a:lnSpc>
                <a:spcPct val="90000"/>
              </a:lnSpc>
            </a:pPr>
            <a:r>
              <a:rPr lang="en-US" sz="2400" dirty="0" smtClean="0"/>
              <a:t>Commutative laws</a:t>
            </a:r>
          </a:p>
          <a:p>
            <a:pPr lvl="1" eaLnBrk="1" hangingPunct="1">
              <a:lnSpc>
                <a:spcPct val="90000"/>
              </a:lnSpc>
            </a:pPr>
            <a:r>
              <a:rPr lang="en-US" sz="2000" dirty="0" smtClean="0"/>
              <a:t>A + B = B + A</a:t>
            </a:r>
          </a:p>
          <a:p>
            <a:pPr lvl="1" eaLnBrk="1" hangingPunct="1">
              <a:lnSpc>
                <a:spcPct val="90000"/>
              </a:lnSpc>
            </a:pPr>
            <a:r>
              <a:rPr lang="en-US" sz="2000" dirty="0" smtClean="0"/>
              <a:t>A . B = B . A</a:t>
            </a:r>
          </a:p>
          <a:p>
            <a:pPr lvl="1" eaLnBrk="1" hangingPunct="1">
              <a:lnSpc>
                <a:spcPct val="90000"/>
              </a:lnSpc>
            </a:pPr>
            <a:endParaRPr lang="en-US" sz="2000" dirty="0" smtClean="0"/>
          </a:p>
        </p:txBody>
      </p:sp>
      <p:sp>
        <p:nvSpPr>
          <p:cNvPr id="27652" name="AutoShape 4"/>
          <p:cNvSpPr>
            <a:spLocks noGrp="1" noChangeArrowheads="1"/>
          </p:cNvSpPr>
          <p:nvPr>
            <p:ph type="body" sz="half" idx="4294967295"/>
          </p:nvPr>
        </p:nvSpPr>
        <p:spPr>
          <a:xfrm>
            <a:off x="4114800" y="1524001"/>
            <a:ext cx="3962400" cy="4572000"/>
          </a:xfrm>
        </p:spPr>
        <p:txBody>
          <a:bodyPr>
            <a:normAutofit/>
          </a:bodyPr>
          <a:lstStyle/>
          <a:p>
            <a:pPr eaLnBrk="1" hangingPunct="1">
              <a:lnSpc>
                <a:spcPct val="90000"/>
              </a:lnSpc>
            </a:pPr>
            <a:r>
              <a:rPr lang="en-US" sz="2400" dirty="0" smtClean="0"/>
              <a:t>Associative laws</a:t>
            </a:r>
          </a:p>
          <a:p>
            <a:pPr lvl="1" eaLnBrk="1" hangingPunct="1">
              <a:lnSpc>
                <a:spcPct val="90000"/>
              </a:lnSpc>
            </a:pPr>
            <a:r>
              <a:rPr lang="en-US" sz="2000" dirty="0" smtClean="0"/>
              <a:t>A + (B + C) = (A + B) + C</a:t>
            </a:r>
          </a:p>
          <a:p>
            <a:pPr lvl="1" eaLnBrk="1" hangingPunct="1">
              <a:lnSpc>
                <a:spcPct val="90000"/>
              </a:lnSpc>
            </a:pPr>
            <a:r>
              <a:rPr lang="en-US" sz="2000" dirty="0" smtClean="0"/>
              <a:t>A . (B . C) = A . (B . C)</a:t>
            </a:r>
          </a:p>
          <a:p>
            <a:pPr eaLnBrk="1" hangingPunct="1">
              <a:lnSpc>
                <a:spcPct val="90000"/>
              </a:lnSpc>
            </a:pPr>
            <a:r>
              <a:rPr lang="en-US" sz="2400" dirty="0" smtClean="0"/>
              <a:t>Distributive laws</a:t>
            </a:r>
          </a:p>
          <a:p>
            <a:pPr lvl="1" eaLnBrk="1" hangingPunct="1">
              <a:lnSpc>
                <a:spcPct val="90000"/>
              </a:lnSpc>
            </a:pPr>
            <a:r>
              <a:rPr lang="en-US" sz="2000" dirty="0" smtClean="0"/>
              <a:t>A. (B + C) = (A.B) + (B.C)</a:t>
            </a:r>
          </a:p>
          <a:p>
            <a:pPr lvl="1" eaLnBrk="1" hangingPunct="1">
              <a:lnSpc>
                <a:spcPct val="90000"/>
              </a:lnSpc>
            </a:pPr>
            <a:r>
              <a:rPr lang="en-US" sz="2000" dirty="0" smtClean="0"/>
              <a:t>A+(B . C) = (A+B) . (A+C)</a:t>
            </a:r>
          </a:p>
          <a:p>
            <a:pPr eaLnBrk="1" hangingPunct="1">
              <a:lnSpc>
                <a:spcPct val="90000"/>
              </a:lnSpc>
            </a:pPr>
            <a:r>
              <a:rPr lang="en-US" sz="2400" b="1" dirty="0" err="1" smtClean="0">
                <a:solidFill>
                  <a:srgbClr val="C00000"/>
                </a:solidFill>
              </a:rPr>
              <a:t>DeMorgan’s</a:t>
            </a:r>
            <a:r>
              <a:rPr lang="en-US" sz="2400" b="1" dirty="0" smtClean="0">
                <a:solidFill>
                  <a:srgbClr val="C00000"/>
                </a:solidFill>
              </a:rPr>
              <a:t> laws</a:t>
            </a:r>
          </a:p>
          <a:p>
            <a:pPr lvl="1" eaLnBrk="1" hangingPunct="1">
              <a:lnSpc>
                <a:spcPct val="90000"/>
              </a:lnSpc>
            </a:pPr>
            <a:r>
              <a:rPr lang="en-US" sz="2000" b="1" dirty="0" smtClean="0">
                <a:solidFill>
                  <a:srgbClr val="C00000"/>
                </a:solidFill>
              </a:rPr>
              <a:t>(A</a:t>
            </a:r>
            <a:r>
              <a:rPr lang="en-US" sz="2000" b="1" dirty="0" smtClean="0">
                <a:solidFill>
                  <a:srgbClr val="C00000"/>
                </a:solidFill>
                <a:sym typeface="Symbol" pitchFamily="18" charset="2"/>
              </a:rPr>
              <a:t>B)’=A’+B’</a:t>
            </a:r>
          </a:p>
          <a:p>
            <a:pPr lvl="1" eaLnBrk="1" hangingPunct="1">
              <a:lnSpc>
                <a:spcPct val="90000"/>
              </a:lnSpc>
            </a:pPr>
            <a:r>
              <a:rPr lang="en-US" sz="2000" b="1" dirty="0" smtClean="0">
                <a:solidFill>
                  <a:srgbClr val="C00000"/>
                </a:solidFill>
                <a:sym typeface="Symbol" pitchFamily="18" charset="2"/>
              </a:rPr>
              <a:t>(A+B)’=A’ B’</a:t>
            </a:r>
          </a:p>
          <a:p>
            <a:pPr eaLnBrk="1" hangingPunct="1">
              <a:lnSpc>
                <a:spcPct val="90000"/>
              </a:lnSpc>
            </a:pPr>
            <a:endParaRPr lang="en-US" sz="2400" dirty="0" smtClean="0">
              <a:solidFill>
                <a:srgbClr val="FF0000"/>
              </a:solidFill>
            </a:endParaRPr>
          </a:p>
        </p:txBody>
      </p:sp>
    </p:spTree>
    <p:extLst>
      <p:ext uri="{BB962C8B-B14F-4D97-AF65-F5344CB8AC3E}">
        <p14:creationId xmlns:p14="http://schemas.microsoft.com/office/powerpoint/2010/main" val="1981427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70722D8-16D4-475E-9DF6-EE9773C04272}" type="slidenum">
              <a:rPr lang="en-US" smtClean="0"/>
              <a:pPr>
                <a:defRPr/>
              </a:pPr>
              <a:t>23</a:t>
            </a:fld>
            <a:endParaRPr lang="en-US"/>
          </a:p>
        </p:txBody>
      </p:sp>
      <p:sp>
        <p:nvSpPr>
          <p:cNvPr id="12291" name="Rectangle 3"/>
          <p:cNvSpPr>
            <a:spLocks noGrp="1" noChangeArrowheads="1"/>
          </p:cNvSpPr>
          <p:nvPr>
            <p:ph type="body" idx="4294967295"/>
          </p:nvPr>
        </p:nvSpPr>
        <p:spPr>
          <a:xfrm>
            <a:off x="1066800" y="990600"/>
            <a:ext cx="7239000" cy="5208587"/>
          </a:xfrm>
        </p:spPr>
        <p:txBody>
          <a:bodyPr/>
          <a:lstStyle/>
          <a:p>
            <a:pPr eaLnBrk="1" hangingPunct="1">
              <a:buFontTx/>
              <a:buNone/>
            </a:pPr>
            <a:r>
              <a:rPr lang="en-US" sz="2800" b="1" u="sng" dirty="0" smtClean="0"/>
              <a:t>Some terminology and units</a:t>
            </a:r>
          </a:p>
          <a:p>
            <a:pPr marL="273050" lvl="1" indent="-273050" eaLnBrk="1" hangingPunct="1"/>
            <a:r>
              <a:rPr lang="en-US" sz="2400" b="1" dirty="0" smtClean="0">
                <a:solidFill>
                  <a:srgbClr val="C00000"/>
                </a:solidFill>
              </a:rPr>
              <a:t>Bit (b):  A single binary digit</a:t>
            </a:r>
          </a:p>
          <a:p>
            <a:pPr marL="273050" lvl="1" indent="-273050" eaLnBrk="1" hangingPunct="1"/>
            <a:r>
              <a:rPr lang="en-US" sz="2400" dirty="0" smtClean="0">
                <a:solidFill>
                  <a:schemeClr val="tx1"/>
                </a:solidFill>
              </a:rPr>
              <a:t>Nib:  4 bits</a:t>
            </a:r>
          </a:p>
          <a:p>
            <a:pPr marL="273050" lvl="1" indent="-273050" eaLnBrk="1" hangingPunct="1"/>
            <a:r>
              <a:rPr lang="en-US" sz="2400" b="1" dirty="0" smtClean="0">
                <a:solidFill>
                  <a:srgbClr val="C00000"/>
                </a:solidFill>
              </a:rPr>
              <a:t>Byte (B):  8-bits</a:t>
            </a:r>
          </a:p>
          <a:p>
            <a:pPr marL="273050" lvl="1" indent="-273050" eaLnBrk="1" hangingPunct="1"/>
            <a:r>
              <a:rPr lang="en-US" sz="2400" dirty="0" smtClean="0">
                <a:solidFill>
                  <a:schemeClr val="tx1"/>
                </a:solidFill>
              </a:rPr>
              <a:t>Word:  A group of bits of any size (often 4 bytes).</a:t>
            </a:r>
            <a:endParaRPr lang="en-US" sz="2400" b="1" dirty="0" smtClean="0">
              <a:solidFill>
                <a:schemeClr val="tx1"/>
              </a:solidFill>
            </a:endParaRPr>
          </a:p>
          <a:p>
            <a:pPr marL="273050" lvl="1" indent="-273050" eaLnBrk="1" hangingPunct="1"/>
            <a:r>
              <a:rPr lang="en-US" sz="2400" b="1" dirty="0" smtClean="0">
                <a:solidFill>
                  <a:srgbClr val="C00000"/>
                </a:solidFill>
              </a:rPr>
              <a:t>kb:  2</a:t>
            </a:r>
            <a:r>
              <a:rPr lang="en-US" sz="2400" b="1" baseline="30000" dirty="0" smtClean="0">
                <a:solidFill>
                  <a:srgbClr val="C00000"/>
                </a:solidFill>
              </a:rPr>
              <a:t>10</a:t>
            </a:r>
            <a:r>
              <a:rPr lang="en-US" sz="2400" b="1" dirty="0" smtClean="0">
                <a:solidFill>
                  <a:srgbClr val="C00000"/>
                </a:solidFill>
              </a:rPr>
              <a:t> bits = 1024 bits  (</a:t>
            </a:r>
            <a:r>
              <a:rPr lang="en-US" sz="2400" b="1" dirty="0" err="1" smtClean="0">
                <a:solidFill>
                  <a:srgbClr val="C00000"/>
                </a:solidFill>
              </a:rPr>
              <a:t>kB</a:t>
            </a:r>
            <a:r>
              <a:rPr lang="en-US" sz="2400" b="1" dirty="0" smtClean="0">
                <a:solidFill>
                  <a:srgbClr val="C00000"/>
                </a:solidFill>
              </a:rPr>
              <a:t> = 2</a:t>
            </a:r>
            <a:r>
              <a:rPr lang="en-US" sz="2400" b="1" baseline="30000" dirty="0" smtClean="0">
                <a:solidFill>
                  <a:srgbClr val="C00000"/>
                </a:solidFill>
              </a:rPr>
              <a:t>10</a:t>
            </a:r>
            <a:r>
              <a:rPr lang="en-US" sz="2400" b="1" dirty="0" smtClean="0">
                <a:solidFill>
                  <a:srgbClr val="C00000"/>
                </a:solidFill>
              </a:rPr>
              <a:t> bytes)</a:t>
            </a:r>
          </a:p>
          <a:p>
            <a:pPr marL="273050" lvl="1" indent="-273050" eaLnBrk="1" hangingPunct="1"/>
            <a:r>
              <a:rPr lang="en-US" sz="2400" dirty="0" smtClean="0">
                <a:solidFill>
                  <a:schemeClr val="tx1"/>
                </a:solidFill>
              </a:rPr>
              <a:t>Mb: 2</a:t>
            </a:r>
            <a:r>
              <a:rPr lang="en-US" sz="2400" baseline="30000" dirty="0" smtClean="0">
                <a:solidFill>
                  <a:schemeClr val="tx1"/>
                </a:solidFill>
              </a:rPr>
              <a:t>20</a:t>
            </a:r>
            <a:r>
              <a:rPr lang="en-US" sz="2400" dirty="0" smtClean="0">
                <a:solidFill>
                  <a:schemeClr val="tx1"/>
                </a:solidFill>
              </a:rPr>
              <a:t> bits =1,048,576 bits  (MB = 2</a:t>
            </a:r>
            <a:r>
              <a:rPr lang="en-US" sz="2400" baseline="30000" dirty="0" smtClean="0">
                <a:solidFill>
                  <a:schemeClr val="tx1"/>
                </a:solidFill>
              </a:rPr>
              <a:t>20</a:t>
            </a:r>
            <a:r>
              <a:rPr lang="en-US" sz="2400" dirty="0" smtClean="0">
                <a:solidFill>
                  <a:schemeClr val="tx1"/>
                </a:solidFill>
              </a:rPr>
              <a:t> bytes)</a:t>
            </a:r>
          </a:p>
          <a:p>
            <a:pPr marL="273050" lvl="1" indent="-273050" eaLnBrk="1" hangingPunct="1"/>
            <a:r>
              <a:rPr lang="en-US" sz="2400" dirty="0" smtClean="0">
                <a:solidFill>
                  <a:schemeClr val="tx1"/>
                </a:solidFill>
              </a:rPr>
              <a:t>Gb: 2</a:t>
            </a:r>
            <a:r>
              <a:rPr lang="en-US" sz="2400" baseline="30000" dirty="0" smtClean="0">
                <a:solidFill>
                  <a:schemeClr val="tx1"/>
                </a:solidFill>
              </a:rPr>
              <a:t>30</a:t>
            </a:r>
            <a:r>
              <a:rPr lang="en-US" sz="2400" dirty="0" smtClean="0">
                <a:solidFill>
                  <a:schemeClr val="tx1"/>
                </a:solidFill>
              </a:rPr>
              <a:t> bits = 1,073,741,820 bits  (GB = 2</a:t>
            </a:r>
            <a:r>
              <a:rPr lang="en-US" sz="2400" baseline="30000" dirty="0" smtClean="0">
                <a:solidFill>
                  <a:schemeClr val="tx1"/>
                </a:solidFill>
              </a:rPr>
              <a:t>30</a:t>
            </a:r>
            <a:r>
              <a:rPr lang="en-US" sz="2400" dirty="0" smtClean="0">
                <a:solidFill>
                  <a:schemeClr val="tx1"/>
                </a:solidFill>
              </a:rPr>
              <a:t> bytes)</a:t>
            </a:r>
          </a:p>
          <a:p>
            <a:pPr marL="273050" lvl="1" indent="-273050" eaLnBrk="1" hangingPunct="1"/>
            <a:r>
              <a:rPr lang="en-US" sz="2400" b="1" dirty="0" smtClean="0">
                <a:solidFill>
                  <a:srgbClr val="C00000"/>
                </a:solidFill>
              </a:rPr>
              <a:t>MSB: Most significant bit </a:t>
            </a:r>
            <a:r>
              <a:rPr lang="en-US" sz="2400" dirty="0" smtClean="0">
                <a:solidFill>
                  <a:schemeClr val="tx1"/>
                </a:solidFill>
              </a:rPr>
              <a:t>(leftmost digit of binary #)</a:t>
            </a:r>
          </a:p>
          <a:p>
            <a:pPr marL="273050" lvl="1" indent="-273050" eaLnBrk="1" hangingPunct="1"/>
            <a:r>
              <a:rPr lang="en-US" sz="2400" b="1" dirty="0" smtClean="0">
                <a:solidFill>
                  <a:srgbClr val="C00000"/>
                </a:solidFill>
              </a:rPr>
              <a:t>LSB: Least significant bit </a:t>
            </a:r>
            <a:r>
              <a:rPr lang="en-US" sz="2400" dirty="0" smtClean="0">
                <a:solidFill>
                  <a:schemeClr val="tx1"/>
                </a:solidFill>
              </a:rPr>
              <a:t>(rightmost digit of bin. #)</a:t>
            </a:r>
          </a:p>
        </p:txBody>
      </p:sp>
      <p:sp>
        <p:nvSpPr>
          <p:cNvPr id="25602" name="Rectangle 2"/>
          <p:cNvSpPr>
            <a:spLocks noGrp="1" noChangeArrowheads="1"/>
          </p:cNvSpPr>
          <p:nvPr>
            <p:ph type="title" idx="4294967295"/>
          </p:nvPr>
        </p:nvSpPr>
        <p:spPr bwMode="auto">
          <a:xfrm>
            <a:off x="1143000" y="457200"/>
            <a:ext cx="76755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Binary Numbers </a:t>
            </a:r>
          </a:p>
        </p:txBody>
      </p:sp>
    </p:spTree>
    <p:extLst>
      <p:ext uri="{BB962C8B-B14F-4D97-AF65-F5344CB8AC3E}">
        <p14:creationId xmlns:p14="http://schemas.microsoft.com/office/powerpoint/2010/main" val="3708730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0" dur="500"/>
                                        <p:tgtEl>
                                          <p:spTgt spid="122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5" dur="500"/>
                                        <p:tgtEl>
                                          <p:spTgt spid="1229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0" dur="500"/>
                                        <p:tgtEl>
                                          <p:spTgt spid="1229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5" dur="500"/>
                                        <p:tgtEl>
                                          <p:spTgt spid="1229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0" dur="500"/>
                                        <p:tgtEl>
                                          <p:spTgt spid="1229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5" dur="500"/>
                                        <p:tgtEl>
                                          <p:spTgt spid="1229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40" dur="500"/>
                                        <p:tgtEl>
                                          <p:spTgt spid="12291">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45" dur="500"/>
                                        <p:tgtEl>
                                          <p:spTgt spid="1229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50"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70722D8-16D4-475E-9DF6-EE9773C04272}" type="slidenum">
              <a:rPr lang="en-US" smtClean="0"/>
              <a:pPr>
                <a:defRPr/>
              </a:pPr>
              <a:t>24</a:t>
            </a:fld>
            <a:endParaRPr lang="en-US"/>
          </a:p>
        </p:txBody>
      </p:sp>
      <p:sp>
        <p:nvSpPr>
          <p:cNvPr id="28674" name="Rectangle 2"/>
          <p:cNvSpPr>
            <a:spLocks noGrp="1" noChangeArrowheads="1"/>
          </p:cNvSpPr>
          <p:nvPr>
            <p:ph type="title" idx="4294967295"/>
          </p:nvPr>
        </p:nvSpPr>
        <p:spPr bwMode="auto">
          <a:xfrm>
            <a:off x="914400" y="533400"/>
            <a:ext cx="76755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Binary to Decimal Conversion</a:t>
            </a:r>
          </a:p>
        </p:txBody>
      </p:sp>
      <p:sp>
        <p:nvSpPr>
          <p:cNvPr id="14339" name="Text Box 4"/>
          <p:cNvSpPr txBox="1">
            <a:spLocks noChangeArrowheads="1"/>
          </p:cNvSpPr>
          <p:nvPr/>
        </p:nvSpPr>
        <p:spPr bwMode="auto">
          <a:xfrm>
            <a:off x="3078163" y="1252538"/>
            <a:ext cx="4583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b="1" dirty="0" smtClean="0">
                <a:solidFill>
                  <a:srgbClr val="C00000"/>
                </a:solidFill>
                <a:cs typeface="+mn-cs"/>
              </a:rPr>
              <a:t>···b</a:t>
            </a:r>
            <a:r>
              <a:rPr lang="en-US" b="1" baseline="-25000" dirty="0" smtClean="0">
                <a:solidFill>
                  <a:srgbClr val="C00000"/>
                </a:solidFill>
                <a:cs typeface="+mn-cs"/>
              </a:rPr>
              <a:t>3</a:t>
            </a:r>
            <a:r>
              <a:rPr lang="en-US" b="1" dirty="0" smtClean="0">
                <a:solidFill>
                  <a:srgbClr val="C00000"/>
                </a:solidFill>
                <a:cs typeface="+mn-cs"/>
              </a:rPr>
              <a:t>b</a:t>
            </a:r>
            <a:r>
              <a:rPr lang="en-US" b="1" baseline="-25000" dirty="0" smtClean="0">
                <a:solidFill>
                  <a:srgbClr val="C00000"/>
                </a:solidFill>
                <a:cs typeface="+mn-cs"/>
              </a:rPr>
              <a:t>2</a:t>
            </a:r>
            <a:r>
              <a:rPr lang="en-US" b="1" dirty="0" smtClean="0">
                <a:solidFill>
                  <a:srgbClr val="C00000"/>
                </a:solidFill>
                <a:cs typeface="+mn-cs"/>
              </a:rPr>
              <a:t>b</a:t>
            </a:r>
            <a:r>
              <a:rPr lang="en-US" b="1" baseline="-25000" dirty="0" smtClean="0">
                <a:solidFill>
                  <a:srgbClr val="C00000"/>
                </a:solidFill>
                <a:cs typeface="+mn-cs"/>
              </a:rPr>
              <a:t>1</a:t>
            </a:r>
            <a:r>
              <a:rPr lang="en-US" b="1" dirty="0" smtClean="0">
                <a:solidFill>
                  <a:srgbClr val="C00000"/>
                </a:solidFill>
                <a:cs typeface="+mn-cs"/>
              </a:rPr>
              <a:t>b</a:t>
            </a:r>
            <a:r>
              <a:rPr lang="en-US" b="1" baseline="-25000" dirty="0" smtClean="0">
                <a:solidFill>
                  <a:srgbClr val="C00000"/>
                </a:solidFill>
                <a:cs typeface="+mn-cs"/>
              </a:rPr>
              <a:t>0</a:t>
            </a:r>
            <a:r>
              <a:rPr lang="en-US" dirty="0" smtClean="0">
                <a:solidFill>
                  <a:srgbClr val="C00000"/>
                </a:solidFill>
                <a:cs typeface="+mn-cs"/>
              </a:rPr>
              <a:t>     </a:t>
            </a:r>
            <a:r>
              <a:rPr lang="en-US" dirty="0" smtClean="0">
                <a:solidFill>
                  <a:srgbClr val="000000"/>
                </a:solidFill>
                <a:cs typeface="+mn-cs"/>
              </a:rPr>
              <a:t>(each bit b</a:t>
            </a:r>
            <a:r>
              <a:rPr lang="en-US" baseline="-25000" dirty="0" smtClean="0">
                <a:solidFill>
                  <a:srgbClr val="000000"/>
                </a:solidFill>
                <a:cs typeface="+mn-cs"/>
              </a:rPr>
              <a:t>i</a:t>
            </a:r>
            <a:r>
              <a:rPr lang="en-US" dirty="0" smtClean="0">
                <a:solidFill>
                  <a:srgbClr val="000000"/>
                </a:solidFill>
                <a:cs typeface="+mn-cs"/>
              </a:rPr>
              <a:t> is 0 or 1)</a:t>
            </a:r>
          </a:p>
        </p:txBody>
      </p:sp>
      <p:sp>
        <p:nvSpPr>
          <p:cNvPr id="7172" name="Rectangle 5"/>
          <p:cNvSpPr>
            <a:spLocks noChangeArrowheads="1"/>
          </p:cNvSpPr>
          <p:nvPr/>
        </p:nvSpPr>
        <p:spPr bwMode="auto">
          <a:xfrm>
            <a:off x="3570288" y="1938338"/>
            <a:ext cx="52149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b="1" dirty="0">
                <a:solidFill>
                  <a:srgbClr val="C00000"/>
                </a:solidFill>
              </a:rPr>
              <a:t>b</a:t>
            </a:r>
            <a:r>
              <a:rPr lang="en-US" b="1" baseline="-25000" dirty="0">
                <a:solidFill>
                  <a:srgbClr val="C00000"/>
                </a:solidFill>
              </a:rPr>
              <a:t>0</a:t>
            </a:r>
            <a:r>
              <a:rPr lang="en-US" dirty="0">
                <a:solidFill>
                  <a:srgbClr val="000000"/>
                </a:solidFill>
              </a:rPr>
              <a:t>×2</a:t>
            </a:r>
            <a:r>
              <a:rPr lang="en-US" baseline="30000" dirty="0">
                <a:solidFill>
                  <a:srgbClr val="000000"/>
                </a:solidFill>
              </a:rPr>
              <a:t>0</a:t>
            </a:r>
            <a:r>
              <a:rPr lang="en-US"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1</a:t>
            </a:r>
            <a:r>
              <a:rPr lang="en-US" dirty="0">
                <a:solidFill>
                  <a:srgbClr val="000000"/>
                </a:solidFill>
              </a:rPr>
              <a:t>×2</a:t>
            </a:r>
            <a:r>
              <a:rPr lang="en-US" baseline="30000" dirty="0">
                <a:solidFill>
                  <a:srgbClr val="000000"/>
                </a:solidFill>
              </a:rPr>
              <a:t>1</a:t>
            </a:r>
            <a:r>
              <a:rPr lang="en-US"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2</a:t>
            </a:r>
            <a:r>
              <a:rPr lang="en-US" dirty="0">
                <a:solidFill>
                  <a:srgbClr val="000000"/>
                </a:solidFill>
              </a:rPr>
              <a:t>×2</a:t>
            </a:r>
            <a:r>
              <a:rPr lang="en-US" baseline="30000" dirty="0">
                <a:solidFill>
                  <a:srgbClr val="000000"/>
                </a:solidFill>
              </a:rPr>
              <a:t>2</a:t>
            </a:r>
            <a:r>
              <a:rPr lang="en-US"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3</a:t>
            </a:r>
            <a:r>
              <a:rPr lang="en-US" dirty="0">
                <a:solidFill>
                  <a:srgbClr val="000000"/>
                </a:solidFill>
              </a:rPr>
              <a:t>×2</a:t>
            </a:r>
            <a:r>
              <a:rPr lang="en-US" baseline="30000" dirty="0">
                <a:solidFill>
                  <a:srgbClr val="000000"/>
                </a:solidFill>
              </a:rPr>
              <a:t>3</a:t>
            </a:r>
            <a:r>
              <a:rPr lang="en-US" dirty="0">
                <a:solidFill>
                  <a:srgbClr val="000000"/>
                </a:solidFill>
              </a:rPr>
              <a:t> + ···</a:t>
            </a:r>
            <a:r>
              <a:rPr lang="en-US" dirty="0">
                <a:solidFill>
                  <a:srgbClr val="CC3300"/>
                </a:solidFill>
              </a:rPr>
              <a:t> </a:t>
            </a:r>
            <a:endParaRPr lang="en-US" baseline="30000" dirty="0">
              <a:solidFill>
                <a:srgbClr val="000000"/>
              </a:solidFill>
            </a:endParaRPr>
          </a:p>
          <a:p>
            <a:r>
              <a:rPr lang="en-US"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0</a:t>
            </a:r>
            <a:r>
              <a:rPr lang="en-US" dirty="0">
                <a:solidFill>
                  <a:srgbClr val="000000"/>
                </a:solidFill>
              </a:rPr>
              <a:t>×1 +</a:t>
            </a:r>
            <a:r>
              <a:rPr lang="en-US" b="1" dirty="0">
                <a:solidFill>
                  <a:srgbClr val="CC3300"/>
                </a:solidFill>
              </a:rPr>
              <a:t> </a:t>
            </a:r>
            <a:r>
              <a:rPr lang="en-US" b="1" dirty="0">
                <a:solidFill>
                  <a:srgbClr val="C00000"/>
                </a:solidFill>
              </a:rPr>
              <a:t>b</a:t>
            </a:r>
            <a:r>
              <a:rPr lang="en-US" b="1" baseline="-25000" dirty="0">
                <a:solidFill>
                  <a:srgbClr val="C00000"/>
                </a:solidFill>
              </a:rPr>
              <a:t>1</a:t>
            </a:r>
            <a:r>
              <a:rPr lang="en-US" b="1" dirty="0">
                <a:solidFill>
                  <a:srgbClr val="000000"/>
                </a:solidFill>
              </a:rPr>
              <a:t>×2</a:t>
            </a:r>
            <a:r>
              <a:rPr lang="en-US" b="1"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2</a:t>
            </a:r>
            <a:r>
              <a:rPr lang="en-US" dirty="0">
                <a:solidFill>
                  <a:srgbClr val="000000"/>
                </a:solidFill>
              </a:rPr>
              <a:t>×4</a:t>
            </a:r>
            <a:r>
              <a:rPr lang="en-US" dirty="0">
                <a:solidFill>
                  <a:srgbClr val="CC3300"/>
                </a:solidFill>
              </a:rPr>
              <a:t> </a:t>
            </a:r>
            <a:r>
              <a:rPr lang="en-US" dirty="0">
                <a:solidFill>
                  <a:srgbClr val="000000"/>
                </a:solidFill>
              </a:rPr>
              <a:t>+</a:t>
            </a:r>
            <a:r>
              <a:rPr lang="en-US" dirty="0">
                <a:solidFill>
                  <a:srgbClr val="CC3300"/>
                </a:solidFill>
              </a:rPr>
              <a:t> </a:t>
            </a:r>
            <a:r>
              <a:rPr lang="en-US" b="1" dirty="0">
                <a:solidFill>
                  <a:srgbClr val="C00000"/>
                </a:solidFill>
              </a:rPr>
              <a:t>b</a:t>
            </a:r>
            <a:r>
              <a:rPr lang="en-US" b="1" baseline="-25000" dirty="0">
                <a:solidFill>
                  <a:srgbClr val="C00000"/>
                </a:solidFill>
              </a:rPr>
              <a:t>3</a:t>
            </a:r>
            <a:r>
              <a:rPr lang="en-US" dirty="0">
                <a:solidFill>
                  <a:srgbClr val="000000"/>
                </a:solidFill>
              </a:rPr>
              <a:t>×8</a:t>
            </a:r>
            <a:r>
              <a:rPr lang="en-US" dirty="0">
                <a:solidFill>
                  <a:srgbClr val="CC3300"/>
                </a:solidFill>
              </a:rPr>
              <a:t> </a:t>
            </a:r>
            <a:r>
              <a:rPr lang="en-US" dirty="0">
                <a:solidFill>
                  <a:srgbClr val="000000"/>
                </a:solidFill>
              </a:rPr>
              <a:t>+ ···</a:t>
            </a:r>
            <a:endParaRPr lang="en-US" b="1" dirty="0">
              <a:solidFill>
                <a:srgbClr val="000000"/>
              </a:solidFill>
            </a:endParaRPr>
          </a:p>
        </p:txBody>
      </p:sp>
      <p:sp>
        <p:nvSpPr>
          <p:cNvPr id="14341" name="Text Box 6"/>
          <p:cNvSpPr txBox="1">
            <a:spLocks noChangeArrowheads="1"/>
          </p:cNvSpPr>
          <p:nvPr/>
        </p:nvSpPr>
        <p:spPr bwMode="auto">
          <a:xfrm>
            <a:off x="831850" y="1231900"/>
            <a:ext cx="2192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mtClean="0">
                <a:solidFill>
                  <a:srgbClr val="000000"/>
                </a:solidFill>
                <a:cs typeface="+mn-cs"/>
              </a:rPr>
              <a:t>Binary Number:</a:t>
            </a:r>
          </a:p>
        </p:txBody>
      </p:sp>
      <p:sp>
        <p:nvSpPr>
          <p:cNvPr id="7174" name="Text Box 7"/>
          <p:cNvSpPr txBox="1">
            <a:spLocks noChangeArrowheads="1"/>
          </p:cNvSpPr>
          <p:nvPr/>
        </p:nvSpPr>
        <p:spPr bwMode="auto">
          <a:xfrm>
            <a:off x="814388" y="1917700"/>
            <a:ext cx="2625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mtClean="0">
                <a:solidFill>
                  <a:srgbClr val="000000"/>
                </a:solidFill>
                <a:cs typeface="+mn-cs"/>
              </a:rPr>
              <a:t>Its decimal value is:</a:t>
            </a:r>
          </a:p>
        </p:txBody>
      </p:sp>
      <p:sp>
        <p:nvSpPr>
          <p:cNvPr id="7175" name="Text Box 8"/>
          <p:cNvSpPr txBox="1">
            <a:spLocks noChangeArrowheads="1"/>
          </p:cNvSpPr>
          <p:nvPr/>
        </p:nvSpPr>
        <p:spPr bwMode="auto">
          <a:xfrm>
            <a:off x="827088" y="2847975"/>
            <a:ext cx="60213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b="1" u="sng" dirty="0" smtClean="0">
                <a:solidFill>
                  <a:srgbClr val="000000"/>
                </a:solidFill>
                <a:cs typeface="+mn-cs"/>
              </a:rPr>
              <a:t>Examples</a:t>
            </a:r>
            <a:r>
              <a:rPr lang="en-US" b="1" dirty="0" smtClean="0">
                <a:solidFill>
                  <a:srgbClr val="000000"/>
                </a:solidFill>
                <a:cs typeface="+mn-cs"/>
              </a:rPr>
              <a:t>:</a:t>
            </a:r>
            <a:r>
              <a:rPr lang="en-US" dirty="0" smtClean="0">
                <a:solidFill>
                  <a:srgbClr val="000000"/>
                </a:solidFill>
                <a:cs typeface="+mn-cs"/>
              </a:rPr>
              <a:t> 	</a:t>
            </a:r>
            <a:r>
              <a:rPr lang="en-US" b="1" dirty="0" smtClean="0">
                <a:solidFill>
                  <a:srgbClr val="000000"/>
                </a:solidFill>
                <a:latin typeface="Courier New" pitchFamily="49" charset="0"/>
                <a:cs typeface="Courier New" pitchFamily="49" charset="0"/>
              </a:rPr>
              <a:t>1110</a:t>
            </a:r>
            <a:r>
              <a:rPr lang="en-US" baseline="-25000" dirty="0" smtClean="0">
                <a:solidFill>
                  <a:srgbClr val="000000"/>
                </a:solidFill>
                <a:cs typeface="+mn-cs"/>
              </a:rPr>
              <a:t>2</a:t>
            </a:r>
            <a:r>
              <a:rPr lang="en-US" dirty="0" smtClean="0">
                <a:solidFill>
                  <a:srgbClr val="000000"/>
                </a:solidFill>
                <a:cs typeface="+mn-cs"/>
              </a:rPr>
              <a:t>		Decimal value is: </a:t>
            </a:r>
          </a:p>
          <a:p>
            <a:pPr eaLnBrk="1" hangingPunct="1">
              <a:defRPr/>
            </a:pPr>
            <a:r>
              <a:rPr lang="en-US" dirty="0" smtClean="0">
                <a:solidFill>
                  <a:srgbClr val="000000"/>
                </a:solidFill>
                <a:cs typeface="+mn-cs"/>
              </a:rPr>
              <a:t>		</a:t>
            </a:r>
            <a:r>
              <a:rPr lang="en-US" b="1" dirty="0" smtClean="0">
                <a:solidFill>
                  <a:srgbClr val="000000"/>
                </a:solidFill>
                <a:latin typeface="Courier New" pitchFamily="49" charset="0"/>
                <a:cs typeface="Courier New" pitchFamily="49" charset="0"/>
              </a:rPr>
              <a:t>1111</a:t>
            </a:r>
            <a:r>
              <a:rPr lang="en-US" baseline="-25000" dirty="0" smtClean="0">
                <a:solidFill>
                  <a:srgbClr val="000000"/>
                </a:solidFill>
                <a:cs typeface="+mn-cs"/>
              </a:rPr>
              <a:t>2</a:t>
            </a:r>
            <a:r>
              <a:rPr lang="en-US" dirty="0" smtClean="0">
                <a:solidFill>
                  <a:srgbClr val="000000"/>
                </a:solidFill>
                <a:cs typeface="+mn-cs"/>
              </a:rPr>
              <a:t>		Decimal value is: </a:t>
            </a:r>
          </a:p>
          <a:p>
            <a:pPr eaLnBrk="1" hangingPunct="1">
              <a:defRPr/>
            </a:pPr>
            <a:r>
              <a:rPr lang="en-US" dirty="0" smtClean="0">
                <a:solidFill>
                  <a:srgbClr val="000000"/>
                </a:solidFill>
                <a:cs typeface="+mn-cs"/>
              </a:rPr>
              <a:t>		</a:t>
            </a:r>
            <a:r>
              <a:rPr lang="en-US" b="1" dirty="0" smtClean="0">
                <a:solidFill>
                  <a:srgbClr val="000000"/>
                </a:solidFill>
                <a:latin typeface="Courier New" pitchFamily="49" charset="0"/>
                <a:cs typeface="Courier New" pitchFamily="49" charset="0"/>
              </a:rPr>
              <a:t>110010</a:t>
            </a:r>
            <a:r>
              <a:rPr lang="en-US" baseline="-25000" dirty="0" smtClean="0">
                <a:solidFill>
                  <a:srgbClr val="000000"/>
                </a:solidFill>
                <a:cs typeface="+mn-cs"/>
              </a:rPr>
              <a:t>2</a:t>
            </a:r>
            <a:r>
              <a:rPr lang="en-US" dirty="0" smtClean="0">
                <a:solidFill>
                  <a:srgbClr val="000000"/>
                </a:solidFill>
                <a:cs typeface="+mn-cs"/>
              </a:rPr>
              <a:t>	Decimal value is: </a:t>
            </a:r>
          </a:p>
          <a:p>
            <a:pPr eaLnBrk="1" hangingPunct="1">
              <a:defRPr/>
            </a:pPr>
            <a:r>
              <a:rPr lang="en-US" dirty="0" smtClean="0">
                <a:solidFill>
                  <a:srgbClr val="000000"/>
                </a:solidFill>
                <a:cs typeface="+mn-cs"/>
              </a:rPr>
              <a:t>		</a:t>
            </a:r>
            <a:r>
              <a:rPr lang="en-US" b="1" dirty="0" smtClean="0">
                <a:solidFill>
                  <a:srgbClr val="000000"/>
                </a:solidFill>
                <a:latin typeface="Courier New" pitchFamily="49" charset="0"/>
                <a:cs typeface="Courier New" pitchFamily="49" charset="0"/>
              </a:rPr>
              <a:t>111111</a:t>
            </a:r>
            <a:r>
              <a:rPr lang="en-US" baseline="-25000" dirty="0" smtClean="0">
                <a:solidFill>
                  <a:srgbClr val="000000"/>
                </a:solidFill>
                <a:cs typeface="+mn-cs"/>
              </a:rPr>
              <a:t>2</a:t>
            </a:r>
            <a:r>
              <a:rPr lang="en-US" dirty="0" smtClean="0">
                <a:solidFill>
                  <a:srgbClr val="000000"/>
                </a:solidFill>
                <a:cs typeface="+mn-cs"/>
              </a:rPr>
              <a:t>	Decimal value is: </a:t>
            </a:r>
          </a:p>
        </p:txBody>
      </p:sp>
      <p:sp>
        <p:nvSpPr>
          <p:cNvPr id="7176" name="Rectangle 9"/>
          <p:cNvSpPr>
            <a:spLocks noChangeArrowheads="1"/>
          </p:cNvSpPr>
          <p:nvPr/>
        </p:nvSpPr>
        <p:spPr bwMode="auto">
          <a:xfrm>
            <a:off x="609600" y="4495800"/>
            <a:ext cx="7826375" cy="1498600"/>
          </a:xfrm>
          <a:prstGeom prst="rect">
            <a:avLst/>
          </a:prstGeom>
          <a:solidFill>
            <a:srgbClr val="FFFFCC"/>
          </a:solidFill>
          <a:ln w="12700">
            <a:solidFill>
              <a:schemeClr val="tx1"/>
            </a:solidFill>
            <a:miter lim="800000"/>
            <a:headEnd/>
            <a:tailEnd/>
          </a:ln>
        </p:spPr>
        <p:txBody>
          <a:bodyPr wrap="none"/>
          <a:lstStyle/>
          <a:p>
            <a:r>
              <a:rPr lang="en-US" dirty="0">
                <a:solidFill>
                  <a:srgbClr val="000000"/>
                </a:solidFill>
              </a:rPr>
              <a:t>Check your understanding:</a:t>
            </a:r>
          </a:p>
          <a:p>
            <a:r>
              <a:rPr lang="en-US" sz="2000" i="1" dirty="0" smtClean="0">
                <a:solidFill>
                  <a:srgbClr val="000000"/>
                </a:solidFill>
              </a:rPr>
              <a:t>N</a:t>
            </a:r>
            <a:r>
              <a:rPr lang="en-US" sz="2000" dirty="0" smtClean="0">
                <a:solidFill>
                  <a:srgbClr val="000000"/>
                </a:solidFill>
              </a:rPr>
              <a:t> </a:t>
            </a:r>
            <a:r>
              <a:rPr lang="en-US" sz="2000" dirty="0">
                <a:solidFill>
                  <a:srgbClr val="000000"/>
                </a:solidFill>
              </a:rPr>
              <a:t>bits </a:t>
            </a:r>
            <a:r>
              <a:rPr lang="en-US" sz="2000" dirty="0">
                <a:solidFill>
                  <a:srgbClr val="000000"/>
                </a:solidFill>
                <a:sym typeface="Wingdings" pitchFamily="2" charset="2"/>
              </a:rPr>
              <a:t> 2</a:t>
            </a:r>
            <a:r>
              <a:rPr lang="en-US" sz="2000" i="1" baseline="30000" dirty="0">
                <a:solidFill>
                  <a:srgbClr val="000000"/>
                </a:solidFill>
                <a:sym typeface="Wingdings" pitchFamily="2" charset="2"/>
              </a:rPr>
              <a:t>N</a:t>
            </a:r>
            <a:r>
              <a:rPr lang="en-US" sz="2000" dirty="0">
                <a:solidFill>
                  <a:srgbClr val="000000"/>
                </a:solidFill>
                <a:sym typeface="Wingdings" pitchFamily="2" charset="2"/>
              </a:rPr>
              <a:t> combinations  decimal numbers 0, 1, 2, 3, …, 2</a:t>
            </a:r>
            <a:r>
              <a:rPr lang="en-US" sz="2000" i="1" baseline="30000" dirty="0">
                <a:solidFill>
                  <a:srgbClr val="000000"/>
                </a:solidFill>
                <a:sym typeface="Wingdings" pitchFamily="2" charset="2"/>
              </a:rPr>
              <a:t>N </a:t>
            </a:r>
            <a:r>
              <a:rPr lang="en-US" sz="2000" dirty="0">
                <a:solidFill>
                  <a:srgbClr val="000000"/>
                </a:solidFill>
                <a:sym typeface="Wingdings" pitchFamily="2" charset="2"/>
              </a:rPr>
              <a:t>- 1</a:t>
            </a:r>
            <a:endParaRPr lang="en-US" sz="2000" dirty="0">
              <a:solidFill>
                <a:srgbClr val="000000"/>
              </a:solidFill>
            </a:endParaRPr>
          </a:p>
          <a:p>
            <a:r>
              <a:rPr lang="en-US" sz="2000" dirty="0">
                <a:solidFill>
                  <a:srgbClr val="000000"/>
                </a:solidFill>
              </a:rPr>
              <a:t>	The largest number: 11…11</a:t>
            </a:r>
            <a:r>
              <a:rPr lang="en-US" sz="2000" baseline="-25000" dirty="0">
                <a:solidFill>
                  <a:srgbClr val="000000"/>
                </a:solidFill>
              </a:rPr>
              <a:t>2</a:t>
            </a:r>
            <a:r>
              <a:rPr lang="en-US" sz="2000" dirty="0">
                <a:solidFill>
                  <a:srgbClr val="000000"/>
                </a:solidFill>
              </a:rPr>
              <a:t> = 2</a:t>
            </a:r>
            <a:r>
              <a:rPr lang="en-US" sz="2000" i="1" baseline="30000" dirty="0">
                <a:solidFill>
                  <a:srgbClr val="000000"/>
                </a:solidFill>
              </a:rPr>
              <a:t>N</a:t>
            </a:r>
            <a:r>
              <a:rPr lang="en-US" sz="2000" dirty="0">
                <a:solidFill>
                  <a:srgbClr val="000000"/>
                </a:solidFill>
              </a:rPr>
              <a:t>-1 (decimal)</a:t>
            </a:r>
          </a:p>
        </p:txBody>
      </p:sp>
      <p:sp>
        <p:nvSpPr>
          <p:cNvPr id="9" name="Text Box 8"/>
          <p:cNvSpPr txBox="1">
            <a:spLocks noChangeArrowheads="1"/>
          </p:cNvSpPr>
          <p:nvPr/>
        </p:nvSpPr>
        <p:spPr bwMode="auto">
          <a:xfrm>
            <a:off x="6721475" y="2863850"/>
            <a:ext cx="876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mtClean="0">
                <a:solidFill>
                  <a:srgbClr val="000000"/>
                </a:solidFill>
                <a:cs typeface="+mn-cs"/>
              </a:rPr>
              <a:t>14</a:t>
            </a:r>
          </a:p>
          <a:p>
            <a:pPr eaLnBrk="1" hangingPunct="1">
              <a:defRPr/>
            </a:pPr>
            <a:r>
              <a:rPr lang="en-US" smtClean="0">
                <a:solidFill>
                  <a:srgbClr val="000000"/>
                </a:solidFill>
                <a:cs typeface="+mn-cs"/>
              </a:rPr>
              <a:t>15</a:t>
            </a:r>
          </a:p>
          <a:p>
            <a:pPr eaLnBrk="1" hangingPunct="1">
              <a:defRPr/>
            </a:pPr>
            <a:r>
              <a:rPr lang="en-US" smtClean="0">
                <a:solidFill>
                  <a:srgbClr val="000000"/>
                </a:solidFill>
                <a:cs typeface="+mn-cs"/>
              </a:rPr>
              <a:t>50</a:t>
            </a:r>
          </a:p>
          <a:p>
            <a:pPr eaLnBrk="1" hangingPunct="1">
              <a:defRPr/>
            </a:pPr>
            <a:r>
              <a:rPr lang="en-US" smtClean="0">
                <a:solidFill>
                  <a:srgbClr val="000000"/>
                </a:solidFill>
                <a:cs typeface="+mn-cs"/>
              </a:rPr>
              <a:t>63</a:t>
            </a:r>
          </a:p>
        </p:txBody>
      </p:sp>
      <p:sp>
        <p:nvSpPr>
          <p:cNvPr id="10" name="Right Brace 9"/>
          <p:cNvSpPr>
            <a:spLocks/>
          </p:cNvSpPr>
          <p:nvPr/>
        </p:nvSpPr>
        <p:spPr bwMode="auto">
          <a:xfrm rot="5400000">
            <a:off x="4287837" y="5157341"/>
            <a:ext cx="155575" cy="704850"/>
          </a:xfrm>
          <a:prstGeom prst="rightBrace">
            <a:avLst>
              <a:gd name="adj1" fmla="val 8327"/>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11" name="Text Box 8"/>
          <p:cNvSpPr txBox="1">
            <a:spLocks noChangeArrowheads="1"/>
          </p:cNvSpPr>
          <p:nvPr/>
        </p:nvSpPr>
        <p:spPr bwMode="auto">
          <a:xfrm>
            <a:off x="3662362" y="5509766"/>
            <a:ext cx="1720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1800" i="1" dirty="0" smtClean="0">
                <a:solidFill>
                  <a:srgbClr val="000000"/>
                </a:solidFill>
                <a:cs typeface="+mn-cs"/>
              </a:rPr>
              <a:t>N </a:t>
            </a:r>
            <a:r>
              <a:rPr lang="en-US" sz="1800" dirty="0" smtClean="0">
                <a:solidFill>
                  <a:srgbClr val="000000"/>
                </a:solidFill>
                <a:cs typeface="+mn-cs"/>
              </a:rPr>
              <a:t>bits, all ones</a:t>
            </a:r>
          </a:p>
        </p:txBody>
      </p:sp>
    </p:spTree>
    <p:extLst>
      <p:ext uri="{BB962C8B-B14F-4D97-AF65-F5344CB8AC3E}">
        <p14:creationId xmlns:p14="http://schemas.microsoft.com/office/powerpoint/2010/main" val="215085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blinds(horizontal)">
                                      <p:cBhvr>
                                        <p:cTn id="7" dur="500"/>
                                        <p:tgtEl>
                                          <p:spTgt spid="71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175">
                                            <p:txEl>
                                              <p:pRg st="0" end="0"/>
                                            </p:txEl>
                                          </p:spTgt>
                                        </p:tgtEl>
                                        <p:attrNameLst>
                                          <p:attrName>style.visibility</p:attrName>
                                        </p:attrNameLst>
                                      </p:cBhvr>
                                      <p:to>
                                        <p:strVal val="visible"/>
                                      </p:to>
                                    </p:set>
                                    <p:animEffect transition="in" filter="blinds(horizontal)">
                                      <p:cBhvr>
                                        <p:cTn id="15" dur="500"/>
                                        <p:tgtEl>
                                          <p:spTgt spid="717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blinds(horizontal)">
                                      <p:cBhvr>
                                        <p:cTn id="20" dur="500"/>
                                        <p:tgtEl>
                                          <p:spTgt spid="9">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175">
                                            <p:txEl>
                                              <p:pRg st="1" end="1"/>
                                            </p:txEl>
                                          </p:spTgt>
                                        </p:tgtEl>
                                        <p:attrNameLst>
                                          <p:attrName>style.visibility</p:attrName>
                                        </p:attrNameLst>
                                      </p:cBhvr>
                                      <p:to>
                                        <p:strVal val="visible"/>
                                      </p:to>
                                    </p:set>
                                    <p:animEffect transition="in" filter="blinds(horizontal)">
                                      <p:cBhvr>
                                        <p:cTn id="25" dur="500"/>
                                        <p:tgtEl>
                                          <p:spTgt spid="7175">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blinds(horizontal)">
                                      <p:cBhvr>
                                        <p:cTn id="30" dur="500"/>
                                        <p:tgtEl>
                                          <p:spTgt spid="9">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7175">
                                            <p:txEl>
                                              <p:pRg st="2" end="2"/>
                                            </p:txEl>
                                          </p:spTgt>
                                        </p:tgtEl>
                                        <p:attrNameLst>
                                          <p:attrName>style.visibility</p:attrName>
                                        </p:attrNameLst>
                                      </p:cBhvr>
                                      <p:to>
                                        <p:strVal val="visible"/>
                                      </p:to>
                                    </p:set>
                                    <p:animEffect transition="in" filter="blinds(horizontal)">
                                      <p:cBhvr>
                                        <p:cTn id="35" dur="500"/>
                                        <p:tgtEl>
                                          <p:spTgt spid="7175">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blinds(horizontal)">
                                      <p:cBhvr>
                                        <p:cTn id="40" dur="500"/>
                                        <p:tgtEl>
                                          <p:spTgt spid="9">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175">
                                            <p:txEl>
                                              <p:pRg st="3" end="3"/>
                                            </p:txEl>
                                          </p:spTgt>
                                        </p:tgtEl>
                                        <p:attrNameLst>
                                          <p:attrName>style.visibility</p:attrName>
                                        </p:attrNameLst>
                                      </p:cBhvr>
                                      <p:to>
                                        <p:strVal val="visible"/>
                                      </p:to>
                                    </p:set>
                                    <p:animEffect transition="in" filter="blinds(horizontal)">
                                      <p:cBhvr>
                                        <p:cTn id="45" dur="500"/>
                                        <p:tgtEl>
                                          <p:spTgt spid="7175">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9">
                                            <p:txEl>
                                              <p:pRg st="3" end="3"/>
                                            </p:txEl>
                                          </p:spTgt>
                                        </p:tgtEl>
                                        <p:attrNameLst>
                                          <p:attrName>style.visibility</p:attrName>
                                        </p:attrNameLst>
                                      </p:cBhvr>
                                      <p:to>
                                        <p:strVal val="visible"/>
                                      </p:to>
                                    </p:set>
                                    <p:animEffect transition="in" filter="blinds(horizontal)">
                                      <p:cBhvr>
                                        <p:cTn id="50" dur="500"/>
                                        <p:tgtEl>
                                          <p:spTgt spid="9">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7176"/>
                                        </p:tgtEl>
                                        <p:attrNameLst>
                                          <p:attrName>style.visibility</p:attrName>
                                        </p:attrNameLst>
                                      </p:cBhvr>
                                      <p:to>
                                        <p:strVal val="visible"/>
                                      </p:to>
                                    </p:set>
                                    <p:animEffect transition="in" filter="blinds(horizontal)">
                                      <p:cBhvr>
                                        <p:cTn id="55" dur="500"/>
                                        <p:tgtEl>
                                          <p:spTgt spid="7176"/>
                                        </p:tgtEl>
                                      </p:cBhvr>
                                    </p:animEffect>
                                  </p:childTnLst>
                                </p:cTn>
                              </p:par>
                              <p:par>
                                <p:cTn id="56" presetID="1" presetClass="entr" presetSubtype="0" fill="hold" nodeType="withEffect">
                                  <p:stCondLst>
                                    <p:cond delay="0"/>
                                  </p:stCondLst>
                                  <p:childTnLst>
                                    <p:set>
                                      <p:cBhvr>
                                        <p:cTn id="57" dur="1" fill="hold">
                                          <p:stCondLst>
                                            <p:cond delay="0"/>
                                          </p:stCondLst>
                                        </p:cTn>
                                        <p:tgtEl>
                                          <p:spTgt spid="7176">
                                            <p:txEl>
                                              <p:pRg st="0" end="0"/>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7176">
                                            <p:txEl>
                                              <p:pRg st="1" end="1"/>
                                            </p:txEl>
                                          </p:spTgt>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7176">
                                            <p:txEl>
                                              <p:pRg st="2" end="2"/>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4" grpId="0"/>
      <p:bldP spid="7176" grpId="0" animBg="1"/>
      <p:bldP spid="10"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70722D8-16D4-475E-9DF6-EE9773C04272}" type="slidenum">
              <a:rPr lang="en-US" smtClean="0"/>
              <a:pPr>
                <a:defRPr/>
              </a:pPr>
              <a:t>25</a:t>
            </a:fld>
            <a:endParaRPr lang="en-US"/>
          </a:p>
        </p:txBody>
      </p:sp>
      <p:sp>
        <p:nvSpPr>
          <p:cNvPr id="34818" name="Rectangle 2"/>
          <p:cNvSpPr>
            <a:spLocks noGrp="1" noChangeArrowheads="1"/>
          </p:cNvSpPr>
          <p:nvPr>
            <p:ph type="title" idx="4294967295"/>
          </p:nvPr>
        </p:nvSpPr>
        <p:spPr bwMode="auto">
          <a:xfrm>
            <a:off x="762000" y="533400"/>
            <a:ext cx="76755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Other Conversions</a:t>
            </a:r>
          </a:p>
        </p:txBody>
      </p:sp>
      <p:sp>
        <p:nvSpPr>
          <p:cNvPr id="289796" name="Rectangle 4"/>
          <p:cNvSpPr>
            <a:spLocks noChangeArrowheads="1"/>
          </p:cNvSpPr>
          <p:nvPr/>
        </p:nvSpPr>
        <p:spPr bwMode="auto">
          <a:xfrm>
            <a:off x="609600" y="1208088"/>
            <a:ext cx="80010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defRPr/>
            </a:pPr>
            <a:r>
              <a:rPr lang="en-US" b="1" u="sng" dirty="0">
                <a:solidFill>
                  <a:srgbClr val="000000"/>
                </a:solidFill>
                <a:cs typeface="+mn-cs"/>
              </a:rPr>
              <a:t>Convert decimal to hex</a:t>
            </a:r>
            <a:r>
              <a:rPr lang="en-US" u="sng" dirty="0">
                <a:solidFill>
                  <a:srgbClr val="000000"/>
                </a:solidFill>
                <a:cs typeface="+mn-cs"/>
              </a:rPr>
              <a:t> </a:t>
            </a:r>
          </a:p>
          <a:p>
            <a:pPr marL="342900" indent="-342900" algn="just">
              <a:buFont typeface="Wingdings" pitchFamily="2" charset="2"/>
              <a:buNone/>
              <a:defRPr/>
            </a:pPr>
            <a:r>
              <a:rPr lang="en-US" dirty="0">
                <a:solidFill>
                  <a:srgbClr val="000000"/>
                </a:solidFill>
                <a:cs typeface="+mn-cs"/>
              </a:rPr>
              <a:t>	</a:t>
            </a:r>
            <a:r>
              <a:rPr lang="en-US" sz="2000" dirty="0">
                <a:solidFill>
                  <a:srgbClr val="000000"/>
                </a:solidFill>
                <a:cs typeface="+mn-cs"/>
              </a:rPr>
              <a:t>Use the successive division method described previously (for decimal to binary), but divide by </a:t>
            </a:r>
            <a:r>
              <a:rPr lang="en-US" sz="2000" b="1" dirty="0">
                <a:solidFill>
                  <a:srgbClr val="C00000"/>
                </a:solidFill>
                <a:cs typeface="+mn-cs"/>
              </a:rPr>
              <a:t>16</a:t>
            </a:r>
            <a:r>
              <a:rPr lang="en-US" sz="2000" dirty="0">
                <a:solidFill>
                  <a:srgbClr val="000000"/>
                </a:solidFill>
                <a:cs typeface="+mn-cs"/>
              </a:rPr>
              <a:t> instead of </a:t>
            </a:r>
            <a:r>
              <a:rPr lang="en-US" sz="2000" b="1" dirty="0">
                <a:solidFill>
                  <a:srgbClr val="C00000"/>
                </a:solidFill>
                <a:cs typeface="+mn-cs"/>
              </a:rPr>
              <a:t>2</a:t>
            </a:r>
            <a:r>
              <a:rPr lang="en-US" sz="2000" dirty="0">
                <a:solidFill>
                  <a:srgbClr val="000000"/>
                </a:solidFill>
                <a:cs typeface="+mn-cs"/>
              </a:rPr>
              <a:t>.</a:t>
            </a:r>
          </a:p>
        </p:txBody>
      </p:sp>
      <p:sp>
        <p:nvSpPr>
          <p:cNvPr id="289798" name="Rectangle 6"/>
          <p:cNvSpPr>
            <a:spLocks noChangeArrowheads="1"/>
          </p:cNvSpPr>
          <p:nvPr/>
        </p:nvSpPr>
        <p:spPr bwMode="auto">
          <a:xfrm>
            <a:off x="609600" y="2339975"/>
            <a:ext cx="8186738"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defRPr/>
            </a:pPr>
            <a:r>
              <a:rPr lang="en-US" b="1" u="sng" dirty="0">
                <a:solidFill>
                  <a:srgbClr val="000000"/>
                </a:solidFill>
                <a:cs typeface="+mn-cs"/>
              </a:rPr>
              <a:t>Convert binary to hex</a:t>
            </a:r>
            <a:r>
              <a:rPr lang="en-US" u="sng" dirty="0">
                <a:solidFill>
                  <a:srgbClr val="000000"/>
                </a:solidFill>
                <a:cs typeface="+mn-cs"/>
              </a:rPr>
              <a:t> </a:t>
            </a:r>
          </a:p>
          <a:p>
            <a:pPr marL="914400" lvl="1" indent="-457200">
              <a:buFont typeface="Wingdings" pitchFamily="2" charset="2"/>
              <a:buAutoNum type="arabicPeriod"/>
              <a:defRPr/>
            </a:pPr>
            <a:r>
              <a:rPr lang="en-US" sz="2000" dirty="0">
                <a:solidFill>
                  <a:srgbClr val="000000"/>
                </a:solidFill>
                <a:cs typeface="+mn-cs"/>
              </a:rPr>
              <a:t>A hex digit is equivalent to 4 bits.</a:t>
            </a:r>
          </a:p>
          <a:p>
            <a:pPr marL="914400" lvl="1" indent="-457200">
              <a:buFont typeface="Wingdings" pitchFamily="2" charset="2"/>
              <a:buAutoNum type="arabicPeriod"/>
              <a:defRPr/>
            </a:pPr>
            <a:r>
              <a:rPr lang="en-US" sz="2000" dirty="0">
                <a:solidFill>
                  <a:srgbClr val="000000"/>
                </a:solidFill>
                <a:cs typeface="+mn-cs"/>
              </a:rPr>
              <a:t>Divide binary number into groups of 4 bits, starting from the right. </a:t>
            </a:r>
          </a:p>
          <a:p>
            <a:pPr marL="914400" lvl="1" indent="-457200">
              <a:buFont typeface="Wingdings" pitchFamily="2" charset="2"/>
              <a:buAutoNum type="arabicPeriod"/>
              <a:defRPr/>
            </a:pPr>
            <a:r>
              <a:rPr lang="en-US" sz="2000" dirty="0">
                <a:solidFill>
                  <a:srgbClr val="000000"/>
                </a:solidFill>
                <a:cs typeface="+mn-cs"/>
              </a:rPr>
              <a:t>Convert each 4 bit group into one hex digit.</a:t>
            </a:r>
          </a:p>
        </p:txBody>
      </p:sp>
      <p:sp>
        <p:nvSpPr>
          <p:cNvPr id="8" name="Rectangle 6"/>
          <p:cNvSpPr>
            <a:spLocks noChangeArrowheads="1"/>
          </p:cNvSpPr>
          <p:nvPr/>
        </p:nvSpPr>
        <p:spPr bwMode="auto">
          <a:xfrm>
            <a:off x="609600" y="3962400"/>
            <a:ext cx="8153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defRPr/>
            </a:pPr>
            <a:r>
              <a:rPr lang="en-US" b="1" u="sng" dirty="0">
                <a:solidFill>
                  <a:srgbClr val="000000"/>
                </a:solidFill>
                <a:cs typeface="+mn-cs"/>
              </a:rPr>
              <a:t>Convert hex to binary</a:t>
            </a:r>
            <a:r>
              <a:rPr lang="en-US" u="sng" dirty="0">
                <a:solidFill>
                  <a:srgbClr val="000000"/>
                </a:solidFill>
                <a:cs typeface="+mn-cs"/>
              </a:rPr>
              <a:t> </a:t>
            </a:r>
          </a:p>
          <a:p>
            <a:pPr marL="914400" lvl="1" indent="-457200">
              <a:buFont typeface="Wingdings" pitchFamily="2" charset="2"/>
              <a:buAutoNum type="arabicPeriod"/>
              <a:defRPr/>
            </a:pPr>
            <a:r>
              <a:rPr lang="en-US" sz="2000" dirty="0">
                <a:solidFill>
                  <a:srgbClr val="000000"/>
                </a:solidFill>
                <a:cs typeface="+mn-cs"/>
              </a:rPr>
              <a:t>Convert each hex digit to its 4-bit binary equivalent.</a:t>
            </a:r>
          </a:p>
          <a:p>
            <a:pPr marL="914400" lvl="1" indent="-457200">
              <a:buFont typeface="Wingdings" pitchFamily="2" charset="2"/>
              <a:buAutoNum type="arabicPeriod"/>
              <a:defRPr/>
            </a:pPr>
            <a:r>
              <a:rPr lang="en-US" sz="2000" dirty="0">
                <a:solidFill>
                  <a:srgbClr val="000000"/>
                </a:solidFill>
                <a:cs typeface="+mn-cs"/>
              </a:rPr>
              <a:t>String the bits together.</a:t>
            </a:r>
          </a:p>
        </p:txBody>
      </p:sp>
      <p:sp>
        <p:nvSpPr>
          <p:cNvPr id="6" name="Rectangle 6"/>
          <p:cNvSpPr>
            <a:spLocks noChangeArrowheads="1"/>
          </p:cNvSpPr>
          <p:nvPr/>
        </p:nvSpPr>
        <p:spPr bwMode="auto">
          <a:xfrm>
            <a:off x="533400" y="5029200"/>
            <a:ext cx="8077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lgn="just">
              <a:defRPr/>
            </a:pPr>
            <a:r>
              <a:rPr lang="en-US" b="1" u="sng" dirty="0">
                <a:solidFill>
                  <a:srgbClr val="000000"/>
                </a:solidFill>
                <a:cs typeface="+mn-cs"/>
              </a:rPr>
              <a:t>Note</a:t>
            </a:r>
            <a:r>
              <a:rPr lang="en-US" b="1" dirty="0">
                <a:solidFill>
                  <a:srgbClr val="000000"/>
                </a:solidFill>
                <a:cs typeface="+mn-cs"/>
              </a:rPr>
              <a:t>:</a:t>
            </a:r>
            <a:r>
              <a:rPr lang="en-US" dirty="0">
                <a:solidFill>
                  <a:srgbClr val="000000"/>
                </a:solidFill>
                <a:cs typeface="+mn-cs"/>
              </a:rPr>
              <a:t>  </a:t>
            </a:r>
            <a:r>
              <a:rPr lang="en-US" sz="2000" dirty="0">
                <a:solidFill>
                  <a:srgbClr val="000000"/>
                </a:solidFill>
                <a:cs typeface="+mn-cs"/>
              </a:rPr>
              <a:t>Computationally, it’s easy to convert between bases that are powers of 2, as indicated in the binary to hex conversion technique above. </a:t>
            </a:r>
            <a:endParaRPr lang="en-US" sz="2000" dirty="0">
              <a:solidFill>
                <a:srgbClr val="FF0000"/>
              </a:solidFill>
              <a:cs typeface="+mn-cs"/>
            </a:endParaRPr>
          </a:p>
        </p:txBody>
      </p:sp>
    </p:spTree>
    <p:extLst>
      <p:ext uri="{BB962C8B-B14F-4D97-AF65-F5344CB8AC3E}">
        <p14:creationId xmlns:p14="http://schemas.microsoft.com/office/powerpoint/2010/main" val="3211617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9796">
                                            <p:txEl>
                                              <p:pRg st="0" end="0"/>
                                            </p:txEl>
                                          </p:spTgt>
                                        </p:tgtEl>
                                        <p:attrNameLst>
                                          <p:attrName>style.visibility</p:attrName>
                                        </p:attrNameLst>
                                      </p:cBhvr>
                                      <p:to>
                                        <p:strVal val="visible"/>
                                      </p:to>
                                    </p:set>
                                    <p:animEffect transition="in" filter="blinds(horizontal)">
                                      <p:cBhvr>
                                        <p:cTn id="7" dur="500"/>
                                        <p:tgtEl>
                                          <p:spTgt spid="289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9796">
                                            <p:txEl>
                                              <p:pRg st="1" end="1"/>
                                            </p:txEl>
                                          </p:spTgt>
                                        </p:tgtEl>
                                        <p:attrNameLst>
                                          <p:attrName>style.visibility</p:attrName>
                                        </p:attrNameLst>
                                      </p:cBhvr>
                                      <p:to>
                                        <p:strVal val="visible"/>
                                      </p:to>
                                    </p:set>
                                    <p:animEffect transition="in" filter="blinds(horizontal)">
                                      <p:cBhvr>
                                        <p:cTn id="12" dur="500"/>
                                        <p:tgtEl>
                                          <p:spTgt spid="289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9798">
                                            <p:txEl>
                                              <p:pRg st="0" end="0"/>
                                            </p:txEl>
                                          </p:spTgt>
                                        </p:tgtEl>
                                        <p:attrNameLst>
                                          <p:attrName>style.visibility</p:attrName>
                                        </p:attrNameLst>
                                      </p:cBhvr>
                                      <p:to>
                                        <p:strVal val="visible"/>
                                      </p:to>
                                    </p:set>
                                    <p:animEffect transition="in" filter="blinds(horizontal)">
                                      <p:cBhvr>
                                        <p:cTn id="17" dur="500"/>
                                        <p:tgtEl>
                                          <p:spTgt spid="28979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9798">
                                            <p:txEl>
                                              <p:pRg st="1" end="1"/>
                                            </p:txEl>
                                          </p:spTgt>
                                        </p:tgtEl>
                                        <p:attrNameLst>
                                          <p:attrName>style.visibility</p:attrName>
                                        </p:attrNameLst>
                                      </p:cBhvr>
                                      <p:to>
                                        <p:strVal val="visible"/>
                                      </p:to>
                                    </p:set>
                                    <p:animEffect transition="in" filter="blinds(horizontal)">
                                      <p:cBhvr>
                                        <p:cTn id="22" dur="500"/>
                                        <p:tgtEl>
                                          <p:spTgt spid="28979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9798">
                                            <p:txEl>
                                              <p:pRg st="2" end="2"/>
                                            </p:txEl>
                                          </p:spTgt>
                                        </p:tgtEl>
                                        <p:attrNameLst>
                                          <p:attrName>style.visibility</p:attrName>
                                        </p:attrNameLst>
                                      </p:cBhvr>
                                      <p:to>
                                        <p:strVal val="visible"/>
                                      </p:to>
                                    </p:set>
                                    <p:animEffect transition="in" filter="blinds(horizontal)">
                                      <p:cBhvr>
                                        <p:cTn id="27" dur="500"/>
                                        <p:tgtEl>
                                          <p:spTgt spid="28979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89798">
                                            <p:txEl>
                                              <p:pRg st="3" end="3"/>
                                            </p:txEl>
                                          </p:spTgt>
                                        </p:tgtEl>
                                        <p:attrNameLst>
                                          <p:attrName>style.visibility</p:attrName>
                                        </p:attrNameLst>
                                      </p:cBhvr>
                                      <p:to>
                                        <p:strVal val="visible"/>
                                      </p:to>
                                    </p:set>
                                    <p:animEffect transition="in" filter="blinds(horizontal)">
                                      <p:cBhvr>
                                        <p:cTn id="32" dur="500"/>
                                        <p:tgtEl>
                                          <p:spTgt spid="289798">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blinds(horizontal)">
                                      <p:cBhvr>
                                        <p:cTn id="37" dur="500"/>
                                        <p:tgtEl>
                                          <p:spTgt spid="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blinds(horizontal)">
                                      <p:cBhvr>
                                        <p:cTn id="42" dur="500"/>
                                        <p:tgtEl>
                                          <p:spTgt spid="8">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blinds(horizontal)">
                                      <p:cBhvr>
                                        <p:cTn id="47" dur="500"/>
                                        <p:tgtEl>
                                          <p:spTgt spid="8">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animEffect transition="in" filter="blinds(horizontal)">
                                      <p:cBhvr>
                                        <p:cTn id="5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70722D8-16D4-475E-9DF6-EE9773C04272}" type="slidenum">
              <a:rPr lang="en-US" smtClean="0"/>
              <a:pPr>
                <a:defRPr/>
              </a:pPr>
              <a:t>26</a:t>
            </a:fld>
            <a:endParaRPr lang="en-US"/>
          </a:p>
        </p:txBody>
      </p:sp>
      <p:sp>
        <p:nvSpPr>
          <p:cNvPr id="34818" name="Rectangle 2"/>
          <p:cNvSpPr>
            <a:spLocks noGrp="1" noChangeArrowheads="1"/>
          </p:cNvSpPr>
          <p:nvPr>
            <p:ph type="title" idx="4294967295"/>
          </p:nvPr>
        </p:nvSpPr>
        <p:spPr bwMode="auto">
          <a:xfrm>
            <a:off x="762000" y="533400"/>
            <a:ext cx="76755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Other Conversions</a:t>
            </a:r>
          </a:p>
        </p:txBody>
      </p:sp>
      <p:sp>
        <p:nvSpPr>
          <p:cNvPr id="289796" name="Rectangle 4"/>
          <p:cNvSpPr>
            <a:spLocks noChangeArrowheads="1"/>
          </p:cNvSpPr>
          <p:nvPr/>
        </p:nvSpPr>
        <p:spPr bwMode="auto">
          <a:xfrm>
            <a:off x="609600" y="1208088"/>
            <a:ext cx="80010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342900" indent="-342900">
              <a:defRPr/>
            </a:pPr>
            <a:r>
              <a:rPr lang="en-US" b="1" u="sng" dirty="0">
                <a:solidFill>
                  <a:srgbClr val="000000"/>
                </a:solidFill>
                <a:cs typeface="+mn-cs"/>
              </a:rPr>
              <a:t>Convert decimal to </a:t>
            </a:r>
            <a:r>
              <a:rPr lang="en-US" b="1" u="sng" dirty="0" smtClean="0">
                <a:solidFill>
                  <a:srgbClr val="000000"/>
                </a:solidFill>
                <a:cs typeface="+mn-cs"/>
              </a:rPr>
              <a:t>Octal</a:t>
            </a:r>
            <a:r>
              <a:rPr lang="en-US" u="sng" dirty="0" smtClean="0">
                <a:solidFill>
                  <a:srgbClr val="000000"/>
                </a:solidFill>
                <a:cs typeface="+mn-cs"/>
              </a:rPr>
              <a:t> </a:t>
            </a:r>
            <a:endParaRPr lang="en-US" u="sng" dirty="0">
              <a:solidFill>
                <a:srgbClr val="000000"/>
              </a:solidFill>
              <a:cs typeface="+mn-cs"/>
            </a:endParaRPr>
          </a:p>
          <a:p>
            <a:pPr marL="342900" indent="-342900" algn="just">
              <a:buFont typeface="Wingdings" pitchFamily="2" charset="2"/>
              <a:buNone/>
              <a:defRPr/>
            </a:pPr>
            <a:r>
              <a:rPr lang="en-US" dirty="0">
                <a:solidFill>
                  <a:srgbClr val="000000"/>
                </a:solidFill>
                <a:cs typeface="+mn-cs"/>
              </a:rPr>
              <a:t>	</a:t>
            </a:r>
            <a:r>
              <a:rPr lang="en-US" sz="2000" dirty="0">
                <a:solidFill>
                  <a:srgbClr val="000000"/>
                </a:solidFill>
                <a:cs typeface="+mn-cs"/>
              </a:rPr>
              <a:t>Use the successive division method described previously (for decimal to binary), but divide by </a:t>
            </a:r>
            <a:r>
              <a:rPr lang="en-US" sz="2000" b="1" dirty="0">
                <a:solidFill>
                  <a:srgbClr val="C00000"/>
                </a:solidFill>
              </a:rPr>
              <a:t>8</a:t>
            </a:r>
            <a:r>
              <a:rPr lang="en-US" sz="2000" dirty="0" smtClean="0">
                <a:solidFill>
                  <a:srgbClr val="000000"/>
                </a:solidFill>
                <a:cs typeface="+mn-cs"/>
              </a:rPr>
              <a:t> </a:t>
            </a:r>
            <a:r>
              <a:rPr lang="en-US" sz="2000" dirty="0">
                <a:solidFill>
                  <a:srgbClr val="000000"/>
                </a:solidFill>
                <a:cs typeface="+mn-cs"/>
              </a:rPr>
              <a:t>instead of </a:t>
            </a:r>
            <a:r>
              <a:rPr lang="en-US" sz="2000" b="1" dirty="0">
                <a:solidFill>
                  <a:srgbClr val="C00000"/>
                </a:solidFill>
                <a:cs typeface="+mn-cs"/>
              </a:rPr>
              <a:t>2</a:t>
            </a:r>
            <a:r>
              <a:rPr lang="en-US" sz="2000" dirty="0">
                <a:solidFill>
                  <a:srgbClr val="000000"/>
                </a:solidFill>
                <a:cs typeface="+mn-cs"/>
              </a:rPr>
              <a:t>.</a:t>
            </a:r>
          </a:p>
        </p:txBody>
      </p:sp>
      <p:sp>
        <p:nvSpPr>
          <p:cNvPr id="289798" name="Rectangle 6"/>
          <p:cNvSpPr>
            <a:spLocks noChangeArrowheads="1"/>
          </p:cNvSpPr>
          <p:nvPr/>
        </p:nvSpPr>
        <p:spPr bwMode="auto">
          <a:xfrm>
            <a:off x="626269" y="2590800"/>
            <a:ext cx="8186738"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defRPr/>
            </a:pPr>
            <a:r>
              <a:rPr lang="en-US" b="1" u="sng" dirty="0">
                <a:solidFill>
                  <a:srgbClr val="000000"/>
                </a:solidFill>
                <a:cs typeface="+mn-cs"/>
              </a:rPr>
              <a:t>Convert binary to </a:t>
            </a:r>
            <a:r>
              <a:rPr lang="en-US" b="1" u="sng" dirty="0" smtClean="0">
                <a:solidFill>
                  <a:srgbClr val="000000"/>
                </a:solidFill>
              </a:rPr>
              <a:t>Octal</a:t>
            </a:r>
            <a:r>
              <a:rPr lang="en-US" u="sng" dirty="0" smtClean="0">
                <a:solidFill>
                  <a:srgbClr val="000000"/>
                </a:solidFill>
                <a:cs typeface="+mn-cs"/>
              </a:rPr>
              <a:t> </a:t>
            </a:r>
            <a:endParaRPr lang="en-US" u="sng" dirty="0">
              <a:solidFill>
                <a:srgbClr val="000000"/>
              </a:solidFill>
              <a:cs typeface="+mn-cs"/>
            </a:endParaRPr>
          </a:p>
          <a:p>
            <a:pPr marL="914400" lvl="1" indent="-457200">
              <a:buFont typeface="Wingdings" pitchFamily="2" charset="2"/>
              <a:buAutoNum type="arabicPeriod"/>
              <a:defRPr/>
            </a:pPr>
            <a:r>
              <a:rPr lang="en-US" sz="2000" dirty="0">
                <a:solidFill>
                  <a:srgbClr val="000000"/>
                </a:solidFill>
                <a:cs typeface="+mn-cs"/>
              </a:rPr>
              <a:t>A </a:t>
            </a:r>
            <a:r>
              <a:rPr lang="en-US" sz="2000" dirty="0" smtClean="0">
                <a:solidFill>
                  <a:srgbClr val="000000"/>
                </a:solidFill>
              </a:rPr>
              <a:t>octal</a:t>
            </a:r>
            <a:r>
              <a:rPr lang="en-US" sz="2000" dirty="0" smtClean="0">
                <a:solidFill>
                  <a:srgbClr val="000000"/>
                </a:solidFill>
                <a:cs typeface="+mn-cs"/>
              </a:rPr>
              <a:t> </a:t>
            </a:r>
            <a:r>
              <a:rPr lang="en-US" sz="2000" dirty="0">
                <a:solidFill>
                  <a:srgbClr val="000000"/>
                </a:solidFill>
                <a:cs typeface="+mn-cs"/>
              </a:rPr>
              <a:t>digit is equivalent to </a:t>
            </a:r>
            <a:r>
              <a:rPr lang="en-US" sz="2000" dirty="0" smtClean="0">
                <a:solidFill>
                  <a:srgbClr val="000000"/>
                </a:solidFill>
                <a:cs typeface="+mn-cs"/>
              </a:rPr>
              <a:t>3 </a:t>
            </a:r>
            <a:r>
              <a:rPr lang="en-US" sz="2000" dirty="0">
                <a:solidFill>
                  <a:srgbClr val="000000"/>
                </a:solidFill>
                <a:cs typeface="+mn-cs"/>
              </a:rPr>
              <a:t>bits.</a:t>
            </a:r>
          </a:p>
          <a:p>
            <a:pPr marL="914400" lvl="1" indent="-457200">
              <a:buFont typeface="Wingdings" pitchFamily="2" charset="2"/>
              <a:buAutoNum type="arabicPeriod"/>
              <a:defRPr/>
            </a:pPr>
            <a:r>
              <a:rPr lang="en-US" sz="2000" dirty="0">
                <a:solidFill>
                  <a:srgbClr val="000000"/>
                </a:solidFill>
                <a:cs typeface="+mn-cs"/>
              </a:rPr>
              <a:t>Divide binary number into groups of </a:t>
            </a:r>
            <a:r>
              <a:rPr lang="en-US" sz="2000" dirty="0" smtClean="0">
                <a:solidFill>
                  <a:srgbClr val="000000"/>
                </a:solidFill>
                <a:cs typeface="+mn-cs"/>
              </a:rPr>
              <a:t>3 </a:t>
            </a:r>
            <a:r>
              <a:rPr lang="en-US" sz="2000" dirty="0">
                <a:solidFill>
                  <a:srgbClr val="000000"/>
                </a:solidFill>
                <a:cs typeface="+mn-cs"/>
              </a:rPr>
              <a:t>bits, starting from the right. </a:t>
            </a:r>
          </a:p>
          <a:p>
            <a:pPr marL="914400" lvl="1" indent="-457200">
              <a:buFont typeface="Wingdings" pitchFamily="2" charset="2"/>
              <a:buAutoNum type="arabicPeriod"/>
              <a:defRPr/>
            </a:pPr>
            <a:r>
              <a:rPr lang="en-US" sz="2000" dirty="0">
                <a:solidFill>
                  <a:srgbClr val="000000"/>
                </a:solidFill>
                <a:cs typeface="+mn-cs"/>
              </a:rPr>
              <a:t>Convert each </a:t>
            </a:r>
            <a:r>
              <a:rPr lang="en-US" sz="2000" dirty="0" smtClean="0">
                <a:solidFill>
                  <a:srgbClr val="000000"/>
                </a:solidFill>
                <a:cs typeface="+mn-cs"/>
              </a:rPr>
              <a:t>3 </a:t>
            </a:r>
            <a:r>
              <a:rPr lang="en-US" sz="2000" dirty="0">
                <a:solidFill>
                  <a:srgbClr val="000000"/>
                </a:solidFill>
                <a:cs typeface="+mn-cs"/>
              </a:rPr>
              <a:t>bit group into one </a:t>
            </a:r>
            <a:r>
              <a:rPr lang="en-US" sz="2000" dirty="0" smtClean="0">
                <a:solidFill>
                  <a:srgbClr val="000000"/>
                </a:solidFill>
              </a:rPr>
              <a:t>octal</a:t>
            </a:r>
            <a:r>
              <a:rPr lang="en-US" sz="2000" dirty="0" smtClean="0">
                <a:solidFill>
                  <a:srgbClr val="000000"/>
                </a:solidFill>
                <a:cs typeface="+mn-cs"/>
              </a:rPr>
              <a:t> </a:t>
            </a:r>
            <a:r>
              <a:rPr lang="en-US" sz="2000" dirty="0">
                <a:solidFill>
                  <a:srgbClr val="000000"/>
                </a:solidFill>
                <a:cs typeface="+mn-cs"/>
              </a:rPr>
              <a:t>digit.</a:t>
            </a:r>
          </a:p>
        </p:txBody>
      </p:sp>
      <p:sp>
        <p:nvSpPr>
          <p:cNvPr id="8" name="Rectangle 6"/>
          <p:cNvSpPr>
            <a:spLocks noChangeArrowheads="1"/>
          </p:cNvSpPr>
          <p:nvPr/>
        </p:nvSpPr>
        <p:spPr bwMode="auto">
          <a:xfrm>
            <a:off x="626269" y="4343400"/>
            <a:ext cx="81534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defRPr/>
            </a:pPr>
            <a:r>
              <a:rPr lang="en-US" b="1" u="sng" dirty="0">
                <a:solidFill>
                  <a:srgbClr val="000000"/>
                </a:solidFill>
                <a:cs typeface="+mn-cs"/>
              </a:rPr>
              <a:t>Convert </a:t>
            </a:r>
            <a:r>
              <a:rPr lang="en-US" b="1" u="sng" dirty="0" smtClean="0">
                <a:solidFill>
                  <a:srgbClr val="000000"/>
                </a:solidFill>
              </a:rPr>
              <a:t>octal</a:t>
            </a:r>
            <a:r>
              <a:rPr lang="en-US" b="1" u="sng" dirty="0" smtClean="0">
                <a:solidFill>
                  <a:srgbClr val="000000"/>
                </a:solidFill>
                <a:cs typeface="+mn-cs"/>
              </a:rPr>
              <a:t> </a:t>
            </a:r>
            <a:r>
              <a:rPr lang="en-US" b="1" u="sng" dirty="0">
                <a:solidFill>
                  <a:srgbClr val="000000"/>
                </a:solidFill>
                <a:cs typeface="+mn-cs"/>
              </a:rPr>
              <a:t>to binary</a:t>
            </a:r>
            <a:r>
              <a:rPr lang="en-US" u="sng" dirty="0">
                <a:solidFill>
                  <a:srgbClr val="000000"/>
                </a:solidFill>
                <a:cs typeface="+mn-cs"/>
              </a:rPr>
              <a:t> </a:t>
            </a:r>
          </a:p>
          <a:p>
            <a:pPr marL="914400" lvl="1" indent="-457200">
              <a:buFont typeface="Wingdings" pitchFamily="2" charset="2"/>
              <a:buAutoNum type="arabicPeriod"/>
              <a:defRPr/>
            </a:pPr>
            <a:r>
              <a:rPr lang="en-US" sz="2000" dirty="0">
                <a:solidFill>
                  <a:srgbClr val="000000"/>
                </a:solidFill>
                <a:cs typeface="+mn-cs"/>
              </a:rPr>
              <a:t>Convert each </a:t>
            </a:r>
            <a:r>
              <a:rPr lang="en-US" sz="2000" dirty="0" smtClean="0">
                <a:solidFill>
                  <a:srgbClr val="000000"/>
                </a:solidFill>
              </a:rPr>
              <a:t>octal</a:t>
            </a:r>
            <a:r>
              <a:rPr lang="en-US" sz="2000" dirty="0" smtClean="0">
                <a:solidFill>
                  <a:srgbClr val="000000"/>
                </a:solidFill>
                <a:cs typeface="+mn-cs"/>
              </a:rPr>
              <a:t> </a:t>
            </a:r>
            <a:r>
              <a:rPr lang="en-US" sz="2000" dirty="0">
                <a:solidFill>
                  <a:srgbClr val="000000"/>
                </a:solidFill>
                <a:cs typeface="+mn-cs"/>
              </a:rPr>
              <a:t>digit to its </a:t>
            </a:r>
            <a:r>
              <a:rPr lang="en-US" sz="2000" dirty="0" smtClean="0">
                <a:solidFill>
                  <a:srgbClr val="000000"/>
                </a:solidFill>
                <a:cs typeface="+mn-cs"/>
              </a:rPr>
              <a:t>3-bit </a:t>
            </a:r>
            <a:r>
              <a:rPr lang="en-US" sz="2000" dirty="0">
                <a:solidFill>
                  <a:srgbClr val="000000"/>
                </a:solidFill>
                <a:cs typeface="+mn-cs"/>
              </a:rPr>
              <a:t>binary equivalent.</a:t>
            </a:r>
          </a:p>
          <a:p>
            <a:pPr marL="914400" lvl="1" indent="-457200">
              <a:buFont typeface="Wingdings" pitchFamily="2" charset="2"/>
              <a:buAutoNum type="arabicPeriod"/>
              <a:defRPr/>
            </a:pPr>
            <a:r>
              <a:rPr lang="en-US" sz="2000" dirty="0">
                <a:solidFill>
                  <a:srgbClr val="000000"/>
                </a:solidFill>
                <a:cs typeface="+mn-cs"/>
              </a:rPr>
              <a:t>String the bits together.</a:t>
            </a:r>
          </a:p>
        </p:txBody>
      </p:sp>
      <p:sp>
        <p:nvSpPr>
          <p:cNvPr id="9" name="Rectangle 6"/>
          <p:cNvSpPr>
            <a:spLocks noChangeArrowheads="1"/>
          </p:cNvSpPr>
          <p:nvPr/>
        </p:nvSpPr>
        <p:spPr bwMode="auto">
          <a:xfrm>
            <a:off x="2819400" y="5775867"/>
            <a:ext cx="304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lgn="just">
              <a:defRPr/>
            </a:pPr>
            <a:r>
              <a:rPr lang="en-US" b="1" dirty="0">
                <a:solidFill>
                  <a:srgbClr val="C00000"/>
                </a:solidFill>
              </a:rPr>
              <a:t>(examples on next slide)</a:t>
            </a:r>
          </a:p>
        </p:txBody>
      </p:sp>
    </p:spTree>
    <p:extLst>
      <p:ext uri="{BB962C8B-B14F-4D97-AF65-F5344CB8AC3E}">
        <p14:creationId xmlns:p14="http://schemas.microsoft.com/office/powerpoint/2010/main" val="2402115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9796">
                                            <p:txEl>
                                              <p:pRg st="0" end="0"/>
                                            </p:txEl>
                                          </p:spTgt>
                                        </p:tgtEl>
                                        <p:attrNameLst>
                                          <p:attrName>style.visibility</p:attrName>
                                        </p:attrNameLst>
                                      </p:cBhvr>
                                      <p:to>
                                        <p:strVal val="visible"/>
                                      </p:to>
                                    </p:set>
                                    <p:animEffect transition="in" filter="blinds(horizontal)">
                                      <p:cBhvr>
                                        <p:cTn id="7" dur="500"/>
                                        <p:tgtEl>
                                          <p:spTgt spid="289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9796">
                                            <p:txEl>
                                              <p:pRg st="1" end="1"/>
                                            </p:txEl>
                                          </p:spTgt>
                                        </p:tgtEl>
                                        <p:attrNameLst>
                                          <p:attrName>style.visibility</p:attrName>
                                        </p:attrNameLst>
                                      </p:cBhvr>
                                      <p:to>
                                        <p:strVal val="visible"/>
                                      </p:to>
                                    </p:set>
                                    <p:animEffect transition="in" filter="blinds(horizontal)">
                                      <p:cBhvr>
                                        <p:cTn id="12" dur="500"/>
                                        <p:tgtEl>
                                          <p:spTgt spid="289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9798">
                                            <p:txEl>
                                              <p:pRg st="0" end="0"/>
                                            </p:txEl>
                                          </p:spTgt>
                                        </p:tgtEl>
                                        <p:attrNameLst>
                                          <p:attrName>style.visibility</p:attrName>
                                        </p:attrNameLst>
                                      </p:cBhvr>
                                      <p:to>
                                        <p:strVal val="visible"/>
                                      </p:to>
                                    </p:set>
                                    <p:animEffect transition="in" filter="blinds(horizontal)">
                                      <p:cBhvr>
                                        <p:cTn id="17" dur="500"/>
                                        <p:tgtEl>
                                          <p:spTgt spid="28979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9798">
                                            <p:txEl>
                                              <p:pRg st="1" end="1"/>
                                            </p:txEl>
                                          </p:spTgt>
                                        </p:tgtEl>
                                        <p:attrNameLst>
                                          <p:attrName>style.visibility</p:attrName>
                                        </p:attrNameLst>
                                      </p:cBhvr>
                                      <p:to>
                                        <p:strVal val="visible"/>
                                      </p:to>
                                    </p:set>
                                    <p:animEffect transition="in" filter="blinds(horizontal)">
                                      <p:cBhvr>
                                        <p:cTn id="22" dur="500"/>
                                        <p:tgtEl>
                                          <p:spTgt spid="28979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9798">
                                            <p:txEl>
                                              <p:pRg st="2" end="2"/>
                                            </p:txEl>
                                          </p:spTgt>
                                        </p:tgtEl>
                                        <p:attrNameLst>
                                          <p:attrName>style.visibility</p:attrName>
                                        </p:attrNameLst>
                                      </p:cBhvr>
                                      <p:to>
                                        <p:strVal val="visible"/>
                                      </p:to>
                                    </p:set>
                                    <p:animEffect transition="in" filter="blinds(horizontal)">
                                      <p:cBhvr>
                                        <p:cTn id="27" dur="500"/>
                                        <p:tgtEl>
                                          <p:spTgt spid="28979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89798">
                                            <p:txEl>
                                              <p:pRg st="3" end="3"/>
                                            </p:txEl>
                                          </p:spTgt>
                                        </p:tgtEl>
                                        <p:attrNameLst>
                                          <p:attrName>style.visibility</p:attrName>
                                        </p:attrNameLst>
                                      </p:cBhvr>
                                      <p:to>
                                        <p:strVal val="visible"/>
                                      </p:to>
                                    </p:set>
                                    <p:animEffect transition="in" filter="blinds(horizontal)">
                                      <p:cBhvr>
                                        <p:cTn id="32" dur="500"/>
                                        <p:tgtEl>
                                          <p:spTgt spid="289798">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blinds(horizontal)">
                                      <p:cBhvr>
                                        <p:cTn id="37" dur="500"/>
                                        <p:tgtEl>
                                          <p:spTgt spid="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blinds(horizontal)">
                                      <p:cBhvr>
                                        <p:cTn id="42" dur="500"/>
                                        <p:tgtEl>
                                          <p:spTgt spid="8">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blinds(horizontal)">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visible"/>
                                      </p:to>
                                    </p:set>
                                    <p:animEffect transition="in" filter="blinds(horizontal)">
                                      <p:cBhvr>
                                        <p:cTn id="5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70722D8-16D4-475E-9DF6-EE9773C04272}" type="slidenum">
              <a:rPr lang="en-US" smtClean="0"/>
              <a:pPr>
                <a:defRPr/>
              </a:pPr>
              <a:t>27</a:t>
            </a:fld>
            <a:endParaRPr lang="en-US"/>
          </a:p>
        </p:txBody>
      </p:sp>
      <p:sp>
        <p:nvSpPr>
          <p:cNvPr id="30722" name="Rectangle 2"/>
          <p:cNvSpPr>
            <a:spLocks noGrp="1" noChangeArrowheads="1"/>
          </p:cNvSpPr>
          <p:nvPr>
            <p:ph type="title" idx="4294967295"/>
          </p:nvPr>
        </p:nvSpPr>
        <p:spPr bwMode="auto">
          <a:xfrm>
            <a:off x="990600" y="457200"/>
            <a:ext cx="76755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t>Fractions</a:t>
            </a:r>
          </a:p>
        </p:txBody>
      </p:sp>
      <p:sp>
        <p:nvSpPr>
          <p:cNvPr id="9219" name="Text Box 3"/>
          <p:cNvSpPr txBox="1">
            <a:spLocks noChangeArrowheads="1"/>
          </p:cNvSpPr>
          <p:nvPr/>
        </p:nvSpPr>
        <p:spPr bwMode="auto">
          <a:xfrm>
            <a:off x="708025" y="1719263"/>
            <a:ext cx="7924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dirty="0">
                <a:solidFill>
                  <a:srgbClr val="000000"/>
                </a:solidFill>
              </a:rPr>
              <a:t>Binary number:   </a:t>
            </a:r>
            <a:r>
              <a:rPr lang="en-US" b="1" dirty="0">
                <a:solidFill>
                  <a:srgbClr val="C00000"/>
                </a:solidFill>
                <a:latin typeface="Arial" charset="0"/>
              </a:rPr>
              <a:t>0.b</a:t>
            </a:r>
            <a:r>
              <a:rPr lang="en-US" b="1" baseline="-25000" dirty="0">
                <a:solidFill>
                  <a:srgbClr val="C00000"/>
                </a:solidFill>
                <a:latin typeface="Arial" charset="0"/>
              </a:rPr>
              <a:t>-1</a:t>
            </a:r>
            <a:r>
              <a:rPr lang="en-US" b="1" dirty="0">
                <a:solidFill>
                  <a:srgbClr val="C00000"/>
                </a:solidFill>
                <a:latin typeface="Arial" charset="0"/>
              </a:rPr>
              <a:t>b</a:t>
            </a:r>
            <a:r>
              <a:rPr lang="en-US" b="1" baseline="-25000" dirty="0">
                <a:solidFill>
                  <a:srgbClr val="C00000"/>
                </a:solidFill>
                <a:latin typeface="Arial" charset="0"/>
              </a:rPr>
              <a:t>-2</a:t>
            </a:r>
            <a:r>
              <a:rPr lang="en-US" b="1" dirty="0">
                <a:solidFill>
                  <a:srgbClr val="C00000"/>
                </a:solidFill>
                <a:latin typeface="Arial" charset="0"/>
              </a:rPr>
              <a:t>b</a:t>
            </a:r>
            <a:r>
              <a:rPr lang="en-US" b="1" baseline="-25000" dirty="0">
                <a:solidFill>
                  <a:srgbClr val="C00000"/>
                </a:solidFill>
                <a:latin typeface="Arial" charset="0"/>
              </a:rPr>
              <a:t>-3</a:t>
            </a:r>
            <a:r>
              <a:rPr lang="en-US" b="1" dirty="0">
                <a:solidFill>
                  <a:srgbClr val="C00000"/>
                </a:solidFill>
                <a:latin typeface="Arial" charset="0"/>
              </a:rPr>
              <a:t>b</a:t>
            </a:r>
            <a:r>
              <a:rPr lang="en-US" b="1" baseline="-25000" dirty="0">
                <a:solidFill>
                  <a:srgbClr val="C00000"/>
                </a:solidFill>
                <a:latin typeface="Arial" charset="0"/>
              </a:rPr>
              <a:t>-4</a:t>
            </a:r>
            <a:r>
              <a:rPr lang="en-US" b="1" dirty="0">
                <a:solidFill>
                  <a:srgbClr val="C00000"/>
                </a:solidFill>
                <a:latin typeface="Arial" charset="0"/>
              </a:rPr>
              <a:t>···</a:t>
            </a:r>
          </a:p>
          <a:p>
            <a:pPr eaLnBrk="1" hangingPunct="1"/>
            <a:r>
              <a:rPr lang="en-US" dirty="0">
                <a:solidFill>
                  <a:srgbClr val="000000"/>
                </a:solidFill>
              </a:rPr>
              <a:t>Decimal value:    </a:t>
            </a:r>
            <a:r>
              <a:rPr lang="en-US" b="1" dirty="0">
                <a:solidFill>
                  <a:srgbClr val="C00000"/>
                </a:solidFill>
                <a:latin typeface="Arial" charset="0"/>
              </a:rPr>
              <a:t>b</a:t>
            </a:r>
            <a:r>
              <a:rPr lang="en-US" b="1" baseline="-25000" dirty="0">
                <a:solidFill>
                  <a:srgbClr val="C00000"/>
                </a:solidFill>
                <a:latin typeface="Arial" charset="0"/>
              </a:rPr>
              <a:t>-1</a:t>
            </a:r>
            <a:r>
              <a:rPr lang="en-US" dirty="0">
                <a:solidFill>
                  <a:srgbClr val="000000"/>
                </a:solidFill>
              </a:rPr>
              <a:t>×</a:t>
            </a:r>
            <a:r>
              <a:rPr lang="en-US" dirty="0">
                <a:solidFill>
                  <a:srgbClr val="000000"/>
                </a:solidFill>
                <a:latin typeface="Arial" charset="0"/>
              </a:rPr>
              <a:t>2</a:t>
            </a:r>
            <a:r>
              <a:rPr lang="en-US" baseline="30000" dirty="0">
                <a:solidFill>
                  <a:srgbClr val="000000"/>
                </a:solidFill>
                <a:latin typeface="Arial" charset="0"/>
              </a:rPr>
              <a:t>-1</a:t>
            </a:r>
            <a:r>
              <a:rPr lang="en-US" dirty="0">
                <a:solidFill>
                  <a:srgbClr val="000000"/>
                </a:solidFill>
                <a:latin typeface="Arial" charset="0"/>
              </a:rPr>
              <a:t> + </a:t>
            </a:r>
            <a:r>
              <a:rPr lang="en-US" b="1" dirty="0">
                <a:solidFill>
                  <a:srgbClr val="C00000"/>
                </a:solidFill>
                <a:latin typeface="Arial" charset="0"/>
              </a:rPr>
              <a:t>b</a:t>
            </a:r>
            <a:r>
              <a:rPr lang="en-US" b="1" baseline="-25000" dirty="0">
                <a:solidFill>
                  <a:srgbClr val="C00000"/>
                </a:solidFill>
                <a:latin typeface="Arial" charset="0"/>
              </a:rPr>
              <a:t>-2</a:t>
            </a:r>
            <a:r>
              <a:rPr lang="en-US" dirty="0">
                <a:solidFill>
                  <a:srgbClr val="000000"/>
                </a:solidFill>
              </a:rPr>
              <a:t>×</a:t>
            </a:r>
            <a:r>
              <a:rPr lang="en-US" dirty="0">
                <a:solidFill>
                  <a:srgbClr val="000000"/>
                </a:solidFill>
                <a:latin typeface="Arial" charset="0"/>
              </a:rPr>
              <a:t>2</a:t>
            </a:r>
            <a:r>
              <a:rPr lang="en-US" baseline="30000" dirty="0">
                <a:solidFill>
                  <a:srgbClr val="000000"/>
                </a:solidFill>
                <a:latin typeface="Arial" charset="0"/>
              </a:rPr>
              <a:t>-2</a:t>
            </a:r>
            <a:r>
              <a:rPr lang="en-US" dirty="0">
                <a:solidFill>
                  <a:srgbClr val="000000"/>
                </a:solidFill>
                <a:latin typeface="Arial" charset="0"/>
              </a:rPr>
              <a:t> + </a:t>
            </a:r>
            <a:r>
              <a:rPr lang="en-US" b="1" dirty="0">
                <a:solidFill>
                  <a:srgbClr val="C00000"/>
                </a:solidFill>
                <a:latin typeface="Arial" charset="0"/>
              </a:rPr>
              <a:t>b</a:t>
            </a:r>
            <a:r>
              <a:rPr lang="en-US" b="1" baseline="-25000" dirty="0">
                <a:solidFill>
                  <a:srgbClr val="C00000"/>
                </a:solidFill>
                <a:latin typeface="Arial" charset="0"/>
              </a:rPr>
              <a:t>-3</a:t>
            </a:r>
            <a:r>
              <a:rPr lang="en-US" dirty="0">
                <a:solidFill>
                  <a:srgbClr val="000000"/>
                </a:solidFill>
              </a:rPr>
              <a:t>×</a:t>
            </a:r>
            <a:r>
              <a:rPr lang="en-US" dirty="0">
                <a:solidFill>
                  <a:srgbClr val="000000"/>
                </a:solidFill>
                <a:latin typeface="Arial" charset="0"/>
              </a:rPr>
              <a:t>2</a:t>
            </a:r>
            <a:r>
              <a:rPr lang="en-US" baseline="30000" dirty="0">
                <a:solidFill>
                  <a:srgbClr val="000000"/>
                </a:solidFill>
                <a:latin typeface="Arial" charset="0"/>
              </a:rPr>
              <a:t>-3</a:t>
            </a:r>
            <a:r>
              <a:rPr lang="en-US" dirty="0">
                <a:solidFill>
                  <a:srgbClr val="000000"/>
                </a:solidFill>
                <a:latin typeface="Arial" charset="0"/>
              </a:rPr>
              <a:t> + </a:t>
            </a:r>
            <a:r>
              <a:rPr lang="en-US" b="1" dirty="0">
                <a:solidFill>
                  <a:srgbClr val="C00000"/>
                </a:solidFill>
                <a:latin typeface="Arial" charset="0"/>
              </a:rPr>
              <a:t>b</a:t>
            </a:r>
            <a:r>
              <a:rPr lang="en-US" b="1" baseline="-25000" dirty="0">
                <a:solidFill>
                  <a:srgbClr val="C00000"/>
                </a:solidFill>
                <a:latin typeface="Arial" charset="0"/>
              </a:rPr>
              <a:t>-4</a:t>
            </a:r>
            <a:r>
              <a:rPr lang="en-US" dirty="0">
                <a:solidFill>
                  <a:srgbClr val="000000"/>
                </a:solidFill>
              </a:rPr>
              <a:t>×</a:t>
            </a:r>
            <a:r>
              <a:rPr lang="en-US" dirty="0">
                <a:solidFill>
                  <a:srgbClr val="000000"/>
                </a:solidFill>
                <a:latin typeface="Arial" charset="0"/>
              </a:rPr>
              <a:t>2</a:t>
            </a:r>
            <a:r>
              <a:rPr lang="en-US" baseline="30000" dirty="0">
                <a:solidFill>
                  <a:srgbClr val="000000"/>
                </a:solidFill>
                <a:latin typeface="Arial" charset="0"/>
              </a:rPr>
              <a:t>-4</a:t>
            </a:r>
            <a:r>
              <a:rPr lang="en-US" dirty="0">
                <a:solidFill>
                  <a:srgbClr val="000000"/>
                </a:solidFill>
                <a:latin typeface="Arial" charset="0"/>
              </a:rPr>
              <a:t> + </a:t>
            </a:r>
            <a:r>
              <a:rPr lang="en-US" b="1" dirty="0">
                <a:solidFill>
                  <a:srgbClr val="000000"/>
                </a:solidFill>
                <a:latin typeface="Arial" charset="0"/>
              </a:rPr>
              <a:t>···</a:t>
            </a:r>
            <a:r>
              <a:rPr lang="en-US" dirty="0">
                <a:solidFill>
                  <a:srgbClr val="000000"/>
                </a:solidFill>
                <a:latin typeface="Arial" charset="0"/>
              </a:rPr>
              <a:t> </a:t>
            </a:r>
            <a:endParaRPr lang="en-US" baseline="30000" dirty="0">
              <a:solidFill>
                <a:srgbClr val="000000"/>
              </a:solidFill>
              <a:latin typeface="Arial" charset="0"/>
            </a:endParaRPr>
          </a:p>
        </p:txBody>
      </p:sp>
      <p:sp>
        <p:nvSpPr>
          <p:cNvPr id="16388" name="Text Box 4"/>
          <p:cNvSpPr txBox="1">
            <a:spLocks noChangeArrowheads="1"/>
          </p:cNvSpPr>
          <p:nvPr/>
        </p:nvSpPr>
        <p:spPr bwMode="auto">
          <a:xfrm>
            <a:off x="609600" y="1295400"/>
            <a:ext cx="4157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b="1" u="sng" dirty="0" smtClean="0">
                <a:solidFill>
                  <a:srgbClr val="000000"/>
                </a:solidFill>
                <a:cs typeface="+mn-cs"/>
              </a:rPr>
              <a:t>Binary to Decimal Conversion</a:t>
            </a:r>
          </a:p>
        </p:txBody>
      </p:sp>
      <p:sp>
        <p:nvSpPr>
          <p:cNvPr id="287749" name="Text Box 5"/>
          <p:cNvSpPr txBox="1">
            <a:spLocks noChangeArrowheads="1"/>
          </p:cNvSpPr>
          <p:nvPr/>
        </p:nvSpPr>
        <p:spPr bwMode="auto">
          <a:xfrm>
            <a:off x="457200" y="3657600"/>
            <a:ext cx="8337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b="1" u="sng" dirty="0" smtClean="0">
                <a:solidFill>
                  <a:srgbClr val="000000"/>
                </a:solidFill>
                <a:cs typeface="+mn-cs"/>
              </a:rPr>
              <a:t>Decimal to Binary Conversion:  </a:t>
            </a:r>
            <a:r>
              <a:rPr lang="en-US" b="1" u="sng" dirty="0" smtClean="0">
                <a:solidFill>
                  <a:srgbClr val="C00000"/>
                </a:solidFill>
                <a:cs typeface="+mn-cs"/>
              </a:rPr>
              <a:t>Successive multiplication by 2</a:t>
            </a:r>
          </a:p>
        </p:txBody>
      </p:sp>
      <p:sp>
        <p:nvSpPr>
          <p:cNvPr id="287750" name="Text Box 6"/>
          <p:cNvSpPr txBox="1">
            <a:spLocks noChangeArrowheads="1"/>
          </p:cNvSpPr>
          <p:nvPr/>
        </p:nvSpPr>
        <p:spPr bwMode="auto">
          <a:xfrm>
            <a:off x="457200" y="4114800"/>
            <a:ext cx="7118350" cy="461962"/>
          </a:xfrm>
          <a:prstGeom prst="rect">
            <a:avLst/>
          </a:prstGeom>
          <a:noFill/>
          <a:ln w="12700">
            <a:noFill/>
            <a:miter lim="800000"/>
            <a:headEnd/>
            <a:tailEnd/>
          </a:ln>
        </p:spPr>
        <p:txBody>
          <a:bodyPr>
            <a:spAutoFit/>
          </a:bodyPr>
          <a:lstStyle/>
          <a:p>
            <a:pPr>
              <a:defRPr/>
            </a:pPr>
            <a:r>
              <a:rPr lang="en-US" b="1" u="sng" dirty="0">
                <a:solidFill>
                  <a:srgbClr val="000000"/>
                </a:solidFill>
                <a:latin typeface="Times New Roman"/>
                <a:cs typeface="+mn-cs"/>
              </a:rPr>
              <a:t>Example</a:t>
            </a:r>
            <a:r>
              <a:rPr lang="en-US" b="1" dirty="0">
                <a:solidFill>
                  <a:srgbClr val="000000"/>
                </a:solidFill>
                <a:latin typeface="Times New Roman"/>
                <a:cs typeface="+mn-cs"/>
              </a:rPr>
              <a:t>: </a:t>
            </a:r>
            <a:r>
              <a:rPr lang="en-US" dirty="0">
                <a:solidFill>
                  <a:srgbClr val="000000"/>
                </a:solidFill>
                <a:latin typeface="Times New Roman"/>
                <a:cs typeface="+mn-cs"/>
              </a:rPr>
              <a:t>Decimal number </a:t>
            </a:r>
            <a:r>
              <a:rPr lang="en-US" dirty="0">
                <a:solidFill>
                  <a:srgbClr val="0000FF"/>
                </a:solidFill>
                <a:latin typeface="Times New Roman"/>
                <a:cs typeface="+mn-cs"/>
              </a:rPr>
              <a:t>0.6875</a:t>
            </a:r>
          </a:p>
        </p:txBody>
      </p:sp>
      <p:sp>
        <p:nvSpPr>
          <p:cNvPr id="9225" name="Text Box 31"/>
          <p:cNvSpPr txBox="1">
            <a:spLocks noChangeArrowheads="1"/>
          </p:cNvSpPr>
          <p:nvPr/>
        </p:nvSpPr>
        <p:spPr bwMode="auto">
          <a:xfrm>
            <a:off x="685800" y="2743200"/>
            <a:ext cx="5368777" cy="369332"/>
          </a:xfrm>
          <a:prstGeom prst="rect">
            <a:avLst/>
          </a:prstGeom>
          <a:noFill/>
          <a:ln w="9525" algn="ctr">
            <a:noFill/>
            <a:miter lim="800000"/>
            <a:headEnd/>
            <a:tailEnd/>
          </a:ln>
        </p:spPr>
        <p:txBody>
          <a:bodyPr wrap="none">
            <a:spAutoFit/>
          </a:bodyPr>
          <a:lstStyle/>
          <a:p>
            <a:pPr marL="342900" indent="-342900">
              <a:buFont typeface="Wingdings" pitchFamily="2" charset="2"/>
              <a:buNone/>
              <a:defRPr/>
            </a:pPr>
            <a:r>
              <a:rPr lang="en-US" b="1" u="sng" dirty="0">
                <a:solidFill>
                  <a:srgbClr val="000000"/>
                </a:solidFill>
                <a:cs typeface="+mn-cs"/>
              </a:rPr>
              <a:t>Example</a:t>
            </a:r>
            <a:r>
              <a:rPr lang="en-US" dirty="0">
                <a:solidFill>
                  <a:srgbClr val="000000"/>
                </a:solidFill>
                <a:cs typeface="+mn-cs"/>
              </a:rPr>
              <a:t>:  </a:t>
            </a:r>
            <a:r>
              <a:rPr lang="en-US" b="1" dirty="0">
                <a:solidFill>
                  <a:srgbClr val="C00000"/>
                </a:solidFill>
                <a:cs typeface="+mn-cs"/>
              </a:rPr>
              <a:t>0.101</a:t>
            </a:r>
            <a:r>
              <a:rPr lang="en-US" b="1" baseline="-25000" dirty="0">
                <a:solidFill>
                  <a:srgbClr val="C00000"/>
                </a:solidFill>
                <a:cs typeface="+mn-cs"/>
              </a:rPr>
              <a:t>2</a:t>
            </a:r>
            <a:r>
              <a:rPr lang="en-US" dirty="0">
                <a:solidFill>
                  <a:srgbClr val="000000"/>
                </a:solidFill>
                <a:latin typeface="Arial" charset="0"/>
                <a:cs typeface="+mn-cs"/>
              </a:rPr>
              <a:t> </a:t>
            </a:r>
            <a:r>
              <a:rPr lang="en-US" dirty="0">
                <a:solidFill>
                  <a:srgbClr val="000000"/>
                </a:solidFill>
                <a:cs typeface="+mn-cs"/>
              </a:rPr>
              <a:t>=</a:t>
            </a:r>
            <a:r>
              <a:rPr lang="en-US" dirty="0">
                <a:solidFill>
                  <a:srgbClr val="000000"/>
                </a:solidFill>
                <a:latin typeface="Arial" charset="0"/>
                <a:cs typeface="+mn-cs"/>
              </a:rPr>
              <a:t> </a:t>
            </a:r>
            <a:r>
              <a:rPr lang="en-US" b="1" dirty="0">
                <a:solidFill>
                  <a:srgbClr val="C00000"/>
                </a:solidFill>
                <a:cs typeface="+mn-cs"/>
              </a:rPr>
              <a:t>1</a:t>
            </a:r>
            <a:r>
              <a:rPr lang="en-US" dirty="0">
                <a:solidFill>
                  <a:srgbClr val="000000"/>
                </a:solidFill>
                <a:cs typeface="+mn-cs"/>
              </a:rPr>
              <a:t>×2</a:t>
            </a:r>
            <a:r>
              <a:rPr lang="en-US" baseline="30000" dirty="0">
                <a:solidFill>
                  <a:srgbClr val="000000"/>
                </a:solidFill>
                <a:cs typeface="+mn-cs"/>
              </a:rPr>
              <a:t>-1</a:t>
            </a:r>
            <a:r>
              <a:rPr lang="en-US" dirty="0">
                <a:solidFill>
                  <a:srgbClr val="000000"/>
                </a:solidFill>
                <a:latin typeface="Arial" charset="0"/>
                <a:cs typeface="+mn-cs"/>
              </a:rPr>
              <a:t> </a:t>
            </a:r>
            <a:r>
              <a:rPr lang="en-US" dirty="0">
                <a:solidFill>
                  <a:srgbClr val="000000"/>
                </a:solidFill>
                <a:cs typeface="+mn-cs"/>
              </a:rPr>
              <a:t>+</a:t>
            </a:r>
            <a:r>
              <a:rPr lang="en-US" dirty="0">
                <a:solidFill>
                  <a:srgbClr val="000000"/>
                </a:solidFill>
                <a:latin typeface="Arial" charset="0"/>
                <a:cs typeface="+mn-cs"/>
              </a:rPr>
              <a:t> </a:t>
            </a:r>
            <a:r>
              <a:rPr lang="en-US" b="1" dirty="0">
                <a:solidFill>
                  <a:srgbClr val="C00000"/>
                </a:solidFill>
                <a:cs typeface="+mn-cs"/>
              </a:rPr>
              <a:t>0</a:t>
            </a:r>
            <a:r>
              <a:rPr lang="en-US" dirty="0">
                <a:solidFill>
                  <a:srgbClr val="000000"/>
                </a:solidFill>
                <a:cs typeface="+mn-cs"/>
              </a:rPr>
              <a:t>×2</a:t>
            </a:r>
            <a:r>
              <a:rPr lang="en-US" baseline="30000" dirty="0">
                <a:solidFill>
                  <a:srgbClr val="000000"/>
                </a:solidFill>
                <a:cs typeface="+mn-cs"/>
              </a:rPr>
              <a:t>-2</a:t>
            </a:r>
            <a:r>
              <a:rPr lang="en-US" dirty="0">
                <a:solidFill>
                  <a:srgbClr val="000000"/>
                </a:solidFill>
                <a:latin typeface="Arial" charset="0"/>
                <a:cs typeface="+mn-cs"/>
              </a:rPr>
              <a:t> </a:t>
            </a:r>
            <a:r>
              <a:rPr lang="en-US" dirty="0">
                <a:solidFill>
                  <a:srgbClr val="000000"/>
                </a:solidFill>
                <a:cs typeface="+mn-cs"/>
              </a:rPr>
              <a:t>+</a:t>
            </a:r>
            <a:r>
              <a:rPr lang="en-US" dirty="0">
                <a:solidFill>
                  <a:srgbClr val="000000"/>
                </a:solidFill>
                <a:latin typeface="Arial" charset="0"/>
                <a:cs typeface="+mn-cs"/>
              </a:rPr>
              <a:t> </a:t>
            </a:r>
            <a:r>
              <a:rPr lang="en-US" b="1" dirty="0">
                <a:solidFill>
                  <a:srgbClr val="C00000"/>
                </a:solidFill>
                <a:cs typeface="+mn-cs"/>
              </a:rPr>
              <a:t>1</a:t>
            </a:r>
            <a:r>
              <a:rPr lang="en-US" dirty="0">
                <a:solidFill>
                  <a:srgbClr val="000000"/>
                </a:solidFill>
                <a:cs typeface="+mn-cs"/>
              </a:rPr>
              <a:t>×2</a:t>
            </a:r>
            <a:r>
              <a:rPr lang="en-US" baseline="30000" dirty="0">
                <a:solidFill>
                  <a:srgbClr val="000000"/>
                </a:solidFill>
                <a:cs typeface="+mn-cs"/>
              </a:rPr>
              <a:t>-3</a:t>
            </a:r>
            <a:r>
              <a:rPr lang="en-US" dirty="0">
                <a:solidFill>
                  <a:srgbClr val="000000"/>
                </a:solidFill>
                <a:latin typeface="Arial" charset="0"/>
                <a:cs typeface="+mn-cs"/>
              </a:rPr>
              <a:t> </a:t>
            </a:r>
            <a:r>
              <a:rPr lang="en-US" dirty="0">
                <a:solidFill>
                  <a:srgbClr val="000000"/>
                </a:solidFill>
                <a:cs typeface="+mn-cs"/>
              </a:rPr>
              <a:t>=</a:t>
            </a:r>
            <a:r>
              <a:rPr lang="en-US" dirty="0">
                <a:solidFill>
                  <a:srgbClr val="000000"/>
                </a:solidFill>
                <a:latin typeface="Arial" charset="0"/>
                <a:cs typeface="+mn-cs"/>
              </a:rPr>
              <a:t> </a:t>
            </a:r>
            <a:r>
              <a:rPr lang="en-US" b="1" dirty="0">
                <a:solidFill>
                  <a:srgbClr val="2D2DB9"/>
                </a:solidFill>
                <a:cs typeface="+mn-cs"/>
              </a:rPr>
              <a:t>0.625</a:t>
            </a:r>
            <a:r>
              <a:rPr lang="en-US" b="1" baseline="-25000" dirty="0">
                <a:solidFill>
                  <a:srgbClr val="2D2DB9"/>
                </a:solidFill>
                <a:cs typeface="+mn-cs"/>
              </a:rPr>
              <a:t>10</a:t>
            </a:r>
          </a:p>
        </p:txBody>
      </p:sp>
      <p:sp>
        <p:nvSpPr>
          <p:cNvPr id="287778" name="Text Box 34"/>
          <p:cNvSpPr txBox="1">
            <a:spLocks noChangeArrowheads="1"/>
          </p:cNvSpPr>
          <p:nvPr/>
        </p:nvSpPr>
        <p:spPr bwMode="auto">
          <a:xfrm>
            <a:off x="1131888" y="4538663"/>
            <a:ext cx="5305425" cy="1323975"/>
          </a:xfrm>
          <a:prstGeom prst="rect">
            <a:avLst/>
          </a:prstGeom>
          <a:noFill/>
          <a:ln w="9525" algn="ctr">
            <a:noFill/>
            <a:miter lim="800000"/>
            <a:headEnd/>
            <a:tailEnd/>
          </a:ln>
        </p:spPr>
        <p:txBody>
          <a:bodyPr wrap="none">
            <a:spAutoFit/>
          </a:bodyPr>
          <a:lstStyle/>
          <a:p>
            <a:pPr marL="342900" indent="-342900">
              <a:buFont typeface="Wingdings" pitchFamily="2" charset="2"/>
              <a:buNone/>
              <a:defRPr/>
            </a:pPr>
            <a:r>
              <a:rPr lang="en-US" sz="2000" dirty="0">
                <a:solidFill>
                  <a:srgbClr val="000000"/>
                </a:solidFill>
                <a:latin typeface="Times New Roman"/>
                <a:cs typeface="+mn-cs"/>
              </a:rPr>
              <a:t>0.6875</a:t>
            </a:r>
            <a:r>
              <a:rPr lang="en-US" sz="2000" dirty="0">
                <a:solidFill>
                  <a:srgbClr val="000000"/>
                </a:solidFill>
                <a:latin typeface="Times New Roman"/>
                <a:sym typeface="Symbol" pitchFamily="18" charset="2"/>
              </a:rPr>
              <a:t>2 = </a:t>
            </a:r>
            <a:r>
              <a:rPr lang="en-US" sz="2000" b="1" dirty="0">
                <a:solidFill>
                  <a:srgbClr val="C00000"/>
                </a:solidFill>
                <a:latin typeface="Times New Roman"/>
                <a:sym typeface="Symbol" pitchFamily="18" charset="2"/>
              </a:rPr>
              <a:t>1</a:t>
            </a:r>
            <a:r>
              <a:rPr lang="en-US" sz="2000" dirty="0">
                <a:solidFill>
                  <a:srgbClr val="000000"/>
                </a:solidFill>
                <a:latin typeface="Times New Roman"/>
                <a:sym typeface="Symbol" pitchFamily="18" charset="2"/>
              </a:rPr>
              <a:t>.375	</a:t>
            </a:r>
            <a:r>
              <a:rPr lang="en-US" sz="2000" dirty="0">
                <a:solidFill>
                  <a:srgbClr val="000000"/>
                </a:solidFill>
                <a:latin typeface="Times New Roman"/>
                <a:sym typeface="Wingdings" pitchFamily="2" charset="2"/>
              </a:rPr>
              <a:t></a:t>
            </a:r>
            <a:r>
              <a:rPr lang="en-US" sz="2000" dirty="0">
                <a:solidFill>
                  <a:srgbClr val="000000"/>
                </a:solidFill>
                <a:latin typeface="Times New Roman"/>
                <a:sym typeface="Symbol" pitchFamily="18" charset="2"/>
              </a:rPr>
              <a:t>  b</a:t>
            </a:r>
            <a:r>
              <a:rPr lang="en-US" sz="2000" baseline="-25000" dirty="0">
                <a:solidFill>
                  <a:srgbClr val="000000"/>
                </a:solidFill>
                <a:latin typeface="Times New Roman"/>
                <a:sym typeface="Symbol" pitchFamily="18" charset="2"/>
              </a:rPr>
              <a:t>-1</a:t>
            </a:r>
            <a:r>
              <a:rPr lang="en-US" sz="2000" dirty="0">
                <a:solidFill>
                  <a:srgbClr val="000000"/>
                </a:solidFill>
                <a:sym typeface="Symbol" pitchFamily="18" charset="2"/>
              </a:rPr>
              <a:t> </a:t>
            </a:r>
            <a:r>
              <a:rPr lang="en-US" sz="2000" dirty="0">
                <a:solidFill>
                  <a:srgbClr val="000000"/>
                </a:solidFill>
                <a:latin typeface="Times New Roman"/>
                <a:sym typeface="Symbol" pitchFamily="18" charset="2"/>
              </a:rPr>
              <a:t>=</a:t>
            </a:r>
            <a:r>
              <a:rPr lang="en-US" sz="2000" dirty="0">
                <a:solidFill>
                  <a:srgbClr val="000000"/>
                </a:solidFill>
                <a:sym typeface="Symbol" pitchFamily="18" charset="2"/>
              </a:rPr>
              <a:t> </a:t>
            </a:r>
            <a:r>
              <a:rPr lang="en-US" sz="2000" b="1" dirty="0">
                <a:solidFill>
                  <a:srgbClr val="C00000"/>
                </a:solidFill>
                <a:latin typeface="Times New Roman"/>
                <a:sym typeface="Symbol" pitchFamily="18" charset="2"/>
              </a:rPr>
              <a:t>1</a:t>
            </a:r>
            <a:r>
              <a:rPr lang="en-US" sz="2000" dirty="0">
                <a:solidFill>
                  <a:srgbClr val="000000"/>
                </a:solidFill>
                <a:latin typeface="Times New Roman"/>
                <a:sym typeface="Symbol" pitchFamily="18" charset="2"/>
              </a:rPr>
              <a:t> and 1.375-1</a:t>
            </a:r>
            <a:r>
              <a:rPr lang="en-US" sz="2000" dirty="0">
                <a:solidFill>
                  <a:srgbClr val="000000"/>
                </a:solidFill>
                <a:sym typeface="Symbol" pitchFamily="18" charset="2"/>
              </a:rPr>
              <a:t> </a:t>
            </a:r>
            <a:r>
              <a:rPr lang="en-US" sz="2000" dirty="0">
                <a:solidFill>
                  <a:srgbClr val="000000"/>
                </a:solidFill>
                <a:latin typeface="Times New Roman"/>
                <a:sym typeface="Symbol" pitchFamily="18" charset="2"/>
              </a:rPr>
              <a:t>=</a:t>
            </a:r>
            <a:r>
              <a:rPr lang="en-US" sz="2000" dirty="0">
                <a:solidFill>
                  <a:srgbClr val="000000"/>
                </a:solidFill>
                <a:sym typeface="Symbol" pitchFamily="18" charset="2"/>
              </a:rPr>
              <a:t> </a:t>
            </a:r>
            <a:r>
              <a:rPr lang="en-US" sz="2000" dirty="0">
                <a:solidFill>
                  <a:srgbClr val="000000"/>
                </a:solidFill>
                <a:latin typeface="Times New Roman"/>
                <a:sym typeface="Symbol" pitchFamily="18" charset="2"/>
              </a:rPr>
              <a:t>0.375</a:t>
            </a:r>
          </a:p>
          <a:p>
            <a:pPr marL="342900" indent="-342900">
              <a:buFont typeface="Wingdings" pitchFamily="2" charset="2"/>
              <a:buNone/>
              <a:defRPr/>
            </a:pPr>
            <a:r>
              <a:rPr lang="en-US" sz="2000" dirty="0">
                <a:solidFill>
                  <a:srgbClr val="000000"/>
                </a:solidFill>
                <a:latin typeface="Times New Roman"/>
                <a:cs typeface="+mn-cs"/>
              </a:rPr>
              <a:t>0.375</a:t>
            </a:r>
            <a:r>
              <a:rPr lang="en-US" sz="2000" dirty="0">
                <a:solidFill>
                  <a:srgbClr val="000000"/>
                </a:solidFill>
                <a:latin typeface="Times New Roman"/>
                <a:cs typeface="+mn-cs"/>
                <a:sym typeface="Symbol" pitchFamily="18" charset="2"/>
              </a:rPr>
              <a:t>2 = </a:t>
            </a:r>
            <a:r>
              <a:rPr lang="en-US" sz="2000" b="1" dirty="0">
                <a:solidFill>
                  <a:srgbClr val="C00000"/>
                </a:solidFill>
                <a:latin typeface="Times New Roman"/>
                <a:cs typeface="+mn-cs"/>
                <a:sym typeface="Symbol" pitchFamily="18" charset="2"/>
              </a:rPr>
              <a:t>0</a:t>
            </a:r>
            <a:r>
              <a:rPr lang="en-US" sz="2000" dirty="0">
                <a:solidFill>
                  <a:srgbClr val="000000"/>
                </a:solidFill>
                <a:latin typeface="Times New Roman"/>
                <a:cs typeface="+mn-cs"/>
                <a:sym typeface="Symbol" pitchFamily="18" charset="2"/>
              </a:rPr>
              <a:t>.75	</a:t>
            </a:r>
            <a:r>
              <a:rPr lang="en-US" sz="2000" dirty="0">
                <a:solidFill>
                  <a:srgbClr val="000000"/>
                </a:solidFill>
                <a:latin typeface="Times New Roman"/>
                <a:cs typeface="+mn-cs"/>
                <a:sym typeface="Wingdings" pitchFamily="2" charset="2"/>
              </a:rPr>
              <a:t></a:t>
            </a:r>
            <a:r>
              <a:rPr lang="en-US" sz="2000" dirty="0">
                <a:solidFill>
                  <a:srgbClr val="000000"/>
                </a:solidFill>
                <a:latin typeface="Times New Roman"/>
                <a:cs typeface="+mn-cs"/>
                <a:sym typeface="Symbol" pitchFamily="18" charset="2"/>
              </a:rPr>
              <a:t>  b</a:t>
            </a:r>
            <a:r>
              <a:rPr lang="en-US" sz="2000" baseline="-25000" dirty="0">
                <a:solidFill>
                  <a:srgbClr val="000000"/>
                </a:solidFill>
                <a:latin typeface="Times New Roman"/>
                <a:cs typeface="+mn-cs"/>
                <a:sym typeface="Symbol" pitchFamily="18" charset="2"/>
              </a:rPr>
              <a:t>-2</a:t>
            </a:r>
            <a:r>
              <a:rPr lang="en-US" sz="2000" dirty="0">
                <a:solidFill>
                  <a:srgbClr val="000000"/>
                </a:solidFill>
                <a:sym typeface="Symbol" pitchFamily="18" charset="2"/>
              </a:rPr>
              <a:t> </a:t>
            </a:r>
            <a:r>
              <a:rPr lang="en-US" sz="2000" dirty="0">
                <a:solidFill>
                  <a:srgbClr val="000000"/>
                </a:solidFill>
                <a:latin typeface="Times New Roman"/>
                <a:cs typeface="+mn-cs"/>
                <a:sym typeface="Symbol" pitchFamily="18" charset="2"/>
              </a:rPr>
              <a:t>=</a:t>
            </a:r>
            <a:r>
              <a:rPr lang="en-US" sz="2000" dirty="0">
                <a:solidFill>
                  <a:srgbClr val="000000"/>
                </a:solidFill>
                <a:sym typeface="Symbol" pitchFamily="18" charset="2"/>
              </a:rPr>
              <a:t> </a:t>
            </a:r>
            <a:r>
              <a:rPr lang="en-US" sz="2000" b="1" dirty="0">
                <a:solidFill>
                  <a:srgbClr val="C00000"/>
                </a:solidFill>
                <a:latin typeface="Times New Roman"/>
                <a:cs typeface="+mn-cs"/>
                <a:sym typeface="Symbol" pitchFamily="18" charset="2"/>
              </a:rPr>
              <a:t>0</a:t>
            </a:r>
            <a:r>
              <a:rPr lang="en-US" sz="2000" dirty="0">
                <a:solidFill>
                  <a:srgbClr val="000000"/>
                </a:solidFill>
                <a:latin typeface="Times New Roman"/>
                <a:cs typeface="+mn-cs"/>
                <a:sym typeface="Symbol" pitchFamily="18" charset="2"/>
              </a:rPr>
              <a:t> and 0.75-0 = 0.75</a:t>
            </a:r>
          </a:p>
          <a:p>
            <a:pPr marL="342900" indent="-342900">
              <a:buFont typeface="Wingdings" pitchFamily="2" charset="2"/>
              <a:buNone/>
              <a:defRPr/>
            </a:pPr>
            <a:r>
              <a:rPr lang="en-US" sz="2000" dirty="0">
                <a:solidFill>
                  <a:srgbClr val="000000"/>
                </a:solidFill>
                <a:latin typeface="Times New Roman"/>
                <a:cs typeface="+mn-cs"/>
              </a:rPr>
              <a:t>0.75</a:t>
            </a:r>
            <a:r>
              <a:rPr lang="en-US" sz="2000" dirty="0">
                <a:solidFill>
                  <a:srgbClr val="000000"/>
                </a:solidFill>
                <a:latin typeface="Times New Roman"/>
                <a:cs typeface="+mn-cs"/>
                <a:sym typeface="Symbol" pitchFamily="18" charset="2"/>
              </a:rPr>
              <a:t>2 = </a:t>
            </a:r>
            <a:r>
              <a:rPr lang="en-US" sz="2000" b="1" dirty="0">
                <a:solidFill>
                  <a:srgbClr val="C00000"/>
                </a:solidFill>
                <a:latin typeface="Times New Roman"/>
                <a:cs typeface="+mn-cs"/>
                <a:sym typeface="Symbol" pitchFamily="18" charset="2"/>
              </a:rPr>
              <a:t>1</a:t>
            </a:r>
            <a:r>
              <a:rPr lang="en-US" sz="2000" dirty="0">
                <a:solidFill>
                  <a:srgbClr val="000000"/>
                </a:solidFill>
                <a:latin typeface="Times New Roman"/>
                <a:cs typeface="+mn-cs"/>
                <a:sym typeface="Symbol" pitchFamily="18" charset="2"/>
              </a:rPr>
              <a:t>.5	</a:t>
            </a:r>
            <a:r>
              <a:rPr lang="en-US" sz="2000" dirty="0">
                <a:solidFill>
                  <a:srgbClr val="000000"/>
                </a:solidFill>
                <a:latin typeface="Times New Roman"/>
                <a:cs typeface="+mn-cs"/>
                <a:sym typeface="Wingdings" pitchFamily="2" charset="2"/>
              </a:rPr>
              <a:t></a:t>
            </a:r>
            <a:r>
              <a:rPr lang="en-US" sz="2000" dirty="0">
                <a:solidFill>
                  <a:srgbClr val="000000"/>
                </a:solidFill>
                <a:latin typeface="Times New Roman"/>
                <a:cs typeface="+mn-cs"/>
                <a:sym typeface="Symbol" pitchFamily="18" charset="2"/>
              </a:rPr>
              <a:t>  b</a:t>
            </a:r>
            <a:r>
              <a:rPr lang="en-US" sz="2000" baseline="-25000" dirty="0">
                <a:solidFill>
                  <a:srgbClr val="000000"/>
                </a:solidFill>
                <a:latin typeface="Times New Roman"/>
                <a:cs typeface="+mn-cs"/>
                <a:sym typeface="Symbol" pitchFamily="18" charset="2"/>
              </a:rPr>
              <a:t>-3</a:t>
            </a:r>
            <a:r>
              <a:rPr lang="en-US" sz="2000" dirty="0">
                <a:solidFill>
                  <a:srgbClr val="000000"/>
                </a:solidFill>
                <a:latin typeface="Times New Roman"/>
                <a:cs typeface="+mn-cs"/>
                <a:sym typeface="Symbol" pitchFamily="18" charset="2"/>
              </a:rPr>
              <a:t>=</a:t>
            </a:r>
            <a:r>
              <a:rPr lang="en-US" sz="2000" b="1" dirty="0">
                <a:solidFill>
                  <a:srgbClr val="C00000"/>
                </a:solidFill>
                <a:latin typeface="Times New Roman"/>
                <a:cs typeface="+mn-cs"/>
                <a:sym typeface="Symbol" pitchFamily="18" charset="2"/>
              </a:rPr>
              <a:t>1</a:t>
            </a:r>
            <a:r>
              <a:rPr lang="en-US" sz="2000" dirty="0">
                <a:solidFill>
                  <a:srgbClr val="000000"/>
                </a:solidFill>
                <a:latin typeface="Times New Roman"/>
                <a:cs typeface="+mn-cs"/>
                <a:sym typeface="Symbol" pitchFamily="18" charset="2"/>
              </a:rPr>
              <a:t> and 1.5-1</a:t>
            </a:r>
            <a:r>
              <a:rPr lang="en-US" sz="2000" dirty="0">
                <a:solidFill>
                  <a:srgbClr val="000000"/>
                </a:solidFill>
                <a:sym typeface="Symbol" pitchFamily="18" charset="2"/>
              </a:rPr>
              <a:t> </a:t>
            </a:r>
            <a:r>
              <a:rPr lang="en-US" sz="2000" dirty="0">
                <a:solidFill>
                  <a:srgbClr val="000000"/>
                </a:solidFill>
                <a:latin typeface="Times New Roman"/>
                <a:cs typeface="+mn-cs"/>
                <a:sym typeface="Symbol" pitchFamily="18" charset="2"/>
              </a:rPr>
              <a:t>=</a:t>
            </a:r>
            <a:r>
              <a:rPr lang="en-US" sz="2000" dirty="0">
                <a:solidFill>
                  <a:srgbClr val="000000"/>
                </a:solidFill>
                <a:sym typeface="Symbol" pitchFamily="18" charset="2"/>
              </a:rPr>
              <a:t> </a:t>
            </a:r>
            <a:r>
              <a:rPr lang="en-US" sz="2000" dirty="0">
                <a:solidFill>
                  <a:srgbClr val="000000"/>
                </a:solidFill>
                <a:latin typeface="Times New Roman"/>
                <a:cs typeface="+mn-cs"/>
                <a:sym typeface="Symbol" pitchFamily="18" charset="2"/>
              </a:rPr>
              <a:t>0.5</a:t>
            </a:r>
          </a:p>
          <a:p>
            <a:pPr marL="342900" indent="-342900">
              <a:buFont typeface="Wingdings" pitchFamily="2" charset="2"/>
              <a:buNone/>
              <a:defRPr/>
            </a:pPr>
            <a:r>
              <a:rPr lang="en-US" sz="2000" dirty="0">
                <a:solidFill>
                  <a:srgbClr val="000000"/>
                </a:solidFill>
                <a:latin typeface="Times New Roman"/>
                <a:cs typeface="+mn-cs"/>
              </a:rPr>
              <a:t>0.5</a:t>
            </a:r>
            <a:r>
              <a:rPr lang="en-US" sz="2000" dirty="0">
                <a:solidFill>
                  <a:srgbClr val="000000"/>
                </a:solidFill>
                <a:latin typeface="Times New Roman"/>
                <a:cs typeface="+mn-cs"/>
                <a:sym typeface="Symbol" pitchFamily="18" charset="2"/>
              </a:rPr>
              <a:t>2 = </a:t>
            </a:r>
            <a:r>
              <a:rPr lang="en-US" sz="2000" b="1" dirty="0">
                <a:solidFill>
                  <a:srgbClr val="C00000"/>
                </a:solidFill>
                <a:latin typeface="Times New Roman"/>
                <a:cs typeface="+mn-cs"/>
                <a:sym typeface="Symbol" pitchFamily="18" charset="2"/>
              </a:rPr>
              <a:t>1</a:t>
            </a:r>
            <a:r>
              <a:rPr lang="en-US" sz="2000" dirty="0">
                <a:solidFill>
                  <a:srgbClr val="000000"/>
                </a:solidFill>
                <a:latin typeface="Times New Roman"/>
                <a:cs typeface="+mn-cs"/>
                <a:sym typeface="Symbol" pitchFamily="18" charset="2"/>
              </a:rPr>
              <a:t>	</a:t>
            </a:r>
            <a:r>
              <a:rPr lang="en-US" sz="2000" dirty="0">
                <a:solidFill>
                  <a:srgbClr val="000000"/>
                </a:solidFill>
                <a:latin typeface="Times New Roman"/>
                <a:cs typeface="+mn-cs"/>
                <a:sym typeface="Wingdings" pitchFamily="2" charset="2"/>
              </a:rPr>
              <a:t></a:t>
            </a:r>
            <a:r>
              <a:rPr lang="en-US" sz="2000" dirty="0">
                <a:solidFill>
                  <a:srgbClr val="000000"/>
                </a:solidFill>
                <a:latin typeface="Times New Roman"/>
                <a:cs typeface="+mn-cs"/>
                <a:sym typeface="Symbol" pitchFamily="18" charset="2"/>
              </a:rPr>
              <a:t>  b</a:t>
            </a:r>
            <a:r>
              <a:rPr lang="en-US" sz="2000" baseline="-25000" dirty="0">
                <a:solidFill>
                  <a:srgbClr val="000000"/>
                </a:solidFill>
                <a:latin typeface="Times New Roman"/>
                <a:cs typeface="+mn-cs"/>
                <a:sym typeface="Symbol" pitchFamily="18" charset="2"/>
              </a:rPr>
              <a:t>-4</a:t>
            </a:r>
            <a:r>
              <a:rPr lang="en-US" sz="2000" dirty="0">
                <a:solidFill>
                  <a:srgbClr val="000000"/>
                </a:solidFill>
                <a:latin typeface="Times New Roman"/>
                <a:cs typeface="+mn-cs"/>
                <a:sym typeface="Symbol" pitchFamily="18" charset="2"/>
              </a:rPr>
              <a:t>=</a:t>
            </a:r>
            <a:r>
              <a:rPr lang="en-US" sz="2000" b="1" dirty="0">
                <a:solidFill>
                  <a:srgbClr val="C00000"/>
                </a:solidFill>
                <a:latin typeface="Times New Roman"/>
                <a:cs typeface="+mn-cs"/>
                <a:sym typeface="Symbol" pitchFamily="18" charset="2"/>
              </a:rPr>
              <a:t>1</a:t>
            </a:r>
            <a:r>
              <a:rPr lang="en-US" sz="2000" dirty="0">
                <a:solidFill>
                  <a:srgbClr val="000000"/>
                </a:solidFill>
                <a:latin typeface="Times New Roman"/>
                <a:cs typeface="+mn-cs"/>
                <a:sym typeface="Symbol" pitchFamily="18" charset="2"/>
              </a:rPr>
              <a:t> and 1-1</a:t>
            </a:r>
            <a:r>
              <a:rPr lang="en-US" sz="2000" dirty="0">
                <a:solidFill>
                  <a:srgbClr val="000000"/>
                </a:solidFill>
                <a:sym typeface="Symbol" pitchFamily="18" charset="2"/>
              </a:rPr>
              <a:t> </a:t>
            </a:r>
            <a:r>
              <a:rPr lang="en-US" sz="2000" dirty="0">
                <a:solidFill>
                  <a:srgbClr val="000000"/>
                </a:solidFill>
                <a:latin typeface="Times New Roman"/>
                <a:cs typeface="+mn-cs"/>
                <a:sym typeface="Symbol" pitchFamily="18" charset="2"/>
              </a:rPr>
              <a:t>=</a:t>
            </a:r>
            <a:r>
              <a:rPr lang="en-US" sz="2000" dirty="0">
                <a:solidFill>
                  <a:srgbClr val="000000"/>
                </a:solidFill>
                <a:sym typeface="Symbol" pitchFamily="18" charset="2"/>
              </a:rPr>
              <a:t> </a:t>
            </a:r>
            <a:r>
              <a:rPr lang="en-US" sz="2000" dirty="0">
                <a:solidFill>
                  <a:srgbClr val="000000"/>
                </a:solidFill>
                <a:latin typeface="Times New Roman"/>
                <a:cs typeface="+mn-cs"/>
                <a:sym typeface="Symbol" pitchFamily="18" charset="2"/>
              </a:rPr>
              <a:t>0</a:t>
            </a:r>
          </a:p>
        </p:txBody>
      </p:sp>
      <p:sp>
        <p:nvSpPr>
          <p:cNvPr id="287779" name="Rectangle 35"/>
          <p:cNvSpPr>
            <a:spLocks noChangeArrowheads="1"/>
          </p:cNvSpPr>
          <p:nvPr/>
        </p:nvSpPr>
        <p:spPr bwMode="auto">
          <a:xfrm>
            <a:off x="2286000" y="5867400"/>
            <a:ext cx="4179887" cy="460375"/>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defRPr/>
            </a:pPr>
            <a:r>
              <a:rPr lang="en-US">
                <a:solidFill>
                  <a:srgbClr val="000000"/>
                </a:solidFill>
                <a:cs typeface="+mn-cs"/>
              </a:rPr>
              <a:t>Binary representation: </a:t>
            </a:r>
            <a:r>
              <a:rPr lang="en-US" b="1">
                <a:solidFill>
                  <a:srgbClr val="C00000"/>
                </a:solidFill>
                <a:cs typeface="+mn-cs"/>
              </a:rPr>
              <a:t>0.1011</a:t>
            </a:r>
          </a:p>
        </p:txBody>
      </p:sp>
    </p:spTree>
    <p:extLst>
      <p:ext uri="{BB962C8B-B14F-4D97-AF65-F5344CB8AC3E}">
        <p14:creationId xmlns:p14="http://schemas.microsoft.com/office/powerpoint/2010/main" val="1282357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5"/>
                                        </p:tgtEl>
                                        <p:attrNameLst>
                                          <p:attrName>style.visibility</p:attrName>
                                        </p:attrNameLst>
                                      </p:cBhvr>
                                      <p:to>
                                        <p:strVal val="visible"/>
                                      </p:to>
                                    </p:set>
                                    <p:animEffect transition="in" filter="blinds(horizontal)">
                                      <p:cBhvr>
                                        <p:cTn id="17" dur="500"/>
                                        <p:tgtEl>
                                          <p:spTgt spid="9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7749"/>
                                        </p:tgtEl>
                                        <p:attrNameLst>
                                          <p:attrName>style.visibility</p:attrName>
                                        </p:attrNameLst>
                                      </p:cBhvr>
                                      <p:to>
                                        <p:strVal val="visible"/>
                                      </p:to>
                                    </p:set>
                                    <p:animEffect transition="in" filter="blinds(horizontal)">
                                      <p:cBhvr>
                                        <p:cTn id="22" dur="500"/>
                                        <p:tgtEl>
                                          <p:spTgt spid="2877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7750"/>
                                        </p:tgtEl>
                                        <p:attrNameLst>
                                          <p:attrName>style.visibility</p:attrName>
                                        </p:attrNameLst>
                                      </p:cBhvr>
                                      <p:to>
                                        <p:strVal val="visible"/>
                                      </p:to>
                                    </p:set>
                                    <p:animEffect transition="in" filter="blinds(horizontal)">
                                      <p:cBhvr>
                                        <p:cTn id="27" dur="500"/>
                                        <p:tgtEl>
                                          <p:spTgt spid="2877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87778">
                                            <p:txEl>
                                              <p:pRg st="0" end="0"/>
                                            </p:txEl>
                                          </p:spTgt>
                                        </p:tgtEl>
                                        <p:attrNameLst>
                                          <p:attrName>style.visibility</p:attrName>
                                        </p:attrNameLst>
                                      </p:cBhvr>
                                      <p:to>
                                        <p:strVal val="visible"/>
                                      </p:to>
                                    </p:set>
                                    <p:animEffect transition="in" filter="blinds(horizontal)">
                                      <p:cBhvr>
                                        <p:cTn id="32" dur="500"/>
                                        <p:tgtEl>
                                          <p:spTgt spid="28777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87778">
                                            <p:txEl>
                                              <p:pRg st="1" end="1"/>
                                            </p:txEl>
                                          </p:spTgt>
                                        </p:tgtEl>
                                        <p:attrNameLst>
                                          <p:attrName>style.visibility</p:attrName>
                                        </p:attrNameLst>
                                      </p:cBhvr>
                                      <p:to>
                                        <p:strVal val="visible"/>
                                      </p:to>
                                    </p:set>
                                    <p:animEffect transition="in" filter="blinds(horizontal)">
                                      <p:cBhvr>
                                        <p:cTn id="37" dur="500"/>
                                        <p:tgtEl>
                                          <p:spTgt spid="287778">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87778">
                                            <p:txEl>
                                              <p:pRg st="2" end="2"/>
                                            </p:txEl>
                                          </p:spTgt>
                                        </p:tgtEl>
                                        <p:attrNameLst>
                                          <p:attrName>style.visibility</p:attrName>
                                        </p:attrNameLst>
                                      </p:cBhvr>
                                      <p:to>
                                        <p:strVal val="visible"/>
                                      </p:to>
                                    </p:set>
                                    <p:animEffect transition="in" filter="blinds(horizontal)">
                                      <p:cBhvr>
                                        <p:cTn id="42" dur="500"/>
                                        <p:tgtEl>
                                          <p:spTgt spid="287778">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87778">
                                            <p:txEl>
                                              <p:pRg st="3" end="3"/>
                                            </p:txEl>
                                          </p:spTgt>
                                        </p:tgtEl>
                                        <p:attrNameLst>
                                          <p:attrName>style.visibility</p:attrName>
                                        </p:attrNameLst>
                                      </p:cBhvr>
                                      <p:to>
                                        <p:strVal val="visible"/>
                                      </p:to>
                                    </p:set>
                                    <p:animEffect transition="in" filter="blinds(horizontal)">
                                      <p:cBhvr>
                                        <p:cTn id="47" dur="500"/>
                                        <p:tgtEl>
                                          <p:spTgt spid="287778">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7779"/>
                                        </p:tgtEl>
                                        <p:attrNameLst>
                                          <p:attrName>style.visibility</p:attrName>
                                        </p:attrNameLst>
                                      </p:cBhvr>
                                      <p:to>
                                        <p:strVal val="visible"/>
                                      </p:to>
                                    </p:set>
                                    <p:animEffect transition="in" filter="blinds(horizontal)">
                                      <p:cBhvr>
                                        <p:cTn id="52" dur="500"/>
                                        <p:tgtEl>
                                          <p:spTgt spid="287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p:bldP spid="287750" grpId="0"/>
      <p:bldP spid="9225" grpId="0"/>
      <p:bldP spid="28777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09600" y="304800"/>
            <a:ext cx="7848600" cy="1143000"/>
          </a:xfrm>
        </p:spPr>
        <p:txBody>
          <a:bodyPr>
            <a:normAutofit/>
          </a:bodyPr>
          <a:lstStyle/>
          <a:p>
            <a:pPr eaLnBrk="1" hangingPunct="1"/>
            <a:r>
              <a:rPr lang="en-US" sz="3200" b="1" dirty="0" smtClean="0">
                <a:solidFill>
                  <a:schemeClr val="tx1"/>
                </a:solidFill>
              </a:rPr>
              <a:t>1 Bit Full Adder Implementation</a:t>
            </a:r>
          </a:p>
        </p:txBody>
      </p:sp>
      <p:pic>
        <p:nvPicPr>
          <p:cNvPr id="35843" name="Picture 3"/>
          <p:cNvPicPr>
            <a:picLocks noGrp="1" noChangeAspect="1" noChangeArrowheads="1"/>
          </p:cNvPicPr>
          <p:nvPr>
            <p:ph sz="half" idx="4294967295"/>
          </p:nvPr>
        </p:nvPicPr>
        <p:blipFill>
          <a:blip r:embed="rId2">
            <a:lum contrast="18000"/>
            <a:extLst>
              <a:ext uri="{28A0092B-C50C-407E-A947-70E740481C1C}">
                <a14:useLocalDpi xmlns:a14="http://schemas.microsoft.com/office/drawing/2010/main" val="0"/>
              </a:ext>
            </a:extLst>
          </a:blip>
          <a:srcRect l="10292" t="31628" r="11127" b="23128"/>
          <a:stretch>
            <a:fillRect/>
          </a:stretch>
        </p:blipFill>
        <p:spPr>
          <a:xfrm>
            <a:off x="609600" y="1371600"/>
            <a:ext cx="7696200" cy="3325813"/>
          </a:xfrm>
          <a:prstGeom prst="rect">
            <a:avLst/>
          </a:prstGeom>
          <a:noFill/>
        </p:spPr>
      </p:pic>
      <p:grpSp>
        <p:nvGrpSpPr>
          <p:cNvPr id="35844" name="Group 4"/>
          <p:cNvGrpSpPr>
            <a:grpSpLocks/>
          </p:cNvGrpSpPr>
          <p:nvPr/>
        </p:nvGrpSpPr>
        <p:grpSpPr bwMode="auto">
          <a:xfrm>
            <a:off x="4724400" y="4953000"/>
            <a:ext cx="2255838" cy="466725"/>
            <a:chOff x="1003" y="2038"/>
            <a:chExt cx="1421" cy="294"/>
          </a:xfrm>
        </p:grpSpPr>
        <p:sp>
          <p:nvSpPr>
            <p:cNvPr id="35862" name="Rectangle 5"/>
            <p:cNvSpPr>
              <a:spLocks noChangeArrowheads="1"/>
            </p:cNvSpPr>
            <p:nvPr/>
          </p:nvSpPr>
          <p:spPr bwMode="auto">
            <a:xfrm>
              <a:off x="2198" y="2063"/>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c</a:t>
              </a:r>
              <a:r>
                <a:rPr lang="en-US" b="1" baseline="-25000">
                  <a:solidFill>
                    <a:srgbClr val="000000"/>
                  </a:solidFill>
                </a:rPr>
                <a:t>in</a:t>
              </a:r>
              <a:endParaRPr lang="en-US" baseline="-25000"/>
            </a:p>
          </p:txBody>
        </p:sp>
        <p:sp>
          <p:nvSpPr>
            <p:cNvPr id="35863" name="Rectangle 6"/>
            <p:cNvSpPr>
              <a:spLocks noChangeArrowheads="1"/>
            </p:cNvSpPr>
            <p:nvPr/>
          </p:nvSpPr>
          <p:spPr bwMode="auto">
            <a:xfrm>
              <a:off x="1785" y="2063"/>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b</a:t>
              </a:r>
              <a:endParaRPr lang="en-US"/>
            </a:p>
          </p:txBody>
        </p:sp>
        <p:sp>
          <p:nvSpPr>
            <p:cNvPr id="35864" name="Rectangle 7"/>
            <p:cNvSpPr>
              <a:spLocks noChangeArrowheads="1"/>
            </p:cNvSpPr>
            <p:nvPr/>
          </p:nvSpPr>
          <p:spPr bwMode="auto">
            <a:xfrm>
              <a:off x="1365" y="206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a</a:t>
              </a:r>
              <a:endParaRPr lang="en-US"/>
            </a:p>
          </p:txBody>
        </p:sp>
        <p:sp>
          <p:nvSpPr>
            <p:cNvPr id="35865" name="Rectangle 8"/>
            <p:cNvSpPr>
              <a:spLocks noChangeArrowheads="1"/>
            </p:cNvSpPr>
            <p:nvPr/>
          </p:nvSpPr>
          <p:spPr bwMode="auto">
            <a:xfrm>
              <a:off x="1003" y="2063"/>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s</a:t>
              </a:r>
              <a:endParaRPr lang="en-US"/>
            </a:p>
          </p:txBody>
        </p:sp>
        <p:sp>
          <p:nvSpPr>
            <p:cNvPr id="35866" name="Rectangle 9"/>
            <p:cNvSpPr>
              <a:spLocks noChangeArrowheads="1"/>
            </p:cNvSpPr>
            <p:nvPr/>
          </p:nvSpPr>
          <p:spPr bwMode="auto">
            <a:xfrm>
              <a:off x="1983" y="2038"/>
              <a:ext cx="1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Å</a:t>
              </a:r>
              <a:endParaRPr lang="en-US"/>
            </a:p>
          </p:txBody>
        </p:sp>
        <p:sp>
          <p:nvSpPr>
            <p:cNvPr id="35867" name="Rectangle 10"/>
            <p:cNvSpPr>
              <a:spLocks noChangeArrowheads="1"/>
            </p:cNvSpPr>
            <p:nvPr/>
          </p:nvSpPr>
          <p:spPr bwMode="auto">
            <a:xfrm>
              <a:off x="1569" y="2038"/>
              <a:ext cx="1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Å</a:t>
              </a:r>
              <a:endParaRPr lang="en-US"/>
            </a:p>
          </p:txBody>
        </p:sp>
        <p:sp>
          <p:nvSpPr>
            <p:cNvPr id="35868" name="Rectangle 11"/>
            <p:cNvSpPr>
              <a:spLocks noChangeArrowheads="1"/>
            </p:cNvSpPr>
            <p:nvPr/>
          </p:nvSpPr>
          <p:spPr bwMode="auto">
            <a:xfrm>
              <a:off x="1183" y="203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a:t>
              </a:r>
              <a:endParaRPr lang="en-US"/>
            </a:p>
          </p:txBody>
        </p:sp>
      </p:grpSp>
      <p:grpSp>
        <p:nvGrpSpPr>
          <p:cNvPr id="35845" name="Group 12"/>
          <p:cNvGrpSpPr>
            <a:grpSpLocks/>
          </p:cNvGrpSpPr>
          <p:nvPr/>
        </p:nvGrpSpPr>
        <p:grpSpPr bwMode="auto">
          <a:xfrm>
            <a:off x="4724400" y="5410200"/>
            <a:ext cx="3132138" cy="466725"/>
            <a:chOff x="1043" y="2971"/>
            <a:chExt cx="1973" cy="294"/>
          </a:xfrm>
        </p:grpSpPr>
        <p:sp>
          <p:nvSpPr>
            <p:cNvPr id="35851" name="Rectangle 13"/>
            <p:cNvSpPr>
              <a:spLocks noChangeArrowheads="1"/>
            </p:cNvSpPr>
            <p:nvPr/>
          </p:nvSpPr>
          <p:spPr bwMode="auto">
            <a:xfrm>
              <a:off x="2790" y="2996"/>
              <a:ext cx="22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c</a:t>
              </a:r>
              <a:r>
                <a:rPr lang="en-US" b="1" baseline="-25000">
                  <a:solidFill>
                    <a:srgbClr val="000000"/>
                  </a:solidFill>
                </a:rPr>
                <a:t>in</a:t>
              </a:r>
              <a:endParaRPr lang="en-US" baseline="-25000"/>
            </a:p>
          </p:txBody>
        </p:sp>
        <p:sp>
          <p:nvSpPr>
            <p:cNvPr id="35852" name="Rectangle 14"/>
            <p:cNvSpPr>
              <a:spLocks noChangeArrowheads="1"/>
            </p:cNvSpPr>
            <p:nvPr/>
          </p:nvSpPr>
          <p:spPr bwMode="auto">
            <a:xfrm>
              <a:off x="2686" y="299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a:t>
              </a:r>
              <a:endParaRPr lang="en-US"/>
            </a:p>
          </p:txBody>
        </p:sp>
        <p:sp>
          <p:nvSpPr>
            <p:cNvPr id="35853" name="Rectangle 15"/>
            <p:cNvSpPr>
              <a:spLocks noChangeArrowheads="1"/>
            </p:cNvSpPr>
            <p:nvPr/>
          </p:nvSpPr>
          <p:spPr bwMode="auto">
            <a:xfrm>
              <a:off x="2514" y="2996"/>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b</a:t>
              </a:r>
              <a:endParaRPr lang="en-US"/>
            </a:p>
          </p:txBody>
        </p:sp>
        <p:sp>
          <p:nvSpPr>
            <p:cNvPr id="35854" name="Rectangle 16"/>
            <p:cNvSpPr>
              <a:spLocks noChangeArrowheads="1"/>
            </p:cNvSpPr>
            <p:nvPr/>
          </p:nvSpPr>
          <p:spPr bwMode="auto">
            <a:xfrm>
              <a:off x="2095" y="299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a</a:t>
              </a:r>
              <a:endParaRPr lang="en-US"/>
            </a:p>
          </p:txBody>
        </p:sp>
        <p:sp>
          <p:nvSpPr>
            <p:cNvPr id="35855" name="Rectangle 17"/>
            <p:cNvSpPr>
              <a:spLocks noChangeArrowheads="1"/>
            </p:cNvSpPr>
            <p:nvPr/>
          </p:nvSpPr>
          <p:spPr bwMode="auto">
            <a:xfrm>
              <a:off x="2007" y="299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a:t>
              </a:r>
              <a:endParaRPr lang="en-US"/>
            </a:p>
          </p:txBody>
        </p:sp>
        <p:sp>
          <p:nvSpPr>
            <p:cNvPr id="35856" name="Rectangle 18"/>
            <p:cNvSpPr>
              <a:spLocks noChangeArrowheads="1"/>
            </p:cNvSpPr>
            <p:nvPr/>
          </p:nvSpPr>
          <p:spPr bwMode="auto">
            <a:xfrm>
              <a:off x="1638" y="2996"/>
              <a:ext cx="12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b</a:t>
              </a:r>
              <a:endParaRPr lang="en-US"/>
            </a:p>
          </p:txBody>
        </p:sp>
        <p:sp>
          <p:nvSpPr>
            <p:cNvPr id="35857" name="Rectangle 19"/>
            <p:cNvSpPr>
              <a:spLocks noChangeArrowheads="1"/>
            </p:cNvSpPr>
            <p:nvPr/>
          </p:nvSpPr>
          <p:spPr bwMode="auto">
            <a:xfrm>
              <a:off x="1439" y="299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a</a:t>
              </a:r>
              <a:endParaRPr lang="en-US"/>
            </a:p>
          </p:txBody>
        </p:sp>
        <p:sp>
          <p:nvSpPr>
            <p:cNvPr id="35858" name="Rectangle 20"/>
            <p:cNvSpPr>
              <a:spLocks noChangeArrowheads="1"/>
            </p:cNvSpPr>
            <p:nvPr/>
          </p:nvSpPr>
          <p:spPr bwMode="auto">
            <a:xfrm>
              <a:off x="1043" y="2996"/>
              <a:ext cx="3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rPr>
                <a:t>c</a:t>
              </a:r>
              <a:r>
                <a:rPr lang="en-US" b="1" baseline="-25000">
                  <a:solidFill>
                    <a:srgbClr val="000000"/>
                  </a:solidFill>
                </a:rPr>
                <a:t>out</a:t>
              </a:r>
              <a:endParaRPr lang="en-US"/>
            </a:p>
          </p:txBody>
        </p:sp>
        <p:sp>
          <p:nvSpPr>
            <p:cNvPr id="35859" name="Rectangle 21"/>
            <p:cNvSpPr>
              <a:spLocks noChangeArrowheads="1"/>
            </p:cNvSpPr>
            <p:nvPr/>
          </p:nvSpPr>
          <p:spPr bwMode="auto">
            <a:xfrm>
              <a:off x="2299" y="2971"/>
              <a:ext cx="1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Å</a:t>
              </a:r>
              <a:endParaRPr lang="en-US"/>
            </a:p>
          </p:txBody>
        </p:sp>
        <p:sp>
          <p:nvSpPr>
            <p:cNvPr id="35860" name="Rectangle 22"/>
            <p:cNvSpPr>
              <a:spLocks noChangeArrowheads="1"/>
            </p:cNvSpPr>
            <p:nvPr/>
          </p:nvSpPr>
          <p:spPr bwMode="auto">
            <a:xfrm>
              <a:off x="1842" y="297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a:t>
              </a:r>
              <a:endParaRPr lang="en-US"/>
            </a:p>
          </p:txBody>
        </p:sp>
        <p:sp>
          <p:nvSpPr>
            <p:cNvPr id="35861" name="Rectangle 23"/>
            <p:cNvSpPr>
              <a:spLocks noChangeArrowheads="1"/>
            </p:cNvSpPr>
            <p:nvPr/>
          </p:nvSpPr>
          <p:spPr bwMode="auto">
            <a:xfrm>
              <a:off x="1256" y="2971"/>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b="1">
                  <a:solidFill>
                    <a:srgbClr val="000000"/>
                  </a:solidFill>
                  <a:latin typeface="Symbol" pitchFamily="18" charset="2"/>
                </a:rPr>
                <a:t>=</a:t>
              </a:r>
              <a:endParaRPr lang="en-US"/>
            </a:p>
          </p:txBody>
        </p:sp>
      </p:grpSp>
      <p:sp>
        <p:nvSpPr>
          <p:cNvPr id="35846" name="Text Box 24"/>
          <p:cNvSpPr txBox="1">
            <a:spLocks noChangeArrowheads="1"/>
          </p:cNvSpPr>
          <p:nvPr/>
        </p:nvSpPr>
        <p:spPr bwMode="auto">
          <a:xfrm>
            <a:off x="228600" y="2133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a</a:t>
            </a:r>
          </a:p>
        </p:txBody>
      </p:sp>
      <p:sp>
        <p:nvSpPr>
          <p:cNvPr id="35847" name="Text Box 25"/>
          <p:cNvSpPr txBox="1">
            <a:spLocks noChangeArrowheads="1"/>
          </p:cNvSpPr>
          <p:nvPr/>
        </p:nvSpPr>
        <p:spPr bwMode="auto">
          <a:xfrm>
            <a:off x="228600" y="2514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b</a:t>
            </a:r>
          </a:p>
        </p:txBody>
      </p:sp>
      <p:sp>
        <p:nvSpPr>
          <p:cNvPr id="35848" name="Text Box 26"/>
          <p:cNvSpPr txBox="1">
            <a:spLocks noChangeArrowheads="1"/>
          </p:cNvSpPr>
          <p:nvPr/>
        </p:nvSpPr>
        <p:spPr bwMode="auto">
          <a:xfrm>
            <a:off x="0" y="4267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carry in</a:t>
            </a:r>
          </a:p>
        </p:txBody>
      </p:sp>
      <p:sp>
        <p:nvSpPr>
          <p:cNvPr id="35849" name="Text Box 27"/>
          <p:cNvSpPr txBox="1">
            <a:spLocks noChangeArrowheads="1"/>
          </p:cNvSpPr>
          <p:nvPr/>
        </p:nvSpPr>
        <p:spPr bwMode="auto">
          <a:xfrm>
            <a:off x="7543800" y="4038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carry out</a:t>
            </a:r>
          </a:p>
        </p:txBody>
      </p:sp>
      <p:sp>
        <p:nvSpPr>
          <p:cNvPr id="35850" name="Text Box 28"/>
          <p:cNvSpPr txBox="1">
            <a:spLocks noChangeArrowheads="1"/>
          </p:cNvSpPr>
          <p:nvPr/>
        </p:nvSpPr>
        <p:spPr bwMode="auto">
          <a:xfrm>
            <a:off x="7467600" y="2057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a:t>sum</a:t>
            </a:r>
          </a:p>
        </p:txBody>
      </p:sp>
    </p:spTree>
    <p:extLst>
      <p:ext uri="{BB962C8B-B14F-4D97-AF65-F5344CB8AC3E}">
        <p14:creationId xmlns:p14="http://schemas.microsoft.com/office/powerpoint/2010/main" val="2987102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09600" y="533400"/>
            <a:ext cx="8001000" cy="1303337"/>
          </a:xfrm>
        </p:spPr>
        <p:txBody>
          <a:bodyPr/>
          <a:lstStyle/>
          <a:p>
            <a:pPr eaLnBrk="1" hangingPunct="1"/>
            <a:r>
              <a:rPr lang="en-US" b="1" dirty="0" smtClean="0"/>
              <a:t>Binary Math: 2’s Complement</a:t>
            </a:r>
          </a:p>
        </p:txBody>
      </p:sp>
      <p:sp>
        <p:nvSpPr>
          <p:cNvPr id="29699" name="AutoShape 3"/>
          <p:cNvSpPr>
            <a:spLocks noGrp="1" noChangeArrowheads="1"/>
          </p:cNvSpPr>
          <p:nvPr>
            <p:ph type="body" idx="4294967295"/>
          </p:nvPr>
        </p:nvSpPr>
        <p:spPr>
          <a:xfrm>
            <a:off x="685800" y="1828800"/>
            <a:ext cx="7924800" cy="3444875"/>
          </a:xfrm>
        </p:spPr>
        <p:txBody>
          <a:bodyPr>
            <a:normAutofit fontScale="92500" lnSpcReduction="10000"/>
          </a:bodyPr>
          <a:lstStyle/>
          <a:p>
            <a:pPr marL="533400" indent="-533400" eaLnBrk="1" hangingPunct="1">
              <a:lnSpc>
                <a:spcPct val="90000"/>
              </a:lnSpc>
            </a:pPr>
            <a:r>
              <a:rPr lang="en-US" sz="2400" dirty="0" smtClean="0"/>
              <a:t>In binary world, people use 2’s complement to represent signed integer and implement subtraction.</a:t>
            </a:r>
          </a:p>
          <a:p>
            <a:pPr marL="533400" indent="-533400" eaLnBrk="1" hangingPunct="1">
              <a:lnSpc>
                <a:spcPct val="90000"/>
              </a:lnSpc>
            </a:pPr>
            <a:r>
              <a:rPr lang="en-US" sz="2400" dirty="0" smtClean="0"/>
              <a:t>The procedure of getting 2’s complement of a given number:</a:t>
            </a:r>
          </a:p>
          <a:p>
            <a:pPr marL="914400" lvl="1" indent="-457200" eaLnBrk="1" hangingPunct="1">
              <a:lnSpc>
                <a:spcPct val="90000"/>
              </a:lnSpc>
              <a:buFontTx/>
              <a:buAutoNum type="arabicPeriod"/>
            </a:pPr>
            <a:r>
              <a:rPr lang="en-US" sz="2000" dirty="0" smtClean="0"/>
              <a:t>Invert every bit</a:t>
            </a:r>
          </a:p>
          <a:p>
            <a:pPr marL="914400" lvl="1" indent="-457200" eaLnBrk="1" hangingPunct="1">
              <a:lnSpc>
                <a:spcPct val="90000"/>
              </a:lnSpc>
              <a:buFontTx/>
              <a:buAutoNum type="arabicPeriod"/>
            </a:pPr>
            <a:r>
              <a:rPr lang="en-US" sz="2000" dirty="0" smtClean="0"/>
              <a:t>Then add 1</a:t>
            </a:r>
          </a:p>
          <a:p>
            <a:pPr marL="533400" indent="-533400" eaLnBrk="1" hangingPunct="1">
              <a:lnSpc>
                <a:spcPct val="90000"/>
              </a:lnSpc>
            </a:pPr>
            <a:r>
              <a:rPr lang="en-US" sz="2400" dirty="0" smtClean="0"/>
              <a:t>For n bit signed integer, its representation is </a:t>
            </a:r>
            <a:r>
              <a:rPr lang="en-US" sz="2400" i="1" dirty="0" smtClean="0"/>
              <a:t>-2</a:t>
            </a:r>
            <a:r>
              <a:rPr lang="en-US" sz="2400" i="1" baseline="30000" dirty="0" smtClean="0"/>
              <a:t>n-1</a:t>
            </a:r>
            <a:r>
              <a:rPr lang="en-US" sz="2400" i="1" dirty="0" smtClean="0"/>
              <a:t> ~ 2</a:t>
            </a:r>
            <a:r>
              <a:rPr lang="en-US" sz="2400" i="1" baseline="30000" dirty="0" smtClean="0"/>
              <a:t>n-1</a:t>
            </a:r>
            <a:r>
              <a:rPr lang="en-US" sz="2400" i="1" dirty="0" smtClean="0"/>
              <a:t>-1</a:t>
            </a:r>
          </a:p>
          <a:p>
            <a:pPr marL="990600" lvl="1" indent="-533400">
              <a:lnSpc>
                <a:spcPct val="90000"/>
              </a:lnSpc>
            </a:pPr>
            <a:r>
              <a:rPr lang="en-US" sz="2000" dirty="0" smtClean="0"/>
              <a:t>Example</a:t>
            </a:r>
          </a:p>
          <a:p>
            <a:pPr marL="1371600" lvl="2" indent="-457200">
              <a:lnSpc>
                <a:spcPct val="90000"/>
              </a:lnSpc>
              <a:buFont typeface="Wingdings" pitchFamily="2" charset="2"/>
              <a:buChar char="Ø"/>
            </a:pPr>
            <a:r>
              <a:rPr lang="en-US" sz="1800" dirty="0" smtClean="0"/>
              <a:t>11001100</a:t>
            </a:r>
            <a:r>
              <a:rPr lang="en-US" sz="1800" baseline="-25000" dirty="0" smtClean="0"/>
              <a:t>2</a:t>
            </a:r>
            <a:r>
              <a:rPr lang="en-US" sz="1800" dirty="0" smtClean="0"/>
              <a:t> = - (00110100)</a:t>
            </a:r>
            <a:r>
              <a:rPr lang="en-US" sz="1800" baseline="-25000" dirty="0" smtClean="0"/>
              <a:t>2</a:t>
            </a:r>
            <a:r>
              <a:rPr lang="en-US" sz="1800" dirty="0" smtClean="0"/>
              <a:t> = -52</a:t>
            </a:r>
            <a:r>
              <a:rPr lang="en-US" sz="1800" baseline="-25000" dirty="0" smtClean="0"/>
              <a:t>10</a:t>
            </a:r>
            <a:endParaRPr lang="en-US" sz="1800" dirty="0" smtClean="0"/>
          </a:p>
          <a:p>
            <a:pPr marL="1371600" lvl="2" indent="-457200">
              <a:lnSpc>
                <a:spcPct val="90000"/>
              </a:lnSpc>
              <a:buFont typeface="Wingdings" pitchFamily="2" charset="2"/>
              <a:buChar char="Ø"/>
            </a:pPr>
            <a:r>
              <a:rPr lang="en-US" sz="1800" dirty="0" smtClean="0"/>
              <a:t>10000000</a:t>
            </a:r>
            <a:r>
              <a:rPr lang="en-US" sz="1800" baseline="-25000" dirty="0" smtClean="0"/>
              <a:t>2</a:t>
            </a:r>
            <a:r>
              <a:rPr lang="en-US" sz="1800" dirty="0" smtClean="0"/>
              <a:t> = -128</a:t>
            </a:r>
            <a:r>
              <a:rPr lang="en-US" sz="1800" baseline="-25000" dirty="0" smtClean="0"/>
              <a:t>10</a:t>
            </a:r>
          </a:p>
        </p:txBody>
      </p:sp>
    </p:spTree>
    <p:extLst>
      <p:ext uri="{BB962C8B-B14F-4D97-AF65-F5344CB8AC3E}">
        <p14:creationId xmlns:p14="http://schemas.microsoft.com/office/powerpoint/2010/main" val="4144692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
            <a:ext cx="8077200" cy="1303337"/>
          </a:xfrm>
        </p:spPr>
        <p:txBody>
          <a:bodyPr>
            <a:normAutofit fontScale="90000"/>
          </a:bodyPr>
          <a:lstStyle/>
          <a:p>
            <a:r>
              <a:rPr lang="en-US" b="1" dirty="0" smtClean="0"/>
              <a:t>Review: Today’s </a:t>
            </a:r>
            <a:r>
              <a:rPr lang="en-US" b="1" dirty="0" smtClean="0"/>
              <a:t>Operating </a:t>
            </a:r>
            <a:r>
              <a:rPr lang="en-US" b="1" dirty="0" smtClean="0"/>
              <a:t>Systems-</a:t>
            </a:r>
            <a:r>
              <a:rPr lang="en-US" b="1" dirty="0" smtClean="0"/>
              <a:t/>
            </a:r>
            <a:br>
              <a:rPr lang="en-US" b="1" dirty="0" smtClean="0"/>
            </a:br>
            <a:r>
              <a:rPr lang="en-US" b="1" dirty="0" smtClean="0"/>
              <a:t>Computers Cheap</a:t>
            </a:r>
            <a:endParaRPr lang="en-US" b="1" dirty="0"/>
          </a:p>
        </p:txBody>
      </p:sp>
      <p:sp>
        <p:nvSpPr>
          <p:cNvPr id="3" name="Content Placeholder 2"/>
          <p:cNvSpPr>
            <a:spLocks noGrp="1"/>
          </p:cNvSpPr>
          <p:nvPr>
            <p:ph idx="4294967295"/>
          </p:nvPr>
        </p:nvSpPr>
        <p:spPr>
          <a:xfrm>
            <a:off x="838200" y="1684337"/>
            <a:ext cx="7772400" cy="4716463"/>
          </a:xfrm>
        </p:spPr>
        <p:txBody>
          <a:bodyPr/>
          <a:lstStyle/>
          <a:p>
            <a:r>
              <a:rPr lang="en-US" b="1" dirty="0" err="1" smtClean="0">
                <a:solidFill>
                  <a:srgbClr val="C00000"/>
                </a:solidFill>
              </a:rPr>
              <a:t>Smartphones</a:t>
            </a:r>
            <a:endParaRPr lang="en-US" b="1" dirty="0" smtClean="0">
              <a:solidFill>
                <a:srgbClr val="C00000"/>
              </a:solidFill>
            </a:endParaRPr>
          </a:p>
          <a:p>
            <a:r>
              <a:rPr lang="en-US" b="1" dirty="0" smtClean="0">
                <a:solidFill>
                  <a:srgbClr val="C00000"/>
                </a:solidFill>
              </a:rPr>
              <a:t>Embedded systems</a:t>
            </a:r>
          </a:p>
          <a:p>
            <a:r>
              <a:rPr lang="en-US" b="1" dirty="0" smtClean="0">
                <a:solidFill>
                  <a:srgbClr val="C00000"/>
                </a:solidFill>
              </a:rPr>
              <a:t>Laptops</a:t>
            </a:r>
          </a:p>
          <a:p>
            <a:r>
              <a:rPr lang="en-US" b="1" dirty="0" smtClean="0">
                <a:solidFill>
                  <a:srgbClr val="C00000"/>
                </a:solidFill>
              </a:rPr>
              <a:t>Tablets</a:t>
            </a:r>
          </a:p>
          <a:p>
            <a:r>
              <a:rPr lang="en-US" b="1" dirty="0" smtClean="0">
                <a:solidFill>
                  <a:srgbClr val="C00000"/>
                </a:solidFill>
              </a:rPr>
              <a:t>Virtual machines</a:t>
            </a:r>
          </a:p>
          <a:p>
            <a:r>
              <a:rPr lang="en-US" b="1" dirty="0" smtClean="0">
                <a:solidFill>
                  <a:srgbClr val="C00000"/>
                </a:solidFill>
              </a:rPr>
              <a:t>Data center servers</a:t>
            </a:r>
          </a:p>
        </p:txBody>
      </p:sp>
    </p:spTree>
    <p:extLst>
      <p:ext uri="{BB962C8B-B14F-4D97-AF65-F5344CB8AC3E}">
        <p14:creationId xmlns:p14="http://schemas.microsoft.com/office/powerpoint/2010/main" val="3466964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09600" y="228600"/>
            <a:ext cx="8001000" cy="1303337"/>
          </a:xfrm>
        </p:spPr>
        <p:txBody>
          <a:bodyPr/>
          <a:lstStyle/>
          <a:p>
            <a:pPr eaLnBrk="1" hangingPunct="1"/>
            <a:r>
              <a:rPr lang="en-US" sz="2400" b="1" dirty="0" smtClean="0">
                <a:solidFill>
                  <a:schemeClr val="tx1"/>
                </a:solidFill>
              </a:rPr>
              <a:t>2’s Complement Adder/</a:t>
            </a:r>
            <a:r>
              <a:rPr lang="en-US" sz="2400" b="1" dirty="0" err="1" smtClean="0">
                <a:solidFill>
                  <a:schemeClr val="tx1"/>
                </a:solidFill>
              </a:rPr>
              <a:t>Subtractor</a:t>
            </a:r>
            <a:endParaRPr lang="en-US" sz="2400" b="1" dirty="0" smtClean="0">
              <a:solidFill>
                <a:schemeClr val="tx1"/>
              </a:solidFill>
            </a:endParaRPr>
          </a:p>
        </p:txBody>
      </p:sp>
      <p:sp>
        <p:nvSpPr>
          <p:cNvPr id="36867" name="AutoShape 3"/>
          <p:cNvSpPr>
            <a:spLocks noGrp="1" noChangeArrowheads="1"/>
          </p:cNvSpPr>
          <p:nvPr>
            <p:ph type="body" idx="4294967295"/>
          </p:nvPr>
        </p:nvSpPr>
        <p:spPr>
          <a:xfrm>
            <a:off x="685800" y="1219200"/>
            <a:ext cx="8267700" cy="4724400"/>
          </a:xfrm>
        </p:spPr>
        <p:txBody>
          <a:bodyPr>
            <a:normAutofit lnSpcReduction="10000"/>
          </a:bodyPr>
          <a:lstStyle/>
          <a:p>
            <a:pPr marL="288925" indent="-288925" eaLnBrk="1" hangingPunct="1"/>
            <a:r>
              <a:rPr lang="en-US" sz="2000" dirty="0" smtClean="0">
                <a:cs typeface="Times New Roman" pitchFamily="18" charset="0"/>
              </a:rPr>
              <a:t>Subtraction can be done by addition of the 2's Complement.  </a:t>
            </a:r>
          </a:p>
          <a:p>
            <a:pPr marL="288925" indent="-288925" eaLnBrk="1" hangingPunct="1">
              <a:buFontTx/>
              <a:buNone/>
            </a:pPr>
            <a:r>
              <a:rPr lang="en-US" sz="2000" dirty="0" smtClean="0">
                <a:cs typeface="Times New Roman" pitchFamily="18" charset="0"/>
              </a:rPr>
              <a:t>          1. Complement each bit</a:t>
            </a:r>
          </a:p>
          <a:p>
            <a:pPr marL="288925" indent="-288925" eaLnBrk="1" hangingPunct="1">
              <a:buFontTx/>
              <a:buNone/>
            </a:pPr>
            <a:r>
              <a:rPr lang="en-US" sz="2000" dirty="0" smtClean="0">
                <a:cs typeface="Times New Roman" pitchFamily="18" charset="0"/>
              </a:rPr>
              <a:t>          2. Add 1 to the result.</a:t>
            </a:r>
          </a:p>
          <a:p>
            <a:pPr marL="288925" indent="-288925" eaLnBrk="1" hangingPunct="1"/>
            <a:r>
              <a:rPr lang="en-US" sz="2000" dirty="0" smtClean="0">
                <a:cs typeface="Times New Roman" pitchFamily="18" charset="0"/>
              </a:rPr>
              <a:t>The circuit shown computes A + B and A </a:t>
            </a:r>
            <a:r>
              <a:rPr lang="en-US" sz="2000" dirty="0" smtClean="0"/>
              <a:t> –</a:t>
            </a:r>
            <a:r>
              <a:rPr lang="en-US" sz="2000" dirty="0" smtClean="0">
                <a:cs typeface="Times New Roman" pitchFamily="18" charset="0"/>
              </a:rPr>
              <a:t> B:</a:t>
            </a:r>
          </a:p>
          <a:p>
            <a:pPr marL="288925" indent="-288925" eaLnBrk="1" hangingPunct="1"/>
            <a:r>
              <a:rPr lang="en-US" sz="2000" dirty="0" smtClean="0">
                <a:cs typeface="Times New Roman" pitchFamily="18" charset="0"/>
              </a:rPr>
              <a:t>For S = 1, subtract,</a:t>
            </a:r>
            <a:br>
              <a:rPr lang="en-US" sz="2000" dirty="0" smtClean="0">
                <a:cs typeface="Times New Roman" pitchFamily="18" charset="0"/>
              </a:rPr>
            </a:br>
            <a:r>
              <a:rPr lang="en-US" sz="2000" dirty="0" smtClean="0">
                <a:cs typeface="Times New Roman" pitchFamily="18" charset="0"/>
              </a:rPr>
              <a:t>the 2’s complement</a:t>
            </a:r>
            <a:br>
              <a:rPr lang="en-US" sz="2000" dirty="0" smtClean="0">
                <a:cs typeface="Times New Roman" pitchFamily="18" charset="0"/>
              </a:rPr>
            </a:br>
            <a:r>
              <a:rPr lang="en-US" sz="2000" dirty="0" smtClean="0">
                <a:cs typeface="Times New Roman" pitchFamily="18" charset="0"/>
              </a:rPr>
              <a:t>of B is formed by using</a:t>
            </a:r>
            <a:br>
              <a:rPr lang="en-US" sz="2000" dirty="0" smtClean="0">
                <a:cs typeface="Times New Roman" pitchFamily="18" charset="0"/>
              </a:rPr>
            </a:br>
            <a:r>
              <a:rPr lang="en-US" sz="2000" dirty="0" smtClean="0">
                <a:cs typeface="Times New Roman" pitchFamily="18" charset="0"/>
              </a:rPr>
              <a:t>XORs to form the 1’s</a:t>
            </a:r>
            <a:br>
              <a:rPr lang="en-US" sz="2000" dirty="0" smtClean="0">
                <a:cs typeface="Times New Roman" pitchFamily="18" charset="0"/>
              </a:rPr>
            </a:br>
            <a:r>
              <a:rPr lang="en-US" sz="2000" dirty="0" smtClean="0">
                <a:cs typeface="Times New Roman" pitchFamily="18" charset="0"/>
              </a:rPr>
              <a:t>comp and adding the 1</a:t>
            </a:r>
            <a:br>
              <a:rPr lang="en-US" sz="2000" dirty="0" smtClean="0">
                <a:cs typeface="Times New Roman" pitchFamily="18" charset="0"/>
              </a:rPr>
            </a:br>
            <a:r>
              <a:rPr lang="en-US" sz="2000" dirty="0" smtClean="0">
                <a:cs typeface="Times New Roman" pitchFamily="18" charset="0"/>
              </a:rPr>
              <a:t>applied to C</a:t>
            </a:r>
            <a:r>
              <a:rPr lang="en-US" sz="2000" baseline="-25000" dirty="0" smtClean="0">
                <a:cs typeface="Times New Roman" pitchFamily="18" charset="0"/>
              </a:rPr>
              <a:t>0</a:t>
            </a:r>
            <a:r>
              <a:rPr lang="en-US" sz="2000" dirty="0" smtClean="0">
                <a:cs typeface="Times New Roman" pitchFamily="18" charset="0"/>
              </a:rPr>
              <a:t>.</a:t>
            </a:r>
          </a:p>
          <a:p>
            <a:pPr marL="288925" indent="-288925" eaLnBrk="1" hangingPunct="1"/>
            <a:r>
              <a:rPr lang="en-US" sz="2000" dirty="0" smtClean="0">
                <a:cs typeface="Times New Roman" pitchFamily="18" charset="0"/>
              </a:rPr>
              <a:t>For S = 0, add, B is</a:t>
            </a:r>
            <a:br>
              <a:rPr lang="en-US" sz="2000" dirty="0" smtClean="0">
                <a:cs typeface="Times New Roman" pitchFamily="18" charset="0"/>
              </a:rPr>
            </a:br>
            <a:r>
              <a:rPr lang="en-US" sz="2000" dirty="0" smtClean="0">
                <a:cs typeface="Times New Roman" pitchFamily="18" charset="0"/>
              </a:rPr>
              <a:t>passed through</a:t>
            </a:r>
            <a:br>
              <a:rPr lang="en-US" sz="2000" dirty="0" smtClean="0">
                <a:cs typeface="Times New Roman" pitchFamily="18" charset="0"/>
              </a:rPr>
            </a:br>
            <a:r>
              <a:rPr lang="en-US" sz="2000" dirty="0" smtClean="0">
                <a:cs typeface="Times New Roman" pitchFamily="18" charset="0"/>
              </a:rPr>
              <a:t>unchanged</a:t>
            </a:r>
          </a:p>
        </p:txBody>
      </p:sp>
      <p:pic>
        <p:nvPicPr>
          <p:cNvPr id="36868" name="Picture 4" descr="Fig_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488" y="3419475"/>
            <a:ext cx="5535612"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340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609600" y="304800"/>
            <a:ext cx="8001000" cy="1303337"/>
          </a:xfrm>
        </p:spPr>
        <p:txBody>
          <a:bodyPr>
            <a:normAutofit/>
          </a:bodyPr>
          <a:lstStyle/>
          <a:p>
            <a:pPr eaLnBrk="1" hangingPunct="1"/>
            <a:r>
              <a:rPr lang="en-US" b="1" dirty="0" smtClean="0"/>
              <a:t>Binary Math: Overflow Detection</a:t>
            </a:r>
          </a:p>
        </p:txBody>
      </p:sp>
      <p:sp>
        <p:nvSpPr>
          <p:cNvPr id="30723" name="AutoShape 3"/>
          <p:cNvSpPr>
            <a:spLocks noGrp="1" noChangeArrowheads="1"/>
          </p:cNvSpPr>
          <p:nvPr>
            <p:ph type="body" idx="4294967295"/>
          </p:nvPr>
        </p:nvSpPr>
        <p:spPr>
          <a:xfrm>
            <a:off x="685800" y="1371600"/>
            <a:ext cx="8077200" cy="5029200"/>
          </a:xfrm>
        </p:spPr>
        <p:txBody>
          <a:bodyPr>
            <a:normAutofit/>
          </a:bodyPr>
          <a:lstStyle/>
          <a:p>
            <a:pPr eaLnBrk="1" hangingPunct="1">
              <a:lnSpc>
                <a:spcPct val="80000"/>
              </a:lnSpc>
            </a:pPr>
            <a:r>
              <a:rPr lang="en-US" sz="2000" dirty="0" smtClean="0"/>
              <a:t>Overflow happens when the calculation result is beyond the representation range for given number of bits.</a:t>
            </a:r>
          </a:p>
          <a:p>
            <a:pPr eaLnBrk="1" hangingPunct="1">
              <a:lnSpc>
                <a:spcPct val="80000"/>
              </a:lnSpc>
            </a:pPr>
            <a:r>
              <a:rPr lang="en-US" sz="2000" dirty="0" smtClean="0"/>
              <a:t>Overflow might happen in one of following situations:</a:t>
            </a:r>
          </a:p>
          <a:p>
            <a:pPr lvl="1" eaLnBrk="1" hangingPunct="1">
              <a:lnSpc>
                <a:spcPct val="80000"/>
              </a:lnSpc>
            </a:pPr>
            <a:r>
              <a:rPr lang="en-US" sz="1800" dirty="0" smtClean="0"/>
              <a:t>Positive + Positive</a:t>
            </a:r>
          </a:p>
          <a:p>
            <a:pPr lvl="1" eaLnBrk="1" hangingPunct="1">
              <a:lnSpc>
                <a:spcPct val="80000"/>
              </a:lnSpc>
            </a:pPr>
            <a:r>
              <a:rPr lang="en-US" sz="1800" dirty="0" smtClean="0"/>
              <a:t>Negative + Negative</a:t>
            </a:r>
          </a:p>
          <a:p>
            <a:pPr lvl="1" eaLnBrk="1" hangingPunct="1">
              <a:lnSpc>
                <a:spcPct val="80000"/>
              </a:lnSpc>
            </a:pPr>
            <a:r>
              <a:rPr lang="en-US" sz="1800" dirty="0" smtClean="0"/>
              <a:t>Positive – Negative</a:t>
            </a:r>
          </a:p>
          <a:p>
            <a:pPr lvl="1" eaLnBrk="1" hangingPunct="1">
              <a:lnSpc>
                <a:spcPct val="80000"/>
              </a:lnSpc>
            </a:pPr>
            <a:r>
              <a:rPr lang="en-US" sz="1800" dirty="0" smtClean="0"/>
              <a:t>Negative – Positive</a:t>
            </a:r>
          </a:p>
          <a:p>
            <a:pPr eaLnBrk="1" hangingPunct="1">
              <a:lnSpc>
                <a:spcPct val="80000"/>
              </a:lnSpc>
            </a:pPr>
            <a:r>
              <a:rPr lang="en-US" sz="2000" dirty="0" smtClean="0"/>
              <a:t>Important: You should determine whether an overflow happen by checking sign bits.</a:t>
            </a:r>
          </a:p>
          <a:p>
            <a:pPr eaLnBrk="1" hangingPunct="1">
              <a:lnSpc>
                <a:spcPct val="80000"/>
              </a:lnSpc>
            </a:pPr>
            <a:r>
              <a:rPr lang="en-US" sz="2000" dirty="0" smtClean="0"/>
              <a:t>Example:</a:t>
            </a:r>
          </a:p>
          <a:p>
            <a:pPr lvl="1" eaLnBrk="1" hangingPunct="1">
              <a:lnSpc>
                <a:spcPct val="80000"/>
              </a:lnSpc>
            </a:pPr>
            <a:r>
              <a:rPr lang="en-US" sz="1800" dirty="0" smtClean="0"/>
              <a:t>Overflow: 11000000+10000000=01000000 (the extra carry out bit is discarded)</a:t>
            </a:r>
          </a:p>
          <a:p>
            <a:pPr lvl="1" eaLnBrk="1" hangingPunct="1">
              <a:lnSpc>
                <a:spcPct val="80000"/>
              </a:lnSpc>
            </a:pPr>
            <a:r>
              <a:rPr lang="en-US" sz="1800" dirty="0" smtClean="0"/>
              <a:t>Overflow: 01000000+01000000=10000000 (no extra bit)</a:t>
            </a:r>
          </a:p>
          <a:p>
            <a:pPr lvl="1" eaLnBrk="1" hangingPunct="1">
              <a:lnSpc>
                <a:spcPct val="80000"/>
              </a:lnSpc>
            </a:pPr>
            <a:r>
              <a:rPr lang="en-US" sz="1800" dirty="0" smtClean="0"/>
              <a:t>No Overflow 01000000+11000000=00000000 (the extra carry out bit is discarded)</a:t>
            </a:r>
          </a:p>
          <a:p>
            <a:pPr eaLnBrk="1" hangingPunct="1">
              <a:lnSpc>
                <a:spcPct val="80000"/>
              </a:lnSpc>
            </a:pPr>
            <a:endParaRPr lang="en-US" sz="2000" dirty="0" smtClean="0"/>
          </a:p>
        </p:txBody>
      </p:sp>
    </p:spTree>
    <p:extLst>
      <p:ext uri="{BB962C8B-B14F-4D97-AF65-F5344CB8AC3E}">
        <p14:creationId xmlns:p14="http://schemas.microsoft.com/office/powerpoint/2010/main" val="1032102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09600" y="533400"/>
            <a:ext cx="8001000" cy="1303337"/>
          </a:xfrm>
        </p:spPr>
        <p:txBody>
          <a:bodyPr>
            <a:normAutofit/>
          </a:bodyPr>
          <a:lstStyle/>
          <a:p>
            <a:r>
              <a:rPr lang="en-US" sz="3200" b="1" dirty="0" smtClean="0"/>
              <a:t>Multiplication and Division by </a:t>
            </a:r>
            <a:br>
              <a:rPr lang="en-US" sz="3200" b="1" dirty="0" smtClean="0"/>
            </a:br>
            <a:r>
              <a:rPr lang="en-US" sz="3200" b="1" dirty="0" smtClean="0"/>
              <a:t>Shifting Bits</a:t>
            </a:r>
          </a:p>
        </p:txBody>
      </p:sp>
      <p:sp>
        <p:nvSpPr>
          <p:cNvPr id="16387" name="AutoShape 3"/>
          <p:cNvSpPr>
            <a:spLocks noGrp="1" noChangeArrowheads="1"/>
          </p:cNvSpPr>
          <p:nvPr>
            <p:ph type="body" idx="4294967295"/>
          </p:nvPr>
        </p:nvSpPr>
        <p:spPr>
          <a:xfrm>
            <a:off x="685800" y="2362200"/>
            <a:ext cx="7924800" cy="3444875"/>
          </a:xfrm>
        </p:spPr>
        <p:txBody>
          <a:bodyPr/>
          <a:lstStyle/>
          <a:p>
            <a:r>
              <a:rPr lang="en-US" dirty="0" smtClean="0"/>
              <a:t>We will cover multiplication in great details later. However, some simple multiplication can be accomplished simply by </a:t>
            </a:r>
            <a:r>
              <a:rPr lang="en-US" b="1" dirty="0" smtClean="0">
                <a:solidFill>
                  <a:srgbClr val="C00000"/>
                </a:solidFill>
              </a:rPr>
              <a:t>shifting the bit sequence.</a:t>
            </a:r>
          </a:p>
        </p:txBody>
      </p:sp>
    </p:spTree>
    <p:extLst>
      <p:ext uri="{BB962C8B-B14F-4D97-AF65-F5344CB8AC3E}">
        <p14:creationId xmlns:p14="http://schemas.microsoft.com/office/powerpoint/2010/main" val="409373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2057400" y="533400"/>
            <a:ext cx="4408488" cy="474662"/>
          </a:xfrm>
        </p:spPr>
        <p:txBody>
          <a:bodyPr>
            <a:normAutofit fontScale="90000"/>
          </a:bodyPr>
          <a:lstStyle/>
          <a:p>
            <a:r>
              <a:rPr lang="en-US" b="1" dirty="0" smtClean="0"/>
              <a:t>Shift Operations</a:t>
            </a:r>
          </a:p>
        </p:txBody>
      </p:sp>
      <p:sp>
        <p:nvSpPr>
          <p:cNvPr id="17411" name="AutoShape 3"/>
          <p:cNvSpPr>
            <a:spLocks noGrp="1" noChangeArrowheads="1"/>
          </p:cNvSpPr>
          <p:nvPr>
            <p:ph type="body" idx="4294967295"/>
          </p:nvPr>
        </p:nvSpPr>
        <p:spPr>
          <a:xfrm>
            <a:off x="533400" y="1032217"/>
            <a:ext cx="8077200" cy="1851025"/>
          </a:xfrm>
        </p:spPr>
        <p:txBody>
          <a:bodyPr/>
          <a:lstStyle/>
          <a:p>
            <a:pPr marL="203200" indent="-203200"/>
            <a:r>
              <a:rPr lang="en-US" dirty="0" smtClean="0"/>
              <a:t>Move (shift) all the bits in a word to the left or right by a number of bits.</a:t>
            </a:r>
          </a:p>
          <a:p>
            <a:pPr marL="685800" lvl="1" indent="-190500"/>
            <a:r>
              <a:rPr lang="en-US" dirty="0" smtClean="0"/>
              <a:t>Example: shift right by 8 bits</a:t>
            </a:r>
          </a:p>
          <a:p>
            <a:pPr marL="685800" lvl="1" indent="-190500">
              <a:buFontTx/>
              <a:buNone/>
            </a:pPr>
            <a:r>
              <a:rPr lang="en-US" dirty="0" smtClean="0">
                <a:solidFill>
                  <a:schemeClr val="accent2"/>
                </a:solidFill>
              </a:rPr>
              <a:t>0001 0010 0011 0100 0101 0110</a:t>
            </a:r>
            <a:r>
              <a:rPr lang="en-US" dirty="0" smtClean="0"/>
              <a:t> 0111 1000</a:t>
            </a:r>
          </a:p>
        </p:txBody>
      </p:sp>
      <p:sp>
        <p:nvSpPr>
          <p:cNvPr id="17412" name="Line 4"/>
          <p:cNvSpPr>
            <a:spLocks noChangeShapeType="1"/>
          </p:cNvSpPr>
          <p:nvPr/>
        </p:nvSpPr>
        <p:spPr bwMode="auto">
          <a:xfrm flipH="1">
            <a:off x="1219200" y="4648200"/>
            <a:ext cx="16764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3" name="Line 5"/>
          <p:cNvSpPr>
            <a:spLocks noChangeShapeType="1"/>
          </p:cNvSpPr>
          <p:nvPr/>
        </p:nvSpPr>
        <p:spPr bwMode="auto">
          <a:xfrm flipH="1">
            <a:off x="3886200" y="46482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6"/>
          <p:cNvSpPr>
            <a:spLocks noChangeShapeType="1"/>
          </p:cNvSpPr>
          <p:nvPr/>
        </p:nvSpPr>
        <p:spPr bwMode="auto">
          <a:xfrm>
            <a:off x="1295400" y="2743200"/>
            <a:ext cx="18288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7"/>
          <p:cNvSpPr>
            <a:spLocks noChangeShapeType="1"/>
          </p:cNvSpPr>
          <p:nvPr/>
        </p:nvSpPr>
        <p:spPr bwMode="auto">
          <a:xfrm>
            <a:off x="3886200" y="27432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6" name="Rectangle 8"/>
          <p:cNvSpPr>
            <a:spLocks noChangeArrowheads="1"/>
          </p:cNvSpPr>
          <p:nvPr/>
        </p:nvSpPr>
        <p:spPr bwMode="auto">
          <a:xfrm>
            <a:off x="1066800" y="3505200"/>
            <a:ext cx="8077200" cy="109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lgn="l">
              <a:spcBef>
                <a:spcPct val="20000"/>
              </a:spcBef>
            </a:pPr>
            <a:r>
              <a:rPr lang="en-US" sz="2000" b="1" dirty="0">
                <a:solidFill>
                  <a:srgbClr val="C00000"/>
                </a:solidFill>
                <a:latin typeface="Times New Roman" panose="02020603050405020304" pitchFamily="18" charset="0"/>
                <a:cs typeface="Times New Roman" panose="02020603050405020304" pitchFamily="18" charset="0"/>
              </a:rPr>
              <a:t>0000 0000 </a:t>
            </a:r>
            <a:r>
              <a:rPr lang="en-US" sz="2000" dirty="0">
                <a:solidFill>
                  <a:schemeClr val="accent2"/>
                </a:solidFill>
                <a:latin typeface="Times New Roman" panose="02020603050405020304" pitchFamily="18" charset="0"/>
                <a:cs typeface="Times New Roman" panose="02020603050405020304" pitchFamily="18" charset="0"/>
              </a:rPr>
              <a:t>0001 0010 0011 0100 0101 0110</a:t>
            </a:r>
            <a:endParaRPr lang="en-US" sz="2000" dirty="0">
              <a:latin typeface="Times New Roman" panose="02020603050405020304" pitchFamily="18" charset="0"/>
              <a:cs typeface="Times New Roman" panose="02020603050405020304" pitchFamily="18" charset="0"/>
            </a:endParaRPr>
          </a:p>
          <a:p>
            <a:pPr marL="685800" lvl="1" indent="-190500" algn="l">
              <a:spcBef>
                <a:spcPct val="20000"/>
              </a:spcBef>
              <a:buFontTx/>
              <a:buChar char="–"/>
            </a:pPr>
            <a:r>
              <a:rPr lang="en-US" sz="2000" dirty="0">
                <a:latin typeface="Times New Roman" panose="02020603050405020304" pitchFamily="18" charset="0"/>
                <a:cs typeface="Times New Roman" panose="02020603050405020304" pitchFamily="18" charset="0"/>
              </a:rPr>
              <a:t>Example: shift left by 8 bits</a:t>
            </a:r>
          </a:p>
          <a:p>
            <a:pPr marL="685800" lvl="1" indent="-190500" algn="l">
              <a:spcBef>
                <a:spcPct val="20000"/>
              </a:spcBef>
            </a:pPr>
            <a:r>
              <a:rPr lang="en-US" sz="2000" dirty="0">
                <a:latin typeface="Times New Roman" panose="02020603050405020304" pitchFamily="18" charset="0"/>
                <a:cs typeface="Times New Roman" panose="02020603050405020304" pitchFamily="18" charset="0"/>
              </a:rPr>
              <a:t>0001 0010 </a:t>
            </a:r>
            <a:r>
              <a:rPr lang="en-US" sz="2000" dirty="0">
                <a:solidFill>
                  <a:schemeClr val="accent2"/>
                </a:solidFill>
                <a:latin typeface="Times New Roman" panose="02020603050405020304" pitchFamily="18" charset="0"/>
                <a:cs typeface="Times New Roman" panose="02020603050405020304" pitchFamily="18" charset="0"/>
              </a:rPr>
              <a:t>0011 0100 0101 0110 0111 1000</a:t>
            </a:r>
            <a:endParaRPr lang="en-US" sz="2000" dirty="0">
              <a:latin typeface="Times New Roman" panose="02020603050405020304" pitchFamily="18" charset="0"/>
              <a:cs typeface="Times New Roman" panose="02020603050405020304" pitchFamily="18" charset="0"/>
            </a:endParaRPr>
          </a:p>
        </p:txBody>
      </p:sp>
      <p:sp>
        <p:nvSpPr>
          <p:cNvPr id="17417" name="Rectangle 9"/>
          <p:cNvSpPr>
            <a:spLocks noChangeArrowheads="1"/>
          </p:cNvSpPr>
          <p:nvPr/>
        </p:nvSpPr>
        <p:spPr bwMode="auto">
          <a:xfrm>
            <a:off x="304800" y="5486400"/>
            <a:ext cx="807720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lgn="l">
              <a:spcBef>
                <a:spcPct val="20000"/>
              </a:spcBef>
            </a:pPr>
            <a:r>
              <a:rPr lang="en-US" dirty="0">
                <a:solidFill>
                  <a:schemeClr val="accent2"/>
                </a:solidFill>
              </a:rPr>
              <a:t>0011 0100 0101 0110 0111 1000</a:t>
            </a:r>
            <a:r>
              <a:rPr lang="en-US" dirty="0"/>
              <a:t> </a:t>
            </a:r>
            <a:r>
              <a:rPr lang="en-US" b="1" dirty="0">
                <a:solidFill>
                  <a:srgbClr val="C00000"/>
                </a:solidFill>
              </a:rPr>
              <a:t>0000 0000</a:t>
            </a:r>
          </a:p>
        </p:txBody>
      </p:sp>
    </p:spTree>
    <p:extLst>
      <p:ext uri="{BB962C8B-B14F-4D97-AF65-F5344CB8AC3E}">
        <p14:creationId xmlns:p14="http://schemas.microsoft.com/office/powerpoint/2010/main" val="36523092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09600" y="533400"/>
            <a:ext cx="8077200" cy="1303337"/>
          </a:xfrm>
        </p:spPr>
        <p:txBody>
          <a:bodyPr/>
          <a:lstStyle/>
          <a:p>
            <a:r>
              <a:rPr lang="en-US" b="1" dirty="0" smtClean="0"/>
              <a:t>Shifting and Multiplication</a:t>
            </a:r>
          </a:p>
        </p:txBody>
      </p:sp>
      <p:sp>
        <p:nvSpPr>
          <p:cNvPr id="18435" name="AutoShape 3"/>
          <p:cNvSpPr>
            <a:spLocks noGrp="1" noChangeArrowheads="1"/>
          </p:cNvSpPr>
          <p:nvPr>
            <p:ph type="body" idx="4294967295"/>
          </p:nvPr>
        </p:nvSpPr>
        <p:spPr>
          <a:xfrm>
            <a:off x="685800" y="2133600"/>
            <a:ext cx="7848600" cy="3444875"/>
          </a:xfrm>
        </p:spPr>
        <p:txBody>
          <a:bodyPr/>
          <a:lstStyle/>
          <a:p>
            <a:r>
              <a:rPr lang="en-US" dirty="0" smtClean="0"/>
              <a:t>Shift Left a binary number by </a:t>
            </a:r>
            <a:r>
              <a:rPr lang="en-US" i="1" dirty="0" err="1" smtClean="0"/>
              <a:t>i</a:t>
            </a:r>
            <a:r>
              <a:rPr lang="en-US" dirty="0" smtClean="0"/>
              <a:t> bits will give the same result as multiplying by </a:t>
            </a:r>
            <a:r>
              <a:rPr lang="en-US" i="1" dirty="0" smtClean="0"/>
              <a:t>2</a:t>
            </a:r>
            <a:r>
              <a:rPr lang="en-US" i="1" baseline="30000" dirty="0" smtClean="0"/>
              <a:t>i</a:t>
            </a:r>
            <a:r>
              <a:rPr lang="en-US" dirty="0" smtClean="0"/>
              <a:t>. </a:t>
            </a:r>
            <a:r>
              <a:rPr lang="en-US" b="1" dirty="0" smtClean="0">
                <a:solidFill>
                  <a:srgbClr val="C00000"/>
                </a:solidFill>
              </a:rPr>
              <a:t>(True or False)</a:t>
            </a:r>
          </a:p>
          <a:p>
            <a:r>
              <a:rPr lang="en-US" dirty="0" smtClean="0"/>
              <a:t>Shift Right a binary number by </a:t>
            </a:r>
            <a:r>
              <a:rPr lang="en-US" i="1" dirty="0" err="1" smtClean="0"/>
              <a:t>i</a:t>
            </a:r>
            <a:r>
              <a:rPr lang="en-US" dirty="0" smtClean="0"/>
              <a:t> bits will give the same result as dividing by </a:t>
            </a:r>
            <a:r>
              <a:rPr lang="en-US" i="1" dirty="0" smtClean="0"/>
              <a:t>2</a:t>
            </a:r>
            <a:r>
              <a:rPr lang="en-US" i="1" baseline="30000" dirty="0" smtClean="0"/>
              <a:t>i</a:t>
            </a:r>
            <a:r>
              <a:rPr lang="en-US" dirty="0" smtClean="0"/>
              <a:t>. </a:t>
            </a:r>
            <a:r>
              <a:rPr lang="en-US" b="1" dirty="0" smtClean="0">
                <a:solidFill>
                  <a:srgbClr val="C00000"/>
                </a:solidFill>
              </a:rPr>
              <a:t>(True or False)</a:t>
            </a:r>
          </a:p>
          <a:p>
            <a:endParaRPr lang="en-US" dirty="0" smtClean="0"/>
          </a:p>
        </p:txBody>
      </p:sp>
    </p:spTree>
    <p:extLst>
      <p:ext uri="{BB962C8B-B14F-4D97-AF65-F5344CB8AC3E}">
        <p14:creationId xmlns:p14="http://schemas.microsoft.com/office/powerpoint/2010/main" val="30730982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533400" y="555642"/>
            <a:ext cx="8077200" cy="488916"/>
          </a:xfrm>
          <a:prstGeom prst="rect">
            <a:avLst/>
          </a:prstGeom>
        </p:spPr>
        <p:txBody>
          <a:bodyPr vert="horz" wrap="square" lIns="0" tIns="0" rIns="0" bIns="0" rtlCol="0" anchor="ctr">
            <a:spAutoFit/>
          </a:bodyPr>
          <a:lstStyle/>
          <a:p>
            <a:pPr marL="11206"/>
            <a:r>
              <a:rPr lang="en-US" sz="3177" b="1" spc="-4" dirty="0">
                <a:solidFill>
                  <a:srgbClr val="000000"/>
                </a:solidFill>
                <a:cs typeface="Cambria"/>
              </a:rPr>
              <a:t>Decoder</a:t>
            </a:r>
            <a:endParaRPr sz="3177" b="1" dirty="0">
              <a:solidFill>
                <a:srgbClr val="000000"/>
              </a:solidFill>
              <a:cs typeface="Cambria"/>
            </a:endParaRPr>
          </a:p>
        </p:txBody>
      </p:sp>
      <p:sp>
        <p:nvSpPr>
          <p:cNvPr id="3" name="object 3"/>
          <p:cNvSpPr txBox="1"/>
          <p:nvPr/>
        </p:nvSpPr>
        <p:spPr>
          <a:xfrm>
            <a:off x="762000" y="1044558"/>
            <a:ext cx="7848600" cy="2661626"/>
          </a:xfrm>
          <a:prstGeom prst="rect">
            <a:avLst/>
          </a:prstGeom>
        </p:spPr>
        <p:txBody>
          <a:bodyPr vert="horz" wrap="square" lIns="0" tIns="0" rIns="0" bIns="0" rtlCol="0">
            <a:spAutoFit/>
          </a:bodyPr>
          <a:lstStyle/>
          <a:p>
            <a:pPr marL="403433" indent="-403433">
              <a:buFont typeface="Wingdings" charset="2"/>
              <a:buChar char="§"/>
            </a:pPr>
            <a:r>
              <a:rPr lang="en-US" sz="2471" b="1" dirty="0">
                <a:solidFill>
                  <a:srgbClr val="C00000"/>
                </a:solidFill>
                <a:latin typeface="+mj-lt"/>
                <a:cs typeface="Cambria"/>
              </a:rPr>
              <a:t>Popular combinational logic building block, in addition to logic gates</a:t>
            </a:r>
          </a:p>
          <a:p>
            <a:pPr marL="403433" indent="-403433">
              <a:buFont typeface="Wingdings" charset="2"/>
              <a:buChar char="§"/>
            </a:pPr>
            <a:r>
              <a:rPr lang="en-US" sz="2471" dirty="0">
                <a:latin typeface="+mj-lt"/>
                <a:cs typeface="Cambria"/>
              </a:rPr>
              <a:t>Collection of logic gates which are arranged in a specific way that converts input binary number to one high output </a:t>
            </a:r>
          </a:p>
          <a:p>
            <a:pPr marL="403433" indent="-403433">
              <a:buFont typeface="Wingdings" charset="2"/>
              <a:buChar char="§"/>
            </a:pPr>
            <a:r>
              <a:rPr lang="en-US" sz="2471" b="1" dirty="0">
                <a:solidFill>
                  <a:srgbClr val="C00000"/>
                </a:solidFill>
                <a:latin typeface="+mj-lt"/>
                <a:cs typeface="Cambria"/>
              </a:rPr>
              <a:t>2-input decoder: four possible input binary numbers... So has four outputs, one for </a:t>
            </a:r>
            <a:r>
              <a:rPr lang="en-US" sz="2471" b="1" dirty="0" smtClean="0">
                <a:solidFill>
                  <a:srgbClr val="C00000"/>
                </a:solidFill>
                <a:latin typeface="+mj-lt"/>
                <a:cs typeface="Cambria"/>
              </a:rPr>
              <a:t>each possible </a:t>
            </a:r>
            <a:r>
              <a:rPr lang="en-US" sz="2471" b="1" dirty="0">
                <a:solidFill>
                  <a:srgbClr val="C00000"/>
                </a:solidFill>
                <a:latin typeface="+mj-lt"/>
                <a:cs typeface="Cambria"/>
              </a:rPr>
              <a:t>input binary number</a:t>
            </a:r>
          </a:p>
        </p:txBody>
      </p:sp>
      <p:pic>
        <p:nvPicPr>
          <p:cNvPr id="4" name="Picture 3" descr="Screen Shot 2015-10-15 at 12.15.0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652" y="3886200"/>
            <a:ext cx="5842747" cy="1885135"/>
          </a:xfrm>
          <a:prstGeom prst="rect">
            <a:avLst/>
          </a:prstGeom>
        </p:spPr>
      </p:pic>
    </p:spTree>
    <p:extLst>
      <p:ext uri="{BB962C8B-B14F-4D97-AF65-F5344CB8AC3E}">
        <p14:creationId xmlns:p14="http://schemas.microsoft.com/office/powerpoint/2010/main" val="3623384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33400" y="350837"/>
            <a:ext cx="8077200" cy="1020763"/>
          </a:xfrm>
        </p:spPr>
        <p:txBody>
          <a:bodyPr/>
          <a:lstStyle/>
          <a:p>
            <a:pPr eaLnBrk="1" hangingPunct="1"/>
            <a:r>
              <a:rPr lang="en-US" b="1" dirty="0" smtClean="0"/>
              <a:t>Building of 4-to-1-line Multiplexer</a:t>
            </a:r>
          </a:p>
        </p:txBody>
      </p:sp>
      <p:sp>
        <p:nvSpPr>
          <p:cNvPr id="26627" name="AutoShape 3"/>
          <p:cNvSpPr>
            <a:spLocks noGrp="1" noChangeArrowheads="1"/>
          </p:cNvSpPr>
          <p:nvPr>
            <p:ph type="body" idx="4294967295"/>
          </p:nvPr>
        </p:nvSpPr>
        <p:spPr>
          <a:xfrm>
            <a:off x="549244" y="1143000"/>
            <a:ext cx="6799262" cy="3444875"/>
          </a:xfrm>
        </p:spPr>
        <p:txBody>
          <a:bodyPr/>
          <a:lstStyle/>
          <a:p>
            <a:pPr marL="288925" indent="-288925" eaLnBrk="1" hangingPunct="1"/>
            <a:r>
              <a:rPr lang="en-US" dirty="0" smtClean="0"/>
              <a:t>2-to-2</a:t>
            </a:r>
            <a:r>
              <a:rPr lang="en-US" baseline="30000" dirty="0" smtClean="0"/>
              <a:t>2</a:t>
            </a:r>
            <a:r>
              <a:rPr lang="en-US" dirty="0" smtClean="0"/>
              <a:t>-line decoder</a:t>
            </a:r>
          </a:p>
          <a:p>
            <a:pPr marL="288925" indent="-288925" eaLnBrk="1" hangingPunct="1"/>
            <a:r>
              <a:rPr lang="en-US" dirty="0" smtClean="0"/>
              <a:t>2</a:t>
            </a:r>
            <a:r>
              <a:rPr lang="en-US" baseline="30000" dirty="0" smtClean="0"/>
              <a:t>2</a:t>
            </a:r>
            <a:r>
              <a:rPr lang="en-US" dirty="0" smtClean="0"/>
              <a:t> </a:t>
            </a:r>
            <a:r>
              <a:rPr lang="en-US" sz="3200" dirty="0" smtClean="0">
                <a:latin typeface="Symbol" pitchFamily="18" charset="2"/>
              </a:rPr>
              <a:t>´</a:t>
            </a:r>
            <a:r>
              <a:rPr lang="en-US" sz="2000" dirty="0" smtClean="0">
                <a:latin typeface="Symbol" pitchFamily="18" charset="2"/>
              </a:rPr>
              <a:t> </a:t>
            </a:r>
            <a:r>
              <a:rPr lang="en-US" dirty="0" smtClean="0"/>
              <a:t> 2 AND-OR</a:t>
            </a:r>
          </a:p>
        </p:txBody>
      </p:sp>
      <p:pic>
        <p:nvPicPr>
          <p:cNvPr id="26628" name="Picture 4" descr="Fig_4-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6846888"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6910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609600" y="152400"/>
            <a:ext cx="8077200" cy="1303337"/>
          </a:xfrm>
        </p:spPr>
        <p:txBody>
          <a:bodyPr/>
          <a:lstStyle/>
          <a:p>
            <a:pPr eaLnBrk="1" hangingPunct="1"/>
            <a:r>
              <a:rPr lang="en-US" b="1" dirty="0" smtClean="0"/>
              <a:t>The ALU Diagram</a:t>
            </a:r>
          </a:p>
        </p:txBody>
      </p:sp>
      <p:pic>
        <p:nvPicPr>
          <p:cNvPr id="4099" name="Picture 4" descr="15~Figure_B"/>
          <p:cNvPicPr>
            <a:picLocks noChangeAspect="1" noChangeArrowheads="1"/>
          </p:cNvPicPr>
          <p:nvPr/>
        </p:nvPicPr>
        <p:blipFill>
          <a:blip r:embed="rId2">
            <a:extLst>
              <a:ext uri="{28A0092B-C50C-407E-A947-70E740481C1C}">
                <a14:useLocalDpi xmlns:a14="http://schemas.microsoft.com/office/drawing/2010/main" val="0"/>
              </a:ext>
            </a:extLst>
          </a:blip>
          <a:srcRect t="49934"/>
          <a:stretch>
            <a:fillRect/>
          </a:stretch>
        </p:blipFill>
        <p:spPr bwMode="auto">
          <a:xfrm>
            <a:off x="6096000" y="3733800"/>
            <a:ext cx="2770188"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5" descr="15~Figure_B"/>
          <p:cNvPicPr>
            <a:picLocks noChangeAspect="1" noChangeArrowheads="1"/>
          </p:cNvPicPr>
          <p:nvPr/>
        </p:nvPicPr>
        <p:blipFill>
          <a:blip r:embed="rId2">
            <a:extLst>
              <a:ext uri="{28A0092B-C50C-407E-A947-70E740481C1C}">
                <a14:useLocalDpi xmlns:a14="http://schemas.microsoft.com/office/drawing/2010/main" val="0"/>
              </a:ext>
            </a:extLst>
          </a:blip>
          <a:srcRect b="53067"/>
          <a:stretch>
            <a:fillRect/>
          </a:stretch>
        </p:blipFill>
        <p:spPr bwMode="auto">
          <a:xfrm>
            <a:off x="6019800" y="1143000"/>
            <a:ext cx="2778125"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3" descr="17~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4891088" cy="464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AutoShape 14"/>
          <p:cNvSpPr>
            <a:spLocks noChangeArrowheads="1"/>
          </p:cNvSpPr>
          <p:nvPr/>
        </p:nvSpPr>
        <p:spPr bwMode="auto">
          <a:xfrm>
            <a:off x="3352800" y="1066800"/>
            <a:ext cx="2819400" cy="2057400"/>
          </a:xfrm>
          <a:prstGeom prst="roundRect">
            <a:avLst>
              <a:gd name="adj" fmla="val 1247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488" tIns="44450" rIns="90488" bIns="44450"/>
          <a:lstStyle/>
          <a:p>
            <a:pPr marL="342900" indent="-342900" eaLnBrk="0" hangingPunct="0">
              <a:spcBef>
                <a:spcPct val="20000"/>
              </a:spcBef>
            </a:pPr>
            <a:r>
              <a:rPr lang="en-US" sz="1800" b="1" dirty="0">
                <a:solidFill>
                  <a:srgbClr val="C00000"/>
                </a:solidFill>
                <a:latin typeface="Arial" pitchFamily="34" charset="0"/>
              </a:rPr>
              <a:t>ALU control lines:</a:t>
            </a:r>
            <a:br>
              <a:rPr lang="en-US" sz="1800" b="1" dirty="0">
                <a:solidFill>
                  <a:srgbClr val="C00000"/>
                </a:solidFill>
                <a:latin typeface="Arial" pitchFamily="34" charset="0"/>
              </a:rPr>
            </a:br>
            <a:r>
              <a:rPr lang="en-US" sz="1800" b="1" dirty="0">
                <a:solidFill>
                  <a:srgbClr val="C00000"/>
                </a:solidFill>
                <a:latin typeface="Courier New" pitchFamily="49" charset="0"/>
              </a:rPr>
              <a:t>0000 = and</a:t>
            </a:r>
            <a:br>
              <a:rPr lang="en-US" sz="1800" b="1" dirty="0">
                <a:solidFill>
                  <a:srgbClr val="C00000"/>
                </a:solidFill>
                <a:latin typeface="Courier New" pitchFamily="49" charset="0"/>
              </a:rPr>
            </a:br>
            <a:r>
              <a:rPr lang="en-US" sz="1800" b="1" dirty="0">
                <a:solidFill>
                  <a:srgbClr val="C00000"/>
                </a:solidFill>
                <a:latin typeface="Courier New" pitchFamily="49" charset="0"/>
              </a:rPr>
              <a:t>0001 = or</a:t>
            </a:r>
            <a:br>
              <a:rPr lang="en-US" sz="1800" b="1" dirty="0">
                <a:solidFill>
                  <a:srgbClr val="C00000"/>
                </a:solidFill>
                <a:latin typeface="Courier New" pitchFamily="49" charset="0"/>
              </a:rPr>
            </a:br>
            <a:r>
              <a:rPr lang="en-US" sz="1800" b="1" dirty="0">
                <a:solidFill>
                  <a:srgbClr val="C00000"/>
                </a:solidFill>
                <a:latin typeface="Courier New" pitchFamily="49" charset="0"/>
              </a:rPr>
              <a:t>0010 = add</a:t>
            </a:r>
            <a:br>
              <a:rPr lang="en-US" sz="1800" b="1" dirty="0">
                <a:solidFill>
                  <a:srgbClr val="C00000"/>
                </a:solidFill>
                <a:latin typeface="Courier New" pitchFamily="49" charset="0"/>
              </a:rPr>
            </a:br>
            <a:r>
              <a:rPr lang="en-US" sz="1800" b="1" dirty="0">
                <a:solidFill>
                  <a:srgbClr val="C00000"/>
                </a:solidFill>
                <a:latin typeface="Courier New" pitchFamily="49" charset="0"/>
              </a:rPr>
              <a:t>0110 = subtract</a:t>
            </a:r>
            <a:br>
              <a:rPr lang="en-US" sz="1800" b="1" dirty="0">
                <a:solidFill>
                  <a:srgbClr val="C00000"/>
                </a:solidFill>
                <a:latin typeface="Courier New" pitchFamily="49" charset="0"/>
              </a:rPr>
            </a:br>
            <a:r>
              <a:rPr lang="en-US" sz="1800" b="1" dirty="0">
                <a:solidFill>
                  <a:srgbClr val="C00000"/>
                </a:solidFill>
                <a:latin typeface="Courier New" pitchFamily="49" charset="0"/>
              </a:rPr>
              <a:t>0111 = </a:t>
            </a:r>
            <a:r>
              <a:rPr lang="en-US" sz="1800" b="1" dirty="0" err="1">
                <a:solidFill>
                  <a:srgbClr val="C00000"/>
                </a:solidFill>
                <a:latin typeface="Courier New" pitchFamily="49" charset="0"/>
              </a:rPr>
              <a:t>slt</a:t>
            </a:r>
            <a:r>
              <a:rPr lang="en-US" sz="1800" b="1" dirty="0">
                <a:solidFill>
                  <a:srgbClr val="C00000"/>
                </a:solidFill>
                <a:latin typeface="Courier New" pitchFamily="49" charset="0"/>
              </a:rPr>
              <a:t/>
            </a:r>
            <a:br>
              <a:rPr lang="en-US" sz="1800" b="1" dirty="0">
                <a:solidFill>
                  <a:srgbClr val="C00000"/>
                </a:solidFill>
                <a:latin typeface="Courier New" pitchFamily="49" charset="0"/>
              </a:rPr>
            </a:br>
            <a:r>
              <a:rPr lang="en-US" sz="1800" b="1" dirty="0">
                <a:solidFill>
                  <a:srgbClr val="C00000"/>
                </a:solidFill>
                <a:latin typeface="Courier New" pitchFamily="49" charset="0"/>
              </a:rPr>
              <a:t>1100 = NOR</a:t>
            </a:r>
            <a:endParaRPr lang="en-US" sz="2400" b="1" dirty="0">
              <a:solidFill>
                <a:srgbClr val="C00000"/>
              </a:solidFill>
              <a:latin typeface="Courier New" pitchFamily="49" charset="0"/>
            </a:endParaRPr>
          </a:p>
        </p:txBody>
      </p:sp>
      <p:sp>
        <p:nvSpPr>
          <p:cNvPr id="4103" name="Text Box 15"/>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1600" dirty="0"/>
              <a:t>ALU 0~30</a:t>
            </a:r>
          </a:p>
        </p:txBody>
      </p:sp>
      <p:sp>
        <p:nvSpPr>
          <p:cNvPr id="4104" name="Text Box 16"/>
          <p:cNvSpPr txBox="1">
            <a:spLocks noChangeArrowheads="1"/>
          </p:cNvSpPr>
          <p:nvPr/>
        </p:nvSpPr>
        <p:spPr bwMode="auto">
          <a:xfrm>
            <a:off x="8382000" y="5257800"/>
            <a:ext cx="1014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1600" dirty="0"/>
              <a:t>ALU 31</a:t>
            </a:r>
          </a:p>
        </p:txBody>
      </p:sp>
      <p:sp>
        <p:nvSpPr>
          <p:cNvPr id="9" name="TextBox 8"/>
          <p:cNvSpPr txBox="1"/>
          <p:nvPr/>
        </p:nvSpPr>
        <p:spPr>
          <a:xfrm>
            <a:off x="2057400" y="6393762"/>
            <a:ext cx="6038850" cy="461963"/>
          </a:xfrm>
          <a:prstGeom prst="rect">
            <a:avLst/>
          </a:prstGeom>
          <a:solidFill>
            <a:schemeClr val="bg1"/>
          </a:solidFill>
        </p:spPr>
        <p:txBody>
          <a:bodyPr wrap="none">
            <a:spAutoFit/>
          </a:bodyPr>
          <a:lstStyle/>
          <a:p>
            <a:pPr>
              <a:defRPr/>
            </a:pPr>
            <a:r>
              <a:rPr lang="en-US" sz="2400" b="1" dirty="0">
                <a:solidFill>
                  <a:srgbClr val="C00000"/>
                </a:solidFill>
                <a:latin typeface="+mn-lt"/>
              </a:rPr>
              <a:t>Can this ALU implement a NAND function?</a:t>
            </a:r>
          </a:p>
        </p:txBody>
      </p:sp>
    </p:spTree>
    <p:extLst>
      <p:ext uri="{BB962C8B-B14F-4D97-AF65-F5344CB8AC3E}">
        <p14:creationId xmlns:p14="http://schemas.microsoft.com/office/powerpoint/2010/main" val="815966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33400" y="228600"/>
            <a:ext cx="8077200" cy="1303337"/>
          </a:xfrm>
        </p:spPr>
        <p:txBody>
          <a:bodyPr>
            <a:normAutofit/>
          </a:bodyPr>
          <a:lstStyle/>
          <a:p>
            <a:pPr eaLnBrk="1" hangingPunct="1"/>
            <a:r>
              <a:rPr lang="en-US" sz="3200" b="1" dirty="0" smtClean="0">
                <a:solidFill>
                  <a:schemeClr val="tx1"/>
                </a:solidFill>
              </a:rPr>
              <a:t>Introduction to Sequential Circuits</a:t>
            </a:r>
          </a:p>
        </p:txBody>
      </p:sp>
      <p:sp>
        <p:nvSpPr>
          <p:cNvPr id="10243" name="AutoShape 3"/>
          <p:cNvSpPr>
            <a:spLocks noGrp="1" noChangeArrowheads="1"/>
          </p:cNvSpPr>
          <p:nvPr>
            <p:ph type="body" idx="4294967295"/>
          </p:nvPr>
        </p:nvSpPr>
        <p:spPr>
          <a:xfrm>
            <a:off x="457200" y="2057400"/>
            <a:ext cx="6119813" cy="4206875"/>
          </a:xfrm>
        </p:spPr>
        <p:txBody>
          <a:bodyPr>
            <a:normAutofit lnSpcReduction="10000"/>
          </a:bodyPr>
          <a:lstStyle/>
          <a:p>
            <a:pPr eaLnBrk="1" hangingPunct="1">
              <a:lnSpc>
                <a:spcPct val="90000"/>
              </a:lnSpc>
            </a:pPr>
            <a:r>
              <a:rPr lang="en-US" sz="2400" b="0" dirty="0" smtClean="0">
                <a:latin typeface="Times New Roman" panose="02020603050405020304" pitchFamily="18" charset="0"/>
                <a:cs typeface="Times New Roman" panose="02020603050405020304" pitchFamily="18" charset="0"/>
              </a:rPr>
              <a:t>A Sequential                                                    circuit contains:</a:t>
            </a:r>
          </a:p>
          <a:p>
            <a:pPr lvl="1" eaLnBrk="1" hangingPunct="1">
              <a:lnSpc>
                <a:spcPct val="90000"/>
              </a:lnSpc>
            </a:pPr>
            <a:r>
              <a:rPr lang="en-US" sz="2000" b="0" dirty="0" smtClean="0">
                <a:latin typeface="Times New Roman" panose="02020603050405020304" pitchFamily="18" charset="0"/>
                <a:cs typeface="Times New Roman" panose="02020603050405020304" pitchFamily="18" charset="0"/>
              </a:rPr>
              <a:t>Storage elements:</a:t>
            </a:r>
            <a:br>
              <a:rPr lang="en-US" sz="2000" b="0" dirty="0" smtClean="0">
                <a:latin typeface="Times New Roman" panose="02020603050405020304" pitchFamily="18" charset="0"/>
                <a:cs typeface="Times New Roman" panose="02020603050405020304" pitchFamily="18" charset="0"/>
              </a:rPr>
            </a:br>
            <a:r>
              <a:rPr lang="en-US" sz="2000" b="1" dirty="0" smtClean="0">
                <a:solidFill>
                  <a:srgbClr val="C00000"/>
                </a:solidFill>
                <a:latin typeface="Times New Roman" panose="02020603050405020304" pitchFamily="18" charset="0"/>
                <a:cs typeface="Times New Roman" panose="02020603050405020304" pitchFamily="18" charset="0"/>
              </a:rPr>
              <a:t>Latches or Flip-Flops</a:t>
            </a:r>
            <a:r>
              <a:rPr lang="en-US" sz="2000" b="0" dirty="0" smtClean="0">
                <a:latin typeface="Times New Roman" panose="02020603050405020304" pitchFamily="18" charset="0"/>
                <a:cs typeface="Times New Roman" panose="02020603050405020304" pitchFamily="18" charset="0"/>
              </a:rPr>
              <a:t> </a:t>
            </a:r>
          </a:p>
          <a:p>
            <a:pPr lvl="1" eaLnBrk="1" hangingPunct="1">
              <a:lnSpc>
                <a:spcPct val="90000"/>
              </a:lnSpc>
            </a:pPr>
            <a:r>
              <a:rPr lang="en-US" sz="2000" b="0" dirty="0" smtClean="0">
                <a:latin typeface="Times New Roman" panose="02020603050405020304" pitchFamily="18" charset="0"/>
                <a:cs typeface="Times New Roman" panose="02020603050405020304" pitchFamily="18" charset="0"/>
              </a:rPr>
              <a:t>Combinatorial Logic:</a:t>
            </a:r>
          </a:p>
          <a:p>
            <a:pPr lvl="2" eaLnBrk="1" hangingPunct="1">
              <a:lnSpc>
                <a:spcPct val="90000"/>
              </a:lnSpc>
            </a:pPr>
            <a:r>
              <a:rPr lang="en-US" sz="1800" b="1" dirty="0" smtClean="0">
                <a:latin typeface="Times New Roman" panose="02020603050405020304" pitchFamily="18" charset="0"/>
                <a:cs typeface="Times New Roman" panose="02020603050405020304" pitchFamily="18" charset="0"/>
              </a:rPr>
              <a:t>Implements a multiple-output switching function</a:t>
            </a:r>
          </a:p>
          <a:p>
            <a:pPr lvl="2" eaLnBrk="1" hangingPunct="1">
              <a:lnSpc>
                <a:spcPct val="90000"/>
              </a:lnSpc>
            </a:pPr>
            <a:r>
              <a:rPr lang="en-US" sz="1800" b="1" u="sng" dirty="0" smtClean="0">
                <a:latin typeface="Times New Roman" panose="02020603050405020304" pitchFamily="18" charset="0"/>
                <a:cs typeface="Times New Roman" panose="02020603050405020304" pitchFamily="18" charset="0"/>
              </a:rPr>
              <a:t>Inputs</a:t>
            </a:r>
            <a:r>
              <a:rPr lang="en-US" sz="1800" b="1" dirty="0" smtClean="0">
                <a:latin typeface="Times New Roman" panose="02020603050405020304" pitchFamily="18" charset="0"/>
                <a:cs typeface="Times New Roman" panose="02020603050405020304" pitchFamily="18" charset="0"/>
              </a:rPr>
              <a:t> are signals from the outside.</a:t>
            </a:r>
          </a:p>
          <a:p>
            <a:pPr lvl="2" eaLnBrk="1" hangingPunct="1">
              <a:lnSpc>
                <a:spcPct val="90000"/>
              </a:lnSpc>
            </a:pPr>
            <a:r>
              <a:rPr lang="en-US" sz="1800" b="1" u="sng" dirty="0" smtClean="0">
                <a:latin typeface="Times New Roman" panose="02020603050405020304" pitchFamily="18" charset="0"/>
                <a:cs typeface="Times New Roman" panose="02020603050405020304" pitchFamily="18" charset="0"/>
              </a:rPr>
              <a:t>Outputs</a:t>
            </a:r>
            <a:r>
              <a:rPr lang="en-US" sz="1800" b="1" dirty="0" smtClean="0">
                <a:latin typeface="Times New Roman" panose="02020603050405020304" pitchFamily="18" charset="0"/>
                <a:cs typeface="Times New Roman" panose="02020603050405020304" pitchFamily="18" charset="0"/>
              </a:rPr>
              <a:t> are signals to the outside.</a:t>
            </a:r>
          </a:p>
          <a:p>
            <a:pPr lvl="2" eaLnBrk="1" hangingPunct="1">
              <a:lnSpc>
                <a:spcPct val="90000"/>
              </a:lnSpc>
            </a:pPr>
            <a:r>
              <a:rPr lang="en-US" sz="1800" b="1" dirty="0" smtClean="0">
                <a:latin typeface="Times New Roman" panose="02020603050405020304" pitchFamily="18" charset="0"/>
                <a:cs typeface="Times New Roman" panose="02020603050405020304" pitchFamily="18" charset="0"/>
              </a:rPr>
              <a:t>Other inputs, </a:t>
            </a:r>
            <a:r>
              <a:rPr lang="en-US" sz="1800" b="1" u="sng" dirty="0" smtClean="0">
                <a:latin typeface="Times New Roman" panose="02020603050405020304" pitchFamily="18" charset="0"/>
                <a:cs typeface="Times New Roman" panose="02020603050405020304" pitchFamily="18" charset="0"/>
              </a:rPr>
              <a:t>State</a:t>
            </a:r>
            <a:r>
              <a:rPr lang="en-US" sz="1800" b="1" dirty="0" smtClean="0">
                <a:latin typeface="Times New Roman" panose="02020603050405020304" pitchFamily="18" charset="0"/>
                <a:cs typeface="Times New Roman" panose="02020603050405020304" pitchFamily="18" charset="0"/>
              </a:rPr>
              <a:t> or</a:t>
            </a:r>
            <a:r>
              <a:rPr lang="en-US" sz="1800" b="1" u="sng" dirty="0" smtClean="0">
                <a:latin typeface="Times New Roman" panose="02020603050405020304" pitchFamily="18" charset="0"/>
                <a:cs typeface="Times New Roman" panose="02020603050405020304" pitchFamily="18" charset="0"/>
              </a:rPr>
              <a:t> Present State</a:t>
            </a:r>
            <a:r>
              <a:rPr lang="en-US" sz="1800" b="1" dirty="0" smtClean="0">
                <a:latin typeface="Times New Roman" panose="02020603050405020304" pitchFamily="18" charset="0"/>
                <a:cs typeface="Times New Roman" panose="02020603050405020304" pitchFamily="18" charset="0"/>
              </a:rPr>
              <a:t>, are signals from storage elements. </a:t>
            </a:r>
          </a:p>
          <a:p>
            <a:pPr lvl="2" eaLnBrk="1" hangingPunct="1">
              <a:lnSpc>
                <a:spcPct val="90000"/>
              </a:lnSpc>
            </a:pPr>
            <a:r>
              <a:rPr lang="en-US" sz="1800" b="1" dirty="0" smtClean="0">
                <a:latin typeface="Times New Roman" panose="02020603050405020304" pitchFamily="18" charset="0"/>
                <a:cs typeface="Times New Roman" panose="02020603050405020304" pitchFamily="18" charset="0"/>
              </a:rPr>
              <a:t>The remaining outputs, </a:t>
            </a:r>
            <a:r>
              <a:rPr lang="en-US" sz="1800" b="1" u="sng" dirty="0" smtClean="0">
                <a:latin typeface="Times New Roman" panose="02020603050405020304" pitchFamily="18" charset="0"/>
                <a:cs typeface="Times New Roman" panose="02020603050405020304" pitchFamily="18" charset="0"/>
              </a:rPr>
              <a:t>Next State</a:t>
            </a:r>
            <a:r>
              <a:rPr lang="en-US" sz="1800" b="1" dirty="0" smtClean="0">
                <a:latin typeface="Times New Roman" panose="02020603050405020304" pitchFamily="18" charset="0"/>
                <a:cs typeface="Times New Roman" panose="02020603050405020304" pitchFamily="18" charset="0"/>
              </a:rPr>
              <a:t> are inputs to storage elements</a:t>
            </a:r>
            <a:r>
              <a:rPr lang="en-US" sz="1800" dirty="0" smtClean="0">
                <a:latin typeface="Times New Roman" panose="02020603050405020304" pitchFamily="18" charset="0"/>
                <a:cs typeface="Times New Roman" panose="02020603050405020304" pitchFamily="18" charset="0"/>
              </a:rPr>
              <a:t>. </a:t>
            </a:r>
          </a:p>
        </p:txBody>
      </p:sp>
      <p:grpSp>
        <p:nvGrpSpPr>
          <p:cNvPr id="2" name="Group 4"/>
          <p:cNvGrpSpPr>
            <a:grpSpLocks/>
          </p:cNvGrpSpPr>
          <p:nvPr/>
        </p:nvGrpSpPr>
        <p:grpSpPr bwMode="auto">
          <a:xfrm>
            <a:off x="5870575" y="1400175"/>
            <a:ext cx="1603375" cy="1568450"/>
            <a:chOff x="3698" y="882"/>
            <a:chExt cx="1010" cy="988"/>
          </a:xfrm>
        </p:grpSpPr>
        <p:sp>
          <p:nvSpPr>
            <p:cNvPr id="10267" name="Rectangle 5"/>
            <p:cNvSpPr>
              <a:spLocks noChangeArrowheads="1"/>
            </p:cNvSpPr>
            <p:nvPr/>
          </p:nvSpPr>
          <p:spPr bwMode="auto">
            <a:xfrm>
              <a:off x="3698" y="882"/>
              <a:ext cx="1010" cy="9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8" name="Text Box 6"/>
            <p:cNvSpPr txBox="1">
              <a:spLocks noChangeArrowheads="1"/>
            </p:cNvSpPr>
            <p:nvPr/>
          </p:nvSpPr>
          <p:spPr bwMode="auto">
            <a:xfrm>
              <a:off x="3742" y="1002"/>
              <a:ext cx="939"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400" b="1" dirty="0" err="1"/>
                <a:t>Combina-tional</a:t>
              </a:r>
              <a:endParaRPr lang="en-US" sz="2400" b="1" dirty="0"/>
            </a:p>
            <a:p>
              <a:r>
                <a:rPr lang="en-US" sz="2400" b="1" dirty="0"/>
                <a:t>Logic</a:t>
              </a:r>
            </a:p>
          </p:txBody>
        </p:sp>
      </p:grpSp>
      <p:grpSp>
        <p:nvGrpSpPr>
          <p:cNvPr id="3" name="Group 7"/>
          <p:cNvGrpSpPr>
            <a:grpSpLocks/>
          </p:cNvGrpSpPr>
          <p:nvPr/>
        </p:nvGrpSpPr>
        <p:grpSpPr bwMode="auto">
          <a:xfrm>
            <a:off x="3709988" y="2152650"/>
            <a:ext cx="3214687" cy="2116138"/>
            <a:chOff x="2337" y="1356"/>
            <a:chExt cx="2025" cy="1333"/>
          </a:xfrm>
        </p:grpSpPr>
        <p:sp>
          <p:nvSpPr>
            <p:cNvPr id="10264" name="Rectangle 8"/>
            <p:cNvSpPr>
              <a:spLocks noChangeArrowheads="1"/>
            </p:cNvSpPr>
            <p:nvPr/>
          </p:nvSpPr>
          <p:spPr bwMode="auto">
            <a:xfrm>
              <a:off x="4044" y="1934"/>
              <a:ext cx="318" cy="75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5" name="Text Box 9"/>
            <p:cNvSpPr txBox="1">
              <a:spLocks noChangeArrowheads="1"/>
            </p:cNvSpPr>
            <p:nvPr/>
          </p:nvSpPr>
          <p:spPr bwMode="auto">
            <a:xfrm>
              <a:off x="2337" y="1356"/>
              <a:ext cx="918" cy="52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a:solidFill>
                    <a:schemeClr val="hlink"/>
                  </a:solidFill>
                </a:rPr>
                <a:t>Storage Elements</a:t>
              </a:r>
              <a:endParaRPr lang="en-US" sz="2400">
                <a:solidFill>
                  <a:schemeClr val="hlink"/>
                </a:solidFill>
              </a:endParaRPr>
            </a:p>
          </p:txBody>
        </p:sp>
        <p:sp>
          <p:nvSpPr>
            <p:cNvPr id="10266" name="Line 10"/>
            <p:cNvSpPr>
              <a:spLocks noChangeShapeType="1"/>
            </p:cNvSpPr>
            <p:nvPr/>
          </p:nvSpPr>
          <p:spPr bwMode="auto">
            <a:xfrm>
              <a:off x="3163" y="1758"/>
              <a:ext cx="1058" cy="543"/>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1"/>
          <p:cNvGrpSpPr>
            <a:grpSpLocks/>
          </p:cNvGrpSpPr>
          <p:nvPr/>
        </p:nvGrpSpPr>
        <p:grpSpPr bwMode="auto">
          <a:xfrm>
            <a:off x="4381500" y="1344613"/>
            <a:ext cx="1455738" cy="457200"/>
            <a:chOff x="2760" y="847"/>
            <a:chExt cx="917" cy="288"/>
          </a:xfrm>
        </p:grpSpPr>
        <p:sp>
          <p:nvSpPr>
            <p:cNvPr id="10262" name="Line 12"/>
            <p:cNvSpPr>
              <a:spLocks noChangeShapeType="1"/>
            </p:cNvSpPr>
            <p:nvPr/>
          </p:nvSpPr>
          <p:spPr bwMode="auto">
            <a:xfrm flipH="1">
              <a:off x="3317" y="1115"/>
              <a:ext cx="360"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3" name="Text Box 13"/>
            <p:cNvSpPr txBox="1">
              <a:spLocks noChangeArrowheads="1"/>
            </p:cNvSpPr>
            <p:nvPr/>
          </p:nvSpPr>
          <p:spPr bwMode="auto">
            <a:xfrm>
              <a:off x="2760" y="847"/>
              <a:ext cx="6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a:t>Inputs</a:t>
              </a:r>
              <a:endParaRPr lang="en-US" sz="2400"/>
            </a:p>
          </p:txBody>
        </p:sp>
      </p:grpSp>
      <p:grpSp>
        <p:nvGrpSpPr>
          <p:cNvPr id="5" name="Group 14"/>
          <p:cNvGrpSpPr>
            <a:grpSpLocks/>
          </p:cNvGrpSpPr>
          <p:nvPr/>
        </p:nvGrpSpPr>
        <p:grpSpPr bwMode="auto">
          <a:xfrm>
            <a:off x="7480303" y="1263651"/>
            <a:ext cx="1277938" cy="501650"/>
            <a:chOff x="4712" y="796"/>
            <a:chExt cx="805" cy="316"/>
          </a:xfrm>
        </p:grpSpPr>
        <p:sp>
          <p:nvSpPr>
            <p:cNvPr id="10260" name="Line 15"/>
            <p:cNvSpPr>
              <a:spLocks noChangeShapeType="1"/>
            </p:cNvSpPr>
            <p:nvPr/>
          </p:nvSpPr>
          <p:spPr bwMode="auto">
            <a:xfrm flipH="1">
              <a:off x="4712" y="1112"/>
              <a:ext cx="360"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Text Box 16"/>
            <p:cNvSpPr txBox="1">
              <a:spLocks noChangeArrowheads="1"/>
            </p:cNvSpPr>
            <p:nvPr/>
          </p:nvSpPr>
          <p:spPr bwMode="auto">
            <a:xfrm>
              <a:off x="4719" y="796"/>
              <a:ext cx="7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dirty="0"/>
                <a:t>Outputs</a:t>
              </a:r>
              <a:endParaRPr lang="en-US" sz="2400" dirty="0"/>
            </a:p>
          </p:txBody>
        </p:sp>
      </p:grpSp>
      <p:grpSp>
        <p:nvGrpSpPr>
          <p:cNvPr id="6" name="Group 17"/>
          <p:cNvGrpSpPr>
            <a:grpSpLocks/>
          </p:cNvGrpSpPr>
          <p:nvPr/>
        </p:nvGrpSpPr>
        <p:grpSpPr bwMode="auto">
          <a:xfrm>
            <a:off x="5359400" y="2573338"/>
            <a:ext cx="1060450" cy="1104900"/>
            <a:chOff x="3376" y="1621"/>
            <a:chExt cx="668" cy="696"/>
          </a:xfrm>
        </p:grpSpPr>
        <p:grpSp>
          <p:nvGrpSpPr>
            <p:cNvPr id="10255" name="Group 18"/>
            <p:cNvGrpSpPr>
              <a:grpSpLocks/>
            </p:cNvGrpSpPr>
            <p:nvPr/>
          </p:nvGrpSpPr>
          <p:grpSpPr bwMode="auto">
            <a:xfrm>
              <a:off x="3376" y="1621"/>
              <a:ext cx="668" cy="696"/>
              <a:chOff x="3368" y="1621"/>
              <a:chExt cx="668" cy="696"/>
            </a:xfrm>
          </p:grpSpPr>
          <p:sp>
            <p:nvSpPr>
              <p:cNvPr id="10257" name="Line 19"/>
              <p:cNvSpPr>
                <a:spLocks noChangeShapeType="1"/>
              </p:cNvSpPr>
              <p:nvPr/>
            </p:nvSpPr>
            <p:spPr bwMode="auto">
              <a:xfrm>
                <a:off x="3383" y="2298"/>
                <a:ext cx="65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20"/>
              <p:cNvSpPr>
                <a:spLocks noChangeShapeType="1"/>
              </p:cNvSpPr>
              <p:nvPr/>
            </p:nvSpPr>
            <p:spPr bwMode="auto">
              <a:xfrm>
                <a:off x="3368" y="1635"/>
                <a:ext cx="32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21"/>
              <p:cNvSpPr>
                <a:spLocks noChangeShapeType="1"/>
              </p:cNvSpPr>
              <p:nvPr/>
            </p:nvSpPr>
            <p:spPr bwMode="auto">
              <a:xfrm>
                <a:off x="3395" y="1621"/>
                <a:ext cx="0" cy="69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256" name="Text Box 22"/>
            <p:cNvSpPr txBox="1">
              <a:spLocks noChangeArrowheads="1"/>
            </p:cNvSpPr>
            <p:nvPr/>
          </p:nvSpPr>
          <p:spPr bwMode="auto">
            <a:xfrm>
              <a:off x="3417" y="2026"/>
              <a:ext cx="5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dirty="0">
                  <a:solidFill>
                    <a:schemeClr val="accent2"/>
                  </a:solidFill>
                </a:rPr>
                <a:t>State</a:t>
              </a:r>
              <a:endParaRPr lang="en-US" sz="2400" dirty="0"/>
            </a:p>
          </p:txBody>
        </p:sp>
      </p:grpSp>
      <p:grpSp>
        <p:nvGrpSpPr>
          <p:cNvPr id="8" name="Group 23"/>
          <p:cNvGrpSpPr>
            <a:grpSpLocks/>
          </p:cNvGrpSpPr>
          <p:nvPr/>
        </p:nvGrpSpPr>
        <p:grpSpPr bwMode="auto">
          <a:xfrm>
            <a:off x="6927850" y="2565400"/>
            <a:ext cx="1128713" cy="1157288"/>
            <a:chOff x="4364" y="1616"/>
            <a:chExt cx="711" cy="729"/>
          </a:xfrm>
        </p:grpSpPr>
        <p:grpSp>
          <p:nvGrpSpPr>
            <p:cNvPr id="10250" name="Group 24"/>
            <p:cNvGrpSpPr>
              <a:grpSpLocks/>
            </p:cNvGrpSpPr>
            <p:nvPr/>
          </p:nvGrpSpPr>
          <p:grpSpPr bwMode="auto">
            <a:xfrm>
              <a:off x="4364" y="1616"/>
              <a:ext cx="678" cy="729"/>
              <a:chOff x="4364" y="1616"/>
              <a:chExt cx="678" cy="729"/>
            </a:xfrm>
          </p:grpSpPr>
          <p:sp>
            <p:nvSpPr>
              <p:cNvPr id="10252" name="Line 25"/>
              <p:cNvSpPr>
                <a:spLocks noChangeShapeType="1"/>
              </p:cNvSpPr>
              <p:nvPr/>
            </p:nvSpPr>
            <p:spPr bwMode="auto">
              <a:xfrm>
                <a:off x="4714" y="1616"/>
                <a:ext cx="32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26"/>
              <p:cNvSpPr>
                <a:spLocks noChangeShapeType="1"/>
              </p:cNvSpPr>
              <p:nvPr/>
            </p:nvSpPr>
            <p:spPr bwMode="auto">
              <a:xfrm>
                <a:off x="4364" y="2322"/>
                <a:ext cx="632"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4" name="Line 27"/>
              <p:cNvSpPr>
                <a:spLocks noChangeShapeType="1"/>
              </p:cNvSpPr>
              <p:nvPr/>
            </p:nvSpPr>
            <p:spPr bwMode="auto">
              <a:xfrm>
                <a:off x="5018" y="1625"/>
                <a:ext cx="0" cy="72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251" name="Text Box 28"/>
            <p:cNvSpPr txBox="1">
              <a:spLocks noChangeArrowheads="1"/>
            </p:cNvSpPr>
            <p:nvPr/>
          </p:nvSpPr>
          <p:spPr bwMode="auto">
            <a:xfrm>
              <a:off x="4437" y="1807"/>
              <a:ext cx="63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400" b="1">
                  <a:solidFill>
                    <a:schemeClr val="accent2"/>
                  </a:solidFill>
                </a:rPr>
                <a:t>Next</a:t>
              </a:r>
            </a:p>
            <a:p>
              <a:r>
                <a:rPr lang="en-US" sz="2400" b="1">
                  <a:solidFill>
                    <a:schemeClr val="accent2"/>
                  </a:solidFill>
                </a:rPr>
                <a:t>State</a:t>
              </a:r>
            </a:p>
          </p:txBody>
        </p:sp>
      </p:grpSp>
    </p:spTree>
    <p:extLst>
      <p:ext uri="{BB962C8B-B14F-4D97-AF65-F5344CB8AC3E}">
        <p14:creationId xmlns:p14="http://schemas.microsoft.com/office/powerpoint/2010/main" val="41464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0" y="533400"/>
            <a:ext cx="7620000" cy="666849"/>
          </a:xfrm>
          <a:noFill/>
        </p:spPr>
        <p:txBody>
          <a:bodyPr wrap="square" lIns="63500" tIns="25400" rIns="63500" bIns="25400" anchor="t">
            <a:spAutoFit/>
          </a:bodyPr>
          <a:lstStyle/>
          <a:p>
            <a:pPr eaLnBrk="1" hangingPunct="1"/>
            <a:r>
              <a:rPr lang="en-US" b="1" dirty="0" smtClean="0"/>
              <a:t>Storage Element’s Timing Model</a:t>
            </a:r>
          </a:p>
        </p:txBody>
      </p:sp>
      <p:sp>
        <p:nvSpPr>
          <p:cNvPr id="8195" name="AutoShape 3"/>
          <p:cNvSpPr>
            <a:spLocks noGrp="1" noChangeArrowheads="1"/>
          </p:cNvSpPr>
          <p:nvPr>
            <p:ph type="body" idx="4294967295"/>
          </p:nvPr>
        </p:nvSpPr>
        <p:spPr>
          <a:xfrm>
            <a:off x="909638" y="3016251"/>
            <a:ext cx="7543800" cy="3193695"/>
          </a:xfrm>
          <a:noFill/>
        </p:spPr>
        <p:txBody>
          <a:bodyPr wrap="square" lIns="63500" tIns="25400" rIns="63500" bIns="25400">
            <a:spAutoFit/>
          </a:bodyPr>
          <a:lstStyle/>
          <a:p>
            <a:pPr eaLnBrk="1" hangingPunct="1"/>
            <a:r>
              <a:rPr lang="en-US" sz="1800" b="1" dirty="0" smtClean="0">
                <a:solidFill>
                  <a:srgbClr val="C00000"/>
                </a:solidFill>
              </a:rPr>
              <a:t>Setup Time: </a:t>
            </a:r>
            <a:r>
              <a:rPr lang="en-US" sz="1800" dirty="0" smtClean="0"/>
              <a:t>Input must be stable BEFORE trigger clock edge</a:t>
            </a:r>
          </a:p>
          <a:p>
            <a:pPr eaLnBrk="1" hangingPunct="1"/>
            <a:r>
              <a:rPr lang="en-US" sz="1800" b="1" dirty="0" smtClean="0">
                <a:solidFill>
                  <a:srgbClr val="C00000"/>
                </a:solidFill>
              </a:rPr>
              <a:t>Hold Time: </a:t>
            </a:r>
            <a:r>
              <a:rPr lang="en-US" sz="1800" dirty="0" smtClean="0"/>
              <a:t>Input must REMAIN stable after trigger clock edge</a:t>
            </a:r>
          </a:p>
          <a:p>
            <a:pPr eaLnBrk="1" hangingPunct="1"/>
            <a:r>
              <a:rPr lang="en-US" sz="1800" dirty="0" smtClean="0"/>
              <a:t>Clock-to-Q time:</a:t>
            </a:r>
          </a:p>
          <a:p>
            <a:pPr lvl="1" eaLnBrk="1" hangingPunct="1"/>
            <a:r>
              <a:rPr lang="en-US" sz="1800" dirty="0" smtClean="0"/>
              <a:t>Output cannot change instantaneously at the trigger clock edge</a:t>
            </a:r>
          </a:p>
          <a:p>
            <a:pPr lvl="1" eaLnBrk="1" hangingPunct="1"/>
            <a:r>
              <a:rPr lang="en-US" sz="1800" dirty="0" smtClean="0"/>
              <a:t>Similar to delay in logic gates, two components:</a:t>
            </a:r>
          </a:p>
          <a:p>
            <a:pPr marL="1085850" lvl="2" eaLnBrk="1" hangingPunct="1"/>
            <a:r>
              <a:rPr lang="en-US" dirty="0" smtClean="0"/>
              <a:t>Internal Clock-to-Q</a:t>
            </a:r>
          </a:p>
          <a:p>
            <a:pPr marL="1085850" lvl="2" eaLnBrk="1" hangingPunct="1"/>
            <a:r>
              <a:rPr lang="en-US" dirty="0" smtClean="0"/>
              <a:t>Load dependent Clock-to-Q</a:t>
            </a:r>
          </a:p>
          <a:p>
            <a:pPr eaLnBrk="1" hangingPunct="1"/>
            <a:r>
              <a:rPr lang="en-US" sz="1800" dirty="0" smtClean="0"/>
              <a:t>Typical for class: </a:t>
            </a:r>
            <a:r>
              <a:rPr lang="en-US" sz="1800" b="1" dirty="0" smtClean="0">
                <a:solidFill>
                  <a:srgbClr val="CC0000"/>
                </a:solidFill>
              </a:rPr>
              <a:t>1ns Setup, 0.5ns Hold</a:t>
            </a:r>
          </a:p>
        </p:txBody>
      </p:sp>
      <p:sp>
        <p:nvSpPr>
          <p:cNvPr id="8196" name="Rectangle 4"/>
          <p:cNvSpPr>
            <a:spLocks noChangeArrowheads="1"/>
          </p:cNvSpPr>
          <p:nvPr/>
        </p:nvSpPr>
        <p:spPr bwMode="auto">
          <a:xfrm>
            <a:off x="762000" y="1447800"/>
            <a:ext cx="88900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7" name="Oval 5"/>
          <p:cNvSpPr>
            <a:spLocks noChangeArrowheads="1"/>
          </p:cNvSpPr>
          <p:nvPr/>
        </p:nvSpPr>
        <p:spPr bwMode="auto">
          <a:xfrm>
            <a:off x="1155700" y="2451100"/>
            <a:ext cx="127000" cy="127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8" name="Line 6"/>
          <p:cNvSpPr>
            <a:spLocks noChangeShapeType="1"/>
          </p:cNvSpPr>
          <p:nvPr/>
        </p:nvSpPr>
        <p:spPr bwMode="auto">
          <a:xfrm flipV="1">
            <a:off x="1143000" y="2286000"/>
            <a:ext cx="76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9" name="Line 7"/>
          <p:cNvSpPr>
            <a:spLocks noChangeShapeType="1"/>
          </p:cNvSpPr>
          <p:nvPr/>
        </p:nvSpPr>
        <p:spPr bwMode="auto">
          <a:xfrm>
            <a:off x="1219200" y="2286000"/>
            <a:ext cx="76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8"/>
          <p:cNvSpPr>
            <a:spLocks noChangeShapeType="1"/>
          </p:cNvSpPr>
          <p:nvPr/>
        </p:nvSpPr>
        <p:spPr bwMode="auto">
          <a:xfrm>
            <a:off x="1219200" y="25908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9"/>
          <p:cNvSpPr>
            <a:spLocks noChangeShapeType="1"/>
          </p:cNvSpPr>
          <p:nvPr/>
        </p:nvSpPr>
        <p:spPr bwMode="auto">
          <a:xfrm>
            <a:off x="1676400" y="19050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10"/>
          <p:cNvSpPr>
            <a:spLocks noChangeShapeType="1"/>
          </p:cNvSpPr>
          <p:nvPr/>
        </p:nvSpPr>
        <p:spPr bwMode="auto">
          <a:xfrm flipH="1">
            <a:off x="381000" y="19050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3" name="Rectangle 11"/>
          <p:cNvSpPr>
            <a:spLocks noChangeArrowheads="1"/>
          </p:cNvSpPr>
          <p:nvPr/>
        </p:nvSpPr>
        <p:spPr bwMode="auto">
          <a:xfrm>
            <a:off x="744538" y="1752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D</a:t>
            </a:r>
          </a:p>
        </p:txBody>
      </p:sp>
      <p:sp>
        <p:nvSpPr>
          <p:cNvPr id="8204" name="Rectangle 12"/>
          <p:cNvSpPr>
            <a:spLocks noChangeArrowheads="1"/>
          </p:cNvSpPr>
          <p:nvPr/>
        </p:nvSpPr>
        <p:spPr bwMode="auto">
          <a:xfrm>
            <a:off x="1354138" y="17526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Q</a:t>
            </a:r>
          </a:p>
        </p:txBody>
      </p:sp>
      <p:sp>
        <p:nvSpPr>
          <p:cNvPr id="8205" name="Line 13"/>
          <p:cNvSpPr>
            <a:spLocks noChangeShapeType="1"/>
          </p:cNvSpPr>
          <p:nvPr/>
        </p:nvSpPr>
        <p:spPr bwMode="auto">
          <a:xfrm>
            <a:off x="2819400" y="15240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6" name="Line 14"/>
          <p:cNvSpPr>
            <a:spLocks noChangeShapeType="1"/>
          </p:cNvSpPr>
          <p:nvPr/>
        </p:nvSpPr>
        <p:spPr bwMode="auto">
          <a:xfrm flipV="1">
            <a:off x="3276600" y="121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7" name="Line 15"/>
          <p:cNvSpPr>
            <a:spLocks noChangeShapeType="1"/>
          </p:cNvSpPr>
          <p:nvPr/>
        </p:nvSpPr>
        <p:spPr bwMode="auto">
          <a:xfrm>
            <a:off x="3276600" y="12192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8" name="Line 16"/>
          <p:cNvSpPr>
            <a:spLocks noChangeShapeType="1"/>
          </p:cNvSpPr>
          <p:nvPr/>
        </p:nvSpPr>
        <p:spPr bwMode="auto">
          <a:xfrm>
            <a:off x="4800600" y="12192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17"/>
          <p:cNvSpPr>
            <a:spLocks noChangeShapeType="1"/>
          </p:cNvSpPr>
          <p:nvPr/>
        </p:nvSpPr>
        <p:spPr bwMode="auto">
          <a:xfrm>
            <a:off x="4800600" y="15240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18"/>
          <p:cNvSpPr>
            <a:spLocks noChangeShapeType="1"/>
          </p:cNvSpPr>
          <p:nvPr/>
        </p:nvSpPr>
        <p:spPr bwMode="auto">
          <a:xfrm flipV="1">
            <a:off x="6324600" y="121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1" name="Line 19"/>
          <p:cNvSpPr>
            <a:spLocks noChangeShapeType="1"/>
          </p:cNvSpPr>
          <p:nvPr/>
        </p:nvSpPr>
        <p:spPr bwMode="auto">
          <a:xfrm>
            <a:off x="4800600" y="1600200"/>
            <a:ext cx="0" cy="1447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2" name="Line 20"/>
          <p:cNvSpPr>
            <a:spLocks noChangeShapeType="1"/>
          </p:cNvSpPr>
          <p:nvPr/>
        </p:nvSpPr>
        <p:spPr bwMode="auto">
          <a:xfrm>
            <a:off x="6324600" y="12192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21"/>
          <p:cNvSpPr>
            <a:spLocks noChangeShapeType="1"/>
          </p:cNvSpPr>
          <p:nvPr/>
        </p:nvSpPr>
        <p:spPr bwMode="auto">
          <a:xfrm>
            <a:off x="7848600" y="12192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22"/>
          <p:cNvSpPr>
            <a:spLocks noChangeShapeType="1"/>
          </p:cNvSpPr>
          <p:nvPr/>
        </p:nvSpPr>
        <p:spPr bwMode="auto">
          <a:xfrm>
            <a:off x="7848600" y="1524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5" name="Line 23"/>
          <p:cNvSpPr>
            <a:spLocks noChangeShapeType="1"/>
          </p:cNvSpPr>
          <p:nvPr/>
        </p:nvSpPr>
        <p:spPr bwMode="auto">
          <a:xfrm>
            <a:off x="7848600" y="1600200"/>
            <a:ext cx="0" cy="1447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6" name="Rectangle 24"/>
          <p:cNvSpPr>
            <a:spLocks noChangeArrowheads="1"/>
          </p:cNvSpPr>
          <p:nvPr/>
        </p:nvSpPr>
        <p:spPr bwMode="auto">
          <a:xfrm>
            <a:off x="2901950" y="1911350"/>
            <a:ext cx="1282700" cy="292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8217" name="Rectangle 25"/>
          <p:cNvSpPr>
            <a:spLocks noChangeArrowheads="1"/>
          </p:cNvSpPr>
          <p:nvPr/>
        </p:nvSpPr>
        <p:spPr bwMode="auto">
          <a:xfrm>
            <a:off x="2573338" y="1905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D</a:t>
            </a:r>
          </a:p>
        </p:txBody>
      </p:sp>
      <p:sp>
        <p:nvSpPr>
          <p:cNvPr id="8218" name="Line 26"/>
          <p:cNvSpPr>
            <a:spLocks noChangeShapeType="1"/>
          </p:cNvSpPr>
          <p:nvPr/>
        </p:nvSpPr>
        <p:spPr bwMode="auto">
          <a:xfrm>
            <a:off x="4191000" y="22098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27"/>
          <p:cNvSpPr>
            <a:spLocks noChangeShapeType="1"/>
          </p:cNvSpPr>
          <p:nvPr/>
        </p:nvSpPr>
        <p:spPr bwMode="auto">
          <a:xfrm>
            <a:off x="7239000" y="19050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0" name="Rectangle 28"/>
          <p:cNvSpPr>
            <a:spLocks noChangeArrowheads="1"/>
          </p:cNvSpPr>
          <p:nvPr/>
        </p:nvSpPr>
        <p:spPr bwMode="auto">
          <a:xfrm>
            <a:off x="3030538" y="19050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Don’t Care</a:t>
            </a:r>
          </a:p>
        </p:txBody>
      </p:sp>
      <p:sp>
        <p:nvSpPr>
          <p:cNvPr id="8221" name="Rectangle 29"/>
          <p:cNvSpPr>
            <a:spLocks noChangeArrowheads="1"/>
          </p:cNvSpPr>
          <p:nvPr/>
        </p:nvSpPr>
        <p:spPr bwMode="auto">
          <a:xfrm>
            <a:off x="5340350" y="1911350"/>
            <a:ext cx="1892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22" name="Rectangle 30"/>
          <p:cNvSpPr>
            <a:spLocks noChangeArrowheads="1"/>
          </p:cNvSpPr>
          <p:nvPr/>
        </p:nvSpPr>
        <p:spPr bwMode="auto">
          <a:xfrm>
            <a:off x="5773738" y="19034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Don’t Care</a:t>
            </a:r>
          </a:p>
        </p:txBody>
      </p:sp>
      <p:sp>
        <p:nvSpPr>
          <p:cNvPr id="8223" name="Rectangle 31"/>
          <p:cNvSpPr>
            <a:spLocks noChangeArrowheads="1"/>
          </p:cNvSpPr>
          <p:nvPr/>
        </p:nvSpPr>
        <p:spPr bwMode="auto">
          <a:xfrm>
            <a:off x="2514600" y="2667000"/>
            <a:ext cx="2120900" cy="292100"/>
          </a:xfrm>
          <a:prstGeom prst="rect">
            <a:avLst/>
          </a:prstGeom>
          <a:solidFill>
            <a:srgbClr val="FF0000"/>
          </a:solidFill>
          <a:ln w="12700">
            <a:solidFill>
              <a:schemeClr val="tx1"/>
            </a:solidFill>
            <a:miter lim="800000"/>
            <a:headEnd/>
            <a:tailEnd/>
          </a:ln>
        </p:spPr>
        <p:txBody>
          <a:bodyPr wrap="none" anchor="ctr"/>
          <a:lstStyle/>
          <a:p>
            <a:endParaRPr lang="en-US"/>
          </a:p>
        </p:txBody>
      </p:sp>
      <p:sp>
        <p:nvSpPr>
          <p:cNvPr id="8224" name="Rectangle 32"/>
          <p:cNvSpPr>
            <a:spLocks noChangeArrowheads="1"/>
          </p:cNvSpPr>
          <p:nvPr/>
        </p:nvSpPr>
        <p:spPr bwMode="auto">
          <a:xfrm>
            <a:off x="8382000" y="1905000"/>
            <a:ext cx="444500" cy="292100"/>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8225" name="Rectangle 33"/>
          <p:cNvSpPr>
            <a:spLocks noChangeArrowheads="1"/>
          </p:cNvSpPr>
          <p:nvPr/>
        </p:nvSpPr>
        <p:spPr bwMode="auto">
          <a:xfrm>
            <a:off x="2497138" y="1219200"/>
            <a:ext cx="500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Clk</a:t>
            </a:r>
          </a:p>
        </p:txBody>
      </p:sp>
      <p:sp>
        <p:nvSpPr>
          <p:cNvPr id="8226" name="Rectangle 34"/>
          <p:cNvSpPr>
            <a:spLocks noChangeArrowheads="1"/>
          </p:cNvSpPr>
          <p:nvPr/>
        </p:nvSpPr>
        <p:spPr bwMode="auto">
          <a:xfrm>
            <a:off x="3106738" y="2667000"/>
            <a:ext cx="985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Unknown</a:t>
            </a:r>
          </a:p>
        </p:txBody>
      </p:sp>
      <p:sp>
        <p:nvSpPr>
          <p:cNvPr id="8227" name="Rectangle 35"/>
          <p:cNvSpPr>
            <a:spLocks noChangeArrowheads="1"/>
          </p:cNvSpPr>
          <p:nvPr/>
        </p:nvSpPr>
        <p:spPr bwMode="auto">
          <a:xfrm>
            <a:off x="2573338" y="26670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Q</a:t>
            </a:r>
          </a:p>
        </p:txBody>
      </p:sp>
      <p:sp>
        <p:nvSpPr>
          <p:cNvPr id="8228" name="Line 36"/>
          <p:cNvSpPr>
            <a:spLocks noChangeShapeType="1"/>
          </p:cNvSpPr>
          <p:nvPr/>
        </p:nvSpPr>
        <p:spPr bwMode="auto">
          <a:xfrm>
            <a:off x="5029200" y="2971800"/>
            <a:ext cx="3048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9" name="Line 37"/>
          <p:cNvSpPr>
            <a:spLocks noChangeShapeType="1"/>
          </p:cNvSpPr>
          <p:nvPr/>
        </p:nvSpPr>
        <p:spPr bwMode="auto">
          <a:xfrm flipV="1">
            <a:off x="8077200" y="26670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0" name="Line 38"/>
          <p:cNvSpPr>
            <a:spLocks noChangeShapeType="1"/>
          </p:cNvSpPr>
          <p:nvPr/>
        </p:nvSpPr>
        <p:spPr bwMode="auto">
          <a:xfrm>
            <a:off x="8077200" y="26670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1" name="Line 39"/>
          <p:cNvSpPr>
            <a:spLocks noChangeShapeType="1"/>
          </p:cNvSpPr>
          <p:nvPr/>
        </p:nvSpPr>
        <p:spPr bwMode="auto">
          <a:xfrm>
            <a:off x="4191000" y="1981200"/>
            <a:ext cx="6096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2" name="Line 40"/>
          <p:cNvSpPr>
            <a:spLocks noChangeShapeType="1"/>
          </p:cNvSpPr>
          <p:nvPr/>
        </p:nvSpPr>
        <p:spPr bwMode="auto">
          <a:xfrm>
            <a:off x="4800600" y="1981200"/>
            <a:ext cx="5334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3" name="Rectangle 41"/>
          <p:cNvSpPr>
            <a:spLocks noChangeArrowheads="1"/>
          </p:cNvSpPr>
          <p:nvPr/>
        </p:nvSpPr>
        <p:spPr bwMode="auto">
          <a:xfrm>
            <a:off x="4097338" y="1600200"/>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Setup</a:t>
            </a:r>
          </a:p>
        </p:txBody>
      </p:sp>
      <p:sp>
        <p:nvSpPr>
          <p:cNvPr id="8234" name="Rectangle 42"/>
          <p:cNvSpPr>
            <a:spLocks noChangeArrowheads="1"/>
          </p:cNvSpPr>
          <p:nvPr/>
        </p:nvSpPr>
        <p:spPr bwMode="auto">
          <a:xfrm>
            <a:off x="4859338" y="159861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Hold</a:t>
            </a:r>
          </a:p>
        </p:txBody>
      </p:sp>
      <p:sp>
        <p:nvSpPr>
          <p:cNvPr id="8235" name="Line 43"/>
          <p:cNvSpPr>
            <a:spLocks noChangeShapeType="1"/>
          </p:cNvSpPr>
          <p:nvPr/>
        </p:nvSpPr>
        <p:spPr bwMode="auto">
          <a:xfrm flipV="1">
            <a:off x="5029200" y="2286000"/>
            <a:ext cx="0" cy="3810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6" name="Line 44"/>
          <p:cNvSpPr>
            <a:spLocks noChangeShapeType="1"/>
          </p:cNvSpPr>
          <p:nvPr/>
        </p:nvSpPr>
        <p:spPr bwMode="auto">
          <a:xfrm>
            <a:off x="4343400" y="2514600"/>
            <a:ext cx="457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7" name="Line 45"/>
          <p:cNvSpPr>
            <a:spLocks noChangeShapeType="1"/>
          </p:cNvSpPr>
          <p:nvPr/>
        </p:nvSpPr>
        <p:spPr bwMode="auto">
          <a:xfrm>
            <a:off x="5029200" y="2514600"/>
            <a:ext cx="4572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8" name="Rectangle 46"/>
          <p:cNvSpPr>
            <a:spLocks noChangeArrowheads="1"/>
          </p:cNvSpPr>
          <p:nvPr/>
        </p:nvSpPr>
        <p:spPr bwMode="auto">
          <a:xfrm>
            <a:off x="5468938" y="2360613"/>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Clock-to-Q</a:t>
            </a:r>
          </a:p>
        </p:txBody>
      </p:sp>
    </p:spTree>
    <p:extLst>
      <p:ext uri="{BB962C8B-B14F-4D97-AF65-F5344CB8AC3E}">
        <p14:creationId xmlns:p14="http://schemas.microsoft.com/office/powerpoint/2010/main" val="267420531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04800"/>
            <a:ext cx="8077200" cy="1303337"/>
          </a:xfrm>
        </p:spPr>
        <p:txBody>
          <a:bodyPr>
            <a:normAutofit fontScale="90000"/>
          </a:bodyPr>
          <a:lstStyle/>
          <a:p>
            <a:r>
              <a:rPr lang="en-US" b="1" dirty="0" smtClean="0"/>
              <a:t>Review: Tomorrow’s </a:t>
            </a:r>
            <a:r>
              <a:rPr lang="en-US" b="1" dirty="0" smtClean="0"/>
              <a:t>Operating Systems</a:t>
            </a:r>
            <a:endParaRPr lang="en-US" b="1" dirty="0"/>
          </a:p>
        </p:txBody>
      </p:sp>
      <p:sp>
        <p:nvSpPr>
          <p:cNvPr id="3" name="Content Placeholder 2"/>
          <p:cNvSpPr>
            <a:spLocks noGrp="1"/>
          </p:cNvSpPr>
          <p:nvPr>
            <p:ph idx="4294967295"/>
          </p:nvPr>
        </p:nvSpPr>
        <p:spPr>
          <a:xfrm>
            <a:off x="762000" y="1524000"/>
            <a:ext cx="7848600" cy="4876800"/>
          </a:xfrm>
        </p:spPr>
        <p:txBody>
          <a:bodyPr/>
          <a:lstStyle/>
          <a:p>
            <a:r>
              <a:rPr lang="en-US" b="1" dirty="0" smtClean="0">
                <a:solidFill>
                  <a:srgbClr val="C00000"/>
                </a:solidFill>
              </a:rPr>
              <a:t>Giant-scale data centers</a:t>
            </a:r>
          </a:p>
          <a:p>
            <a:r>
              <a:rPr lang="en-US" b="1" dirty="0" smtClean="0">
                <a:solidFill>
                  <a:srgbClr val="C00000"/>
                </a:solidFill>
              </a:rPr>
              <a:t>Increasing numbers of processors per computer</a:t>
            </a:r>
          </a:p>
          <a:p>
            <a:r>
              <a:rPr lang="en-US" b="1" dirty="0" smtClean="0">
                <a:solidFill>
                  <a:srgbClr val="C00000"/>
                </a:solidFill>
              </a:rPr>
              <a:t>Increasing numbers of computers per user</a:t>
            </a:r>
          </a:p>
          <a:p>
            <a:r>
              <a:rPr lang="en-US" b="1" dirty="0" smtClean="0">
                <a:solidFill>
                  <a:srgbClr val="C00000"/>
                </a:solidFill>
              </a:rPr>
              <a:t>Very large scale storage</a:t>
            </a:r>
          </a:p>
          <a:p>
            <a:endParaRPr lang="en-US" dirty="0"/>
          </a:p>
        </p:txBody>
      </p:sp>
    </p:spTree>
    <p:extLst>
      <p:ext uri="{BB962C8B-B14F-4D97-AF65-F5344CB8AC3E}">
        <p14:creationId xmlns:p14="http://schemas.microsoft.com/office/powerpoint/2010/main" val="13346259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533400" y="304800"/>
            <a:ext cx="8077200" cy="1303337"/>
          </a:xfrm>
        </p:spPr>
        <p:txBody>
          <a:bodyPr/>
          <a:lstStyle/>
          <a:p>
            <a:pPr eaLnBrk="1" hangingPunct="1"/>
            <a:r>
              <a:rPr lang="en-US" b="1" dirty="0" smtClean="0"/>
              <a:t>Machine Format</a:t>
            </a:r>
          </a:p>
        </p:txBody>
      </p:sp>
      <p:sp>
        <p:nvSpPr>
          <p:cNvPr id="14339" name="AutoShape 3"/>
          <p:cNvSpPr>
            <a:spLocks noGrp="1" noChangeArrowheads="1"/>
          </p:cNvSpPr>
          <p:nvPr>
            <p:ph type="body" idx="4294967295"/>
          </p:nvPr>
        </p:nvSpPr>
        <p:spPr>
          <a:xfrm>
            <a:off x="685800" y="1447800"/>
            <a:ext cx="7924800" cy="4648200"/>
          </a:xfrm>
        </p:spPr>
        <p:txBody>
          <a:bodyPr>
            <a:normAutofit/>
          </a:bodyPr>
          <a:lstStyle/>
          <a:p>
            <a:pPr eaLnBrk="1" hangingPunct="1"/>
            <a:r>
              <a:rPr lang="en-US" sz="2400" dirty="0" smtClean="0"/>
              <a:t>Our processor’s machine code format is given below</a:t>
            </a:r>
          </a:p>
          <a:p>
            <a:pPr lvl="1" eaLnBrk="1" hangingPunct="1"/>
            <a:r>
              <a:rPr lang="en-US" sz="2000" b="1" dirty="0" smtClean="0">
                <a:solidFill>
                  <a:srgbClr val="C00000"/>
                </a:solidFill>
              </a:rPr>
              <a:t>[load, regad1, regad2, </a:t>
            </a:r>
            <a:r>
              <a:rPr lang="en-US" sz="2000" b="1" dirty="0" err="1" smtClean="0">
                <a:solidFill>
                  <a:srgbClr val="C00000"/>
                </a:solidFill>
              </a:rPr>
              <a:t>des_regad</a:t>
            </a:r>
            <a:r>
              <a:rPr lang="en-US" sz="2000" b="1" dirty="0" smtClean="0">
                <a:solidFill>
                  <a:srgbClr val="C00000"/>
                </a:solidFill>
              </a:rPr>
              <a:t>, </a:t>
            </a:r>
            <a:r>
              <a:rPr lang="en-US" sz="2000" b="1" dirty="0" err="1" smtClean="0">
                <a:solidFill>
                  <a:srgbClr val="C00000"/>
                </a:solidFill>
              </a:rPr>
              <a:t>aluop</a:t>
            </a:r>
            <a:r>
              <a:rPr lang="en-US" sz="2000" b="1" dirty="0" smtClean="0">
                <a:solidFill>
                  <a:srgbClr val="C00000"/>
                </a:solidFill>
              </a:rPr>
              <a:t>]</a:t>
            </a:r>
          </a:p>
          <a:p>
            <a:pPr lvl="2" eaLnBrk="1" hangingPunct="1"/>
            <a:r>
              <a:rPr lang="en-US" sz="1800" b="1" dirty="0" smtClean="0">
                <a:solidFill>
                  <a:srgbClr val="C00000"/>
                </a:solidFill>
              </a:rPr>
              <a:t>load signal: 1 (read from external input), 0 (read from ALU)</a:t>
            </a:r>
          </a:p>
          <a:p>
            <a:pPr lvl="2" eaLnBrk="1" hangingPunct="1"/>
            <a:r>
              <a:rPr lang="en-US" sz="1800" b="1" dirty="0" smtClean="0">
                <a:solidFill>
                  <a:srgbClr val="C00000"/>
                </a:solidFill>
              </a:rPr>
              <a:t>regad1: the address of the register for the ALU input 1</a:t>
            </a:r>
          </a:p>
          <a:p>
            <a:pPr lvl="2" eaLnBrk="1" hangingPunct="1"/>
            <a:r>
              <a:rPr lang="en-US" sz="1800" b="1" dirty="0" smtClean="0">
                <a:solidFill>
                  <a:srgbClr val="C00000"/>
                </a:solidFill>
              </a:rPr>
              <a:t>regad2: the address of the register for the ALU input 2</a:t>
            </a:r>
          </a:p>
          <a:p>
            <a:pPr lvl="2" eaLnBrk="1" hangingPunct="1"/>
            <a:r>
              <a:rPr lang="en-US" sz="1800" b="1" dirty="0" err="1" smtClean="0">
                <a:solidFill>
                  <a:srgbClr val="C00000"/>
                </a:solidFill>
              </a:rPr>
              <a:t>des_regad</a:t>
            </a:r>
            <a:r>
              <a:rPr lang="en-US" sz="1800" b="1" dirty="0" smtClean="0">
                <a:solidFill>
                  <a:srgbClr val="C00000"/>
                </a:solidFill>
              </a:rPr>
              <a:t>: the address of the destination register which data is written into</a:t>
            </a:r>
          </a:p>
          <a:p>
            <a:pPr lvl="2" eaLnBrk="1" hangingPunct="1"/>
            <a:r>
              <a:rPr lang="en-US" sz="1800" b="1" dirty="0" err="1" smtClean="0">
                <a:solidFill>
                  <a:srgbClr val="C00000"/>
                </a:solidFill>
              </a:rPr>
              <a:t>aluop</a:t>
            </a:r>
            <a:r>
              <a:rPr lang="en-US" sz="1800" b="1" dirty="0" smtClean="0">
                <a:solidFill>
                  <a:srgbClr val="C00000"/>
                </a:solidFill>
              </a:rPr>
              <a:t>: the ALU function selection </a:t>
            </a:r>
          </a:p>
          <a:p>
            <a:pPr eaLnBrk="1" hangingPunct="1"/>
            <a:r>
              <a:rPr lang="en-US" sz="2400" dirty="0" smtClean="0"/>
              <a:t>There are 16 registers and 8 ALU functions.</a:t>
            </a:r>
          </a:p>
          <a:p>
            <a:pPr eaLnBrk="1" hangingPunct="1"/>
            <a:r>
              <a:rPr lang="en-US" sz="2400" dirty="0" smtClean="0"/>
              <a:t>Question: Based on the above description of the processor, how many bits each command should have?</a:t>
            </a:r>
          </a:p>
        </p:txBody>
      </p:sp>
    </p:spTree>
    <p:extLst>
      <p:ext uri="{BB962C8B-B14F-4D97-AF65-F5344CB8AC3E}">
        <p14:creationId xmlns:p14="http://schemas.microsoft.com/office/powerpoint/2010/main" val="1986350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09600" y="228600"/>
            <a:ext cx="8077200" cy="1303337"/>
          </a:xfrm>
        </p:spPr>
        <p:txBody>
          <a:bodyPr/>
          <a:lstStyle/>
          <a:p>
            <a:pPr eaLnBrk="1" hangingPunct="1"/>
            <a:r>
              <a:rPr lang="en-US" b="1" dirty="0" smtClean="0"/>
              <a:t>MIPS Assembly Language</a:t>
            </a:r>
          </a:p>
        </p:txBody>
      </p:sp>
      <p:sp>
        <p:nvSpPr>
          <p:cNvPr id="5123" name="AutoShape 3"/>
          <p:cNvSpPr>
            <a:spLocks noGrp="1" noChangeArrowheads="1"/>
          </p:cNvSpPr>
          <p:nvPr>
            <p:ph type="body" idx="4294967295"/>
          </p:nvPr>
        </p:nvSpPr>
        <p:spPr>
          <a:xfrm>
            <a:off x="609600" y="1219200"/>
            <a:ext cx="8534400" cy="5181600"/>
          </a:xfrm>
        </p:spPr>
        <p:txBody>
          <a:bodyPr>
            <a:normAutofit lnSpcReduction="10000"/>
          </a:bodyPr>
          <a:lstStyle/>
          <a:p>
            <a:r>
              <a:rPr lang="en-US" sz="2000" dirty="0" smtClean="0"/>
              <a:t>We’ll be working with the MIPS instruction set architecture</a:t>
            </a:r>
          </a:p>
          <a:p>
            <a:pPr lvl="1"/>
            <a:r>
              <a:rPr lang="en-US" sz="1800" dirty="0" smtClean="0"/>
              <a:t>developed in 1985</a:t>
            </a:r>
          </a:p>
          <a:p>
            <a:pPr lvl="1"/>
            <a:r>
              <a:rPr lang="en-US" sz="1800" dirty="0" smtClean="0"/>
              <a:t>means “</a:t>
            </a:r>
            <a:r>
              <a:rPr lang="en-US" sz="1800" b="1" dirty="0" smtClean="0">
                <a:solidFill>
                  <a:srgbClr val="C00000"/>
                </a:solidFill>
              </a:rPr>
              <a:t>M</a:t>
            </a:r>
            <a:r>
              <a:rPr lang="en-US" sz="1800" dirty="0" smtClean="0"/>
              <a:t>icroprocessor without </a:t>
            </a:r>
            <a:r>
              <a:rPr lang="en-US" sz="1800" b="1" dirty="0" smtClean="0">
                <a:solidFill>
                  <a:srgbClr val="C00000"/>
                </a:solidFill>
              </a:rPr>
              <a:t>I</a:t>
            </a:r>
            <a:r>
              <a:rPr lang="en-US" sz="1800" dirty="0" smtClean="0"/>
              <a:t>nterlocked </a:t>
            </a:r>
            <a:r>
              <a:rPr lang="en-US" sz="1800" b="1" dirty="0" smtClean="0">
                <a:solidFill>
                  <a:srgbClr val="C00000"/>
                </a:solidFill>
              </a:rPr>
              <a:t>P</a:t>
            </a:r>
            <a:r>
              <a:rPr lang="en-US" sz="1800" dirty="0" smtClean="0"/>
              <a:t>ipeline </a:t>
            </a:r>
            <a:r>
              <a:rPr lang="en-US" sz="1800" b="1" dirty="0" smtClean="0">
                <a:solidFill>
                  <a:srgbClr val="C00000"/>
                </a:solidFill>
              </a:rPr>
              <a:t>S</a:t>
            </a:r>
            <a:r>
              <a:rPr lang="en-US" sz="1800" dirty="0" smtClean="0"/>
              <a:t>tages”</a:t>
            </a:r>
          </a:p>
          <a:p>
            <a:pPr lvl="1"/>
            <a:r>
              <a:rPr lang="en-US" sz="1800" dirty="0" smtClean="0"/>
              <a:t>similar to other architectures developed since the 1980's</a:t>
            </a:r>
          </a:p>
          <a:p>
            <a:pPr lvl="1"/>
            <a:r>
              <a:rPr lang="en-US" sz="1800" dirty="0" smtClean="0"/>
              <a:t>almost 100 million MIPS processors manufactured in 2002</a:t>
            </a:r>
          </a:p>
          <a:p>
            <a:pPr lvl="1"/>
            <a:r>
              <a:rPr lang="en-US" sz="1800" dirty="0" smtClean="0"/>
              <a:t>used by NEC, Nintendo, Cisco, Silicon Graphics, Sony, …</a:t>
            </a:r>
          </a:p>
          <a:p>
            <a:pPr lvl="1"/>
            <a:r>
              <a:rPr lang="en-US" sz="1800" dirty="0" smtClean="0"/>
              <a:t>a Reduced Instruction Set Computer (RISC) Assembly Language</a:t>
            </a:r>
          </a:p>
          <a:p>
            <a:pPr eaLnBrk="1" hangingPunct="1"/>
            <a:r>
              <a:rPr lang="en-US" sz="2000" dirty="0" smtClean="0"/>
              <a:t>Instruction Category:</a:t>
            </a:r>
          </a:p>
          <a:p>
            <a:pPr lvl="1" eaLnBrk="1" hangingPunct="1"/>
            <a:r>
              <a:rPr lang="en-US" sz="1800" b="1" dirty="0" smtClean="0"/>
              <a:t>Arithmetic: </a:t>
            </a:r>
            <a:r>
              <a:rPr lang="en-US" sz="1800" dirty="0" smtClean="0"/>
              <a:t>Add, Subtract,…</a:t>
            </a:r>
          </a:p>
          <a:p>
            <a:pPr lvl="1" eaLnBrk="1" hangingPunct="1"/>
            <a:r>
              <a:rPr lang="en-US" sz="1800" b="1" dirty="0" smtClean="0"/>
              <a:t>Data Transfer: </a:t>
            </a:r>
            <a:r>
              <a:rPr lang="en-US" sz="1800" dirty="0" smtClean="0"/>
              <a:t>Load Word,…</a:t>
            </a:r>
          </a:p>
          <a:p>
            <a:pPr lvl="1" eaLnBrk="1" hangingPunct="1"/>
            <a:r>
              <a:rPr lang="en-US" sz="1800" b="1" dirty="0" smtClean="0"/>
              <a:t>Logical: </a:t>
            </a:r>
            <a:r>
              <a:rPr lang="en-US" sz="1800" dirty="0" smtClean="0"/>
              <a:t>And, Or,…</a:t>
            </a:r>
          </a:p>
          <a:p>
            <a:pPr lvl="1" eaLnBrk="1" hangingPunct="1"/>
            <a:r>
              <a:rPr lang="en-US" sz="1800" b="1" dirty="0" smtClean="0"/>
              <a:t>Conditional Branch: </a:t>
            </a:r>
            <a:r>
              <a:rPr lang="en-US" sz="1800" dirty="0" smtClean="0"/>
              <a:t>Branch on Equal,…</a:t>
            </a:r>
          </a:p>
          <a:p>
            <a:pPr lvl="1" eaLnBrk="1" hangingPunct="1"/>
            <a:r>
              <a:rPr lang="en-US" sz="1800" b="1" dirty="0" smtClean="0"/>
              <a:t>Unconditional Jump: </a:t>
            </a:r>
            <a:r>
              <a:rPr lang="en-US" sz="1800" dirty="0" smtClean="0"/>
              <a:t>Jump</a:t>
            </a:r>
          </a:p>
        </p:txBody>
      </p:sp>
    </p:spTree>
    <p:extLst>
      <p:ext uri="{BB962C8B-B14F-4D97-AF65-F5344CB8AC3E}">
        <p14:creationId xmlns:p14="http://schemas.microsoft.com/office/powerpoint/2010/main" val="22833268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33400" y="685800"/>
            <a:ext cx="8077200" cy="685800"/>
          </a:xfrm>
        </p:spPr>
        <p:txBody>
          <a:bodyPr>
            <a:normAutofit fontScale="90000"/>
          </a:bodyPr>
          <a:lstStyle/>
          <a:p>
            <a:r>
              <a:rPr lang="en-US" b="1" dirty="0" smtClean="0"/>
              <a:t>Assembly Variables: Registers </a:t>
            </a:r>
            <a:r>
              <a:rPr lang="en-US" b="1" dirty="0"/>
              <a:t>Cont</a:t>
            </a:r>
            <a:r>
              <a:rPr lang="en-US" b="1" dirty="0" smtClean="0"/>
              <a:t>..</a:t>
            </a:r>
          </a:p>
        </p:txBody>
      </p:sp>
      <p:sp>
        <p:nvSpPr>
          <p:cNvPr id="10243" name="AutoShape 3"/>
          <p:cNvSpPr>
            <a:spLocks noGrp="1" noChangeArrowheads="1"/>
          </p:cNvSpPr>
          <p:nvPr>
            <p:ph type="body" idx="4294967295"/>
          </p:nvPr>
        </p:nvSpPr>
        <p:spPr>
          <a:xfrm>
            <a:off x="685800" y="1676400"/>
            <a:ext cx="7848600" cy="2681288"/>
          </a:xfrm>
        </p:spPr>
        <p:txBody>
          <a:bodyPr/>
          <a:lstStyle/>
          <a:p>
            <a:pPr marL="203200" indent="-203200" eaLnBrk="1" hangingPunct="1"/>
            <a:r>
              <a:rPr lang="en-US" dirty="0" smtClean="0"/>
              <a:t>Registers are numbered from 0 to 31</a:t>
            </a:r>
          </a:p>
          <a:p>
            <a:pPr marL="203200" indent="-203200" eaLnBrk="1" hangingPunct="1"/>
            <a:r>
              <a:rPr lang="en-US" dirty="0" smtClean="0"/>
              <a:t>Each register can be referred to by </a:t>
            </a:r>
            <a:r>
              <a:rPr lang="en-US" b="1" dirty="0" smtClean="0">
                <a:solidFill>
                  <a:srgbClr val="C00000"/>
                </a:solidFill>
              </a:rPr>
              <a:t>number or name</a:t>
            </a:r>
          </a:p>
          <a:p>
            <a:pPr marL="203200" indent="-203200" eaLnBrk="1" hangingPunct="1"/>
            <a:r>
              <a:rPr lang="en-US" dirty="0" smtClean="0"/>
              <a:t>Number references:</a:t>
            </a:r>
          </a:p>
          <a:p>
            <a:pPr marL="685800" lvl="1" indent="-190500" eaLnBrk="1" hangingPunct="1">
              <a:buFontTx/>
              <a:buNone/>
            </a:pPr>
            <a:r>
              <a:rPr lang="en-US" dirty="0" smtClean="0">
                <a:latin typeface="Courier New" pitchFamily="49" charset="0"/>
              </a:rPr>
              <a:t>$0, $1, $2, … $30, $31</a:t>
            </a:r>
            <a:endParaRPr lang="en-US" dirty="0" smtClean="0"/>
          </a:p>
        </p:txBody>
      </p:sp>
    </p:spTree>
    <p:extLst>
      <p:ext uri="{BB962C8B-B14F-4D97-AF65-F5344CB8AC3E}">
        <p14:creationId xmlns:p14="http://schemas.microsoft.com/office/powerpoint/2010/main" val="14996084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MIPS Registers</a:t>
            </a:r>
          </a:p>
        </p:txBody>
      </p:sp>
      <p:sp>
        <p:nvSpPr>
          <p:cNvPr id="13315" name="AutoShape 3"/>
          <p:cNvSpPr>
            <a:spLocks noGrp="1" noChangeArrowheads="1"/>
          </p:cNvSpPr>
          <p:nvPr>
            <p:ph type="body" idx="4294967295"/>
          </p:nvPr>
        </p:nvSpPr>
        <p:spPr>
          <a:xfrm>
            <a:off x="810904" y="1371600"/>
            <a:ext cx="8305800" cy="4645025"/>
          </a:xfrm>
        </p:spPr>
        <p:txBody>
          <a:bodyPr>
            <a:normAutofit fontScale="92500" lnSpcReduction="20000"/>
          </a:bodyPr>
          <a:lstStyle/>
          <a:p>
            <a:pPr marL="203200" indent="-203200" eaLnBrk="1" hangingPunct="1">
              <a:lnSpc>
                <a:spcPct val="85000"/>
              </a:lnSpc>
              <a:buFontTx/>
              <a:buNone/>
            </a:pPr>
            <a:r>
              <a:rPr lang="en-US" sz="2000" b="1" u="sng" dirty="0" smtClean="0">
                <a:solidFill>
                  <a:schemeClr val="tx1"/>
                </a:solidFill>
              </a:rPr>
              <a:t>USE </a:t>
            </a:r>
            <a:r>
              <a:rPr lang="en-US" sz="2000" b="1" dirty="0" smtClean="0">
                <a:solidFill>
                  <a:schemeClr val="tx1"/>
                </a:solidFill>
              </a:rPr>
              <a:t>				</a:t>
            </a:r>
            <a:r>
              <a:rPr lang="en-US" sz="2000" b="1" u="sng" dirty="0" smtClean="0">
                <a:solidFill>
                  <a:schemeClr val="tx1"/>
                </a:solidFill>
              </a:rPr>
              <a:t>Number</a:t>
            </a:r>
            <a:r>
              <a:rPr lang="en-US" sz="2000" b="1" dirty="0" smtClean="0">
                <a:solidFill>
                  <a:schemeClr val="tx1"/>
                </a:solidFill>
              </a:rPr>
              <a:t>	</a:t>
            </a:r>
            <a:r>
              <a:rPr lang="en-US" sz="2000" b="1" dirty="0">
                <a:solidFill>
                  <a:schemeClr val="tx1"/>
                </a:solidFill>
              </a:rPr>
              <a:t> </a:t>
            </a:r>
            <a:r>
              <a:rPr lang="en-US" sz="2000" b="1" dirty="0" smtClean="0">
                <a:solidFill>
                  <a:schemeClr val="tx1"/>
                </a:solidFill>
              </a:rPr>
              <a:t>       </a:t>
            </a:r>
            <a:r>
              <a:rPr lang="en-US" sz="2000" b="1" u="sng" dirty="0" smtClean="0">
                <a:solidFill>
                  <a:schemeClr val="tx1"/>
                </a:solidFill>
              </a:rPr>
              <a:t>Name</a:t>
            </a:r>
            <a:r>
              <a:rPr lang="en-US" sz="3200" b="1" dirty="0" smtClean="0">
                <a:solidFill>
                  <a:schemeClr val="tx1"/>
                </a:solidFill>
              </a:rPr>
              <a:t> </a:t>
            </a:r>
            <a:r>
              <a:rPr lang="en-US" sz="3200" b="1" dirty="0" smtClean="0">
                <a:solidFill>
                  <a:srgbClr val="C00000"/>
                </a:solidFill>
              </a:rPr>
              <a:t>	</a:t>
            </a:r>
          </a:p>
          <a:p>
            <a:pPr marL="203200" indent="-203200" eaLnBrk="1" hangingPunct="1">
              <a:lnSpc>
                <a:spcPct val="85000"/>
              </a:lnSpc>
              <a:buFontTx/>
              <a:buNone/>
            </a:pPr>
            <a:r>
              <a:rPr lang="en-US" sz="2000" b="1" dirty="0" smtClean="0">
                <a:solidFill>
                  <a:srgbClr val="C00000"/>
                </a:solidFill>
              </a:rPr>
              <a:t>The constant 0			$0		$zero</a:t>
            </a:r>
          </a:p>
          <a:p>
            <a:pPr marL="203200" indent="-203200" eaLnBrk="1" hangingPunct="1">
              <a:lnSpc>
                <a:spcPct val="85000"/>
              </a:lnSpc>
              <a:buFontTx/>
              <a:buNone/>
            </a:pPr>
            <a:r>
              <a:rPr lang="en-US" sz="2000" dirty="0" smtClean="0"/>
              <a:t>Reserved for Assembler	        $1		$at</a:t>
            </a:r>
          </a:p>
          <a:p>
            <a:pPr marL="203200" indent="-203200" eaLnBrk="1" hangingPunct="1">
              <a:lnSpc>
                <a:spcPct val="85000"/>
              </a:lnSpc>
              <a:buFontTx/>
              <a:buNone/>
            </a:pPr>
            <a:r>
              <a:rPr lang="en-US" sz="2000" b="1" dirty="0" smtClean="0">
                <a:solidFill>
                  <a:srgbClr val="C00000"/>
                </a:solidFill>
              </a:rPr>
              <a:t>Return Values	</a:t>
            </a:r>
            <a:r>
              <a:rPr lang="en-US" sz="2000" b="1" dirty="0">
                <a:solidFill>
                  <a:srgbClr val="C00000"/>
                </a:solidFill>
              </a:rPr>
              <a:t> </a:t>
            </a:r>
            <a:r>
              <a:rPr lang="en-US" sz="2000" b="1" dirty="0" smtClean="0">
                <a:solidFill>
                  <a:srgbClr val="C00000"/>
                </a:solidFill>
              </a:rPr>
              <a:t>          </a:t>
            </a:r>
            <a:r>
              <a:rPr lang="en-US" sz="2000" b="1" dirty="0">
                <a:solidFill>
                  <a:srgbClr val="C00000"/>
                </a:solidFill>
              </a:rPr>
              <a:t> </a:t>
            </a:r>
            <a:r>
              <a:rPr lang="en-US" sz="2000" b="1" dirty="0" smtClean="0">
                <a:solidFill>
                  <a:srgbClr val="C00000"/>
                </a:solidFill>
              </a:rPr>
              <a:t>$2-$3		$v0-$v1</a:t>
            </a:r>
          </a:p>
          <a:p>
            <a:pPr marL="203200" indent="-203200" eaLnBrk="1" hangingPunct="1">
              <a:lnSpc>
                <a:spcPct val="85000"/>
              </a:lnSpc>
              <a:buFontTx/>
              <a:buNone/>
            </a:pPr>
            <a:r>
              <a:rPr lang="en-US" sz="2000" b="1" dirty="0" smtClean="0">
                <a:solidFill>
                  <a:srgbClr val="C00000"/>
                </a:solidFill>
              </a:rPr>
              <a:t>Arguments			    $4-$7		$a0-$a3</a:t>
            </a:r>
          </a:p>
          <a:p>
            <a:pPr marL="203200" indent="-203200" eaLnBrk="1" hangingPunct="1">
              <a:lnSpc>
                <a:spcPct val="85000"/>
              </a:lnSpc>
              <a:buFontTx/>
              <a:buNone/>
            </a:pPr>
            <a:r>
              <a:rPr lang="en-US" sz="2000" b="1" dirty="0" smtClean="0">
                <a:solidFill>
                  <a:srgbClr val="C00000"/>
                </a:solidFill>
              </a:rPr>
              <a:t>Temporary			    $8-$15		$t0-$t7</a:t>
            </a:r>
          </a:p>
          <a:p>
            <a:pPr marL="203200" indent="-203200" eaLnBrk="1" hangingPunct="1">
              <a:lnSpc>
                <a:spcPct val="85000"/>
              </a:lnSpc>
              <a:buFontTx/>
              <a:buNone/>
            </a:pPr>
            <a:r>
              <a:rPr lang="en-US" sz="2000" b="1" dirty="0" smtClean="0">
                <a:solidFill>
                  <a:srgbClr val="C00000"/>
                </a:solidFill>
              </a:rPr>
              <a:t>Saved Temporaries	   $16-$23	$s0-$s7</a:t>
            </a:r>
          </a:p>
          <a:p>
            <a:pPr marL="203200" indent="-203200" eaLnBrk="1" hangingPunct="1">
              <a:lnSpc>
                <a:spcPct val="85000"/>
              </a:lnSpc>
              <a:buFontTx/>
              <a:buNone/>
            </a:pPr>
            <a:r>
              <a:rPr lang="en-US" sz="2000" dirty="0" smtClean="0"/>
              <a:t>Temporary			   $24-$25	$t8-$t9</a:t>
            </a:r>
          </a:p>
          <a:p>
            <a:pPr marL="203200" indent="-203200" eaLnBrk="1" hangingPunct="1">
              <a:lnSpc>
                <a:spcPct val="85000"/>
              </a:lnSpc>
              <a:buFontTx/>
              <a:buNone/>
            </a:pPr>
            <a:r>
              <a:rPr lang="en-US" sz="2000" dirty="0" smtClean="0"/>
              <a:t>Used by Kernel		   $26-$27	$k0-$k1</a:t>
            </a:r>
          </a:p>
          <a:p>
            <a:pPr marL="203200" indent="-203200" eaLnBrk="1" hangingPunct="1">
              <a:lnSpc>
                <a:spcPct val="85000"/>
              </a:lnSpc>
              <a:buFontTx/>
              <a:buNone/>
            </a:pPr>
            <a:r>
              <a:rPr lang="en-US" sz="2000" dirty="0" smtClean="0"/>
              <a:t>Global Pointer			$28		$</a:t>
            </a:r>
            <a:r>
              <a:rPr lang="en-US" sz="2000" dirty="0" err="1" smtClean="0"/>
              <a:t>gp</a:t>
            </a:r>
            <a:endParaRPr lang="en-US" sz="2000" dirty="0" smtClean="0"/>
          </a:p>
          <a:p>
            <a:pPr marL="203200" indent="-203200" eaLnBrk="1" hangingPunct="1">
              <a:lnSpc>
                <a:spcPct val="85000"/>
              </a:lnSpc>
              <a:buFontTx/>
              <a:buNone/>
            </a:pPr>
            <a:r>
              <a:rPr lang="en-US" sz="2000" b="1" dirty="0" smtClean="0">
                <a:solidFill>
                  <a:srgbClr val="C00000"/>
                </a:solidFill>
              </a:rPr>
              <a:t>Stack Pointer			   $29		$</a:t>
            </a:r>
            <a:r>
              <a:rPr lang="en-US" sz="2000" b="1" dirty="0" err="1" smtClean="0">
                <a:solidFill>
                  <a:srgbClr val="C00000"/>
                </a:solidFill>
              </a:rPr>
              <a:t>sp</a:t>
            </a:r>
            <a:endParaRPr lang="en-US" sz="2000" b="1" dirty="0" smtClean="0">
              <a:solidFill>
                <a:srgbClr val="C00000"/>
              </a:solidFill>
            </a:endParaRPr>
          </a:p>
          <a:p>
            <a:pPr marL="203200" indent="-203200" eaLnBrk="1" hangingPunct="1">
              <a:lnSpc>
                <a:spcPct val="85000"/>
              </a:lnSpc>
              <a:buFontTx/>
              <a:buNone/>
            </a:pPr>
            <a:r>
              <a:rPr lang="en-US" sz="2000" dirty="0" smtClean="0"/>
              <a:t>Frame Pointer			   $30		$</a:t>
            </a:r>
            <a:r>
              <a:rPr lang="en-US" sz="2000" dirty="0" err="1" smtClean="0"/>
              <a:t>fp</a:t>
            </a:r>
            <a:endParaRPr lang="en-US" sz="2000" dirty="0" smtClean="0"/>
          </a:p>
          <a:p>
            <a:pPr marL="203200" indent="-203200" eaLnBrk="1" hangingPunct="1">
              <a:lnSpc>
                <a:spcPct val="85000"/>
              </a:lnSpc>
              <a:buFontTx/>
              <a:buNone/>
            </a:pPr>
            <a:r>
              <a:rPr lang="en-US" sz="2000" b="1" dirty="0" smtClean="0">
                <a:solidFill>
                  <a:srgbClr val="C00000"/>
                </a:solidFill>
              </a:rPr>
              <a:t>Return Address		   $31		$</a:t>
            </a:r>
            <a:r>
              <a:rPr lang="en-US" sz="2000" b="1" dirty="0" err="1" smtClean="0">
                <a:solidFill>
                  <a:srgbClr val="C00000"/>
                </a:solidFill>
              </a:rPr>
              <a:t>ra</a:t>
            </a:r>
            <a:endParaRPr lang="en-US" sz="2000" b="1" dirty="0" smtClean="0">
              <a:solidFill>
                <a:srgbClr val="C00000"/>
              </a:solidFill>
            </a:endParaRPr>
          </a:p>
        </p:txBody>
      </p:sp>
    </p:spTree>
    <p:extLst>
      <p:ext uri="{BB962C8B-B14F-4D97-AF65-F5344CB8AC3E}">
        <p14:creationId xmlns:p14="http://schemas.microsoft.com/office/powerpoint/2010/main" val="137371396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381000"/>
            <a:ext cx="7924800" cy="1303337"/>
          </a:xfrm>
          <a:noFill/>
        </p:spPr>
        <p:txBody>
          <a:bodyPr/>
          <a:lstStyle/>
          <a:p>
            <a:r>
              <a:rPr lang="en-US" b="1" dirty="0" smtClean="0"/>
              <a:t>Registers vs. Memory</a:t>
            </a:r>
          </a:p>
        </p:txBody>
      </p:sp>
      <p:sp>
        <p:nvSpPr>
          <p:cNvPr id="14340" name="AutoShape 19"/>
          <p:cNvSpPr>
            <a:spLocks noGrp="1" noChangeArrowheads="1"/>
          </p:cNvSpPr>
          <p:nvPr>
            <p:ph type="body" idx="4294967295"/>
          </p:nvPr>
        </p:nvSpPr>
        <p:spPr>
          <a:xfrm>
            <a:off x="762000" y="1371600"/>
            <a:ext cx="7772400" cy="2209800"/>
          </a:xfrm>
          <a:noFill/>
        </p:spPr>
        <p:txBody>
          <a:bodyPr/>
          <a:lstStyle/>
          <a:p>
            <a:r>
              <a:rPr lang="en-US" sz="2000" dirty="0" smtClean="0"/>
              <a:t>Arithmetic instructions operands must be registers, </a:t>
            </a:r>
            <a:br>
              <a:rPr lang="en-US" sz="2000" dirty="0" smtClean="0"/>
            </a:br>
            <a:r>
              <a:rPr lang="en-US" sz="2000" dirty="0" smtClean="0"/>
              <a:t>	— only 32 registers provided</a:t>
            </a:r>
          </a:p>
          <a:p>
            <a:r>
              <a:rPr lang="en-US" sz="2000" b="1" dirty="0" smtClean="0">
                <a:solidFill>
                  <a:srgbClr val="C00000"/>
                </a:solidFill>
              </a:rPr>
              <a:t>Which computer components do registers belongs to?</a:t>
            </a:r>
          </a:p>
          <a:p>
            <a:r>
              <a:rPr lang="en-US" sz="2000" dirty="0" smtClean="0"/>
              <a:t>Compiler associates variables with registers</a:t>
            </a:r>
          </a:p>
          <a:p>
            <a:r>
              <a:rPr lang="en-US" sz="2000" b="1" dirty="0" smtClean="0">
                <a:solidFill>
                  <a:srgbClr val="C00000"/>
                </a:solidFill>
              </a:rPr>
              <a:t>What about programs with lots of variables?</a:t>
            </a:r>
          </a:p>
        </p:txBody>
      </p:sp>
      <p:grpSp>
        <p:nvGrpSpPr>
          <p:cNvPr id="14339" name="Group 3"/>
          <p:cNvGrpSpPr>
            <a:grpSpLocks/>
          </p:cNvGrpSpPr>
          <p:nvPr/>
        </p:nvGrpSpPr>
        <p:grpSpPr bwMode="auto">
          <a:xfrm>
            <a:off x="2133600" y="3733800"/>
            <a:ext cx="4383088" cy="2346325"/>
            <a:chOff x="860" y="1897"/>
            <a:chExt cx="2761" cy="1478"/>
          </a:xfrm>
        </p:grpSpPr>
        <p:sp>
          <p:nvSpPr>
            <p:cNvPr id="14341" name="Line 4"/>
            <p:cNvSpPr>
              <a:spLocks noChangeShapeType="1"/>
            </p:cNvSpPr>
            <p:nvPr/>
          </p:nvSpPr>
          <p:spPr bwMode="auto">
            <a:xfrm>
              <a:off x="1775" y="1897"/>
              <a:ext cx="0" cy="1411"/>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2" name="Line 5"/>
            <p:cNvSpPr>
              <a:spLocks noChangeShapeType="1"/>
            </p:cNvSpPr>
            <p:nvPr/>
          </p:nvSpPr>
          <p:spPr bwMode="auto">
            <a:xfrm>
              <a:off x="2699" y="1897"/>
              <a:ext cx="0" cy="1411"/>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3" name="Rectangle 6"/>
            <p:cNvSpPr>
              <a:spLocks noChangeArrowheads="1"/>
            </p:cNvSpPr>
            <p:nvPr/>
          </p:nvSpPr>
          <p:spPr bwMode="auto">
            <a:xfrm>
              <a:off x="860" y="1899"/>
              <a:ext cx="2761" cy="1413"/>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Rectangle 7"/>
            <p:cNvSpPr>
              <a:spLocks noChangeArrowheads="1"/>
            </p:cNvSpPr>
            <p:nvPr/>
          </p:nvSpPr>
          <p:spPr bwMode="auto">
            <a:xfrm>
              <a:off x="1018" y="3036"/>
              <a:ext cx="96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rPr>
                <a:t>Processor</a:t>
              </a:r>
            </a:p>
          </p:txBody>
        </p:sp>
        <p:sp>
          <p:nvSpPr>
            <p:cNvPr id="14345" name="Rectangle 8"/>
            <p:cNvSpPr>
              <a:spLocks noChangeArrowheads="1"/>
            </p:cNvSpPr>
            <p:nvPr/>
          </p:nvSpPr>
          <p:spPr bwMode="auto">
            <a:xfrm>
              <a:off x="3006" y="3036"/>
              <a:ext cx="42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rPr>
                <a:t>I/O</a:t>
              </a:r>
            </a:p>
          </p:txBody>
        </p:sp>
        <p:sp>
          <p:nvSpPr>
            <p:cNvPr id="14346" name="Rectangle 9"/>
            <p:cNvSpPr>
              <a:spLocks noChangeArrowheads="1"/>
            </p:cNvSpPr>
            <p:nvPr/>
          </p:nvSpPr>
          <p:spPr bwMode="auto">
            <a:xfrm>
              <a:off x="927" y="1966"/>
              <a:ext cx="781" cy="497"/>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47" name="Rectangle 10"/>
            <p:cNvSpPr>
              <a:spLocks noChangeArrowheads="1"/>
            </p:cNvSpPr>
            <p:nvPr/>
          </p:nvSpPr>
          <p:spPr bwMode="auto">
            <a:xfrm>
              <a:off x="927" y="2534"/>
              <a:ext cx="781" cy="498"/>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48" name="Rectangle 11"/>
            <p:cNvSpPr>
              <a:spLocks noChangeArrowheads="1"/>
            </p:cNvSpPr>
            <p:nvPr/>
          </p:nvSpPr>
          <p:spPr bwMode="auto">
            <a:xfrm>
              <a:off x="2774" y="1966"/>
              <a:ext cx="781" cy="497"/>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49" name="Rectangle 12"/>
            <p:cNvSpPr>
              <a:spLocks noChangeArrowheads="1"/>
            </p:cNvSpPr>
            <p:nvPr/>
          </p:nvSpPr>
          <p:spPr bwMode="auto">
            <a:xfrm>
              <a:off x="2774" y="2534"/>
              <a:ext cx="781" cy="498"/>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50" name="Rectangle 13"/>
            <p:cNvSpPr>
              <a:spLocks noChangeArrowheads="1"/>
            </p:cNvSpPr>
            <p:nvPr/>
          </p:nvSpPr>
          <p:spPr bwMode="auto">
            <a:xfrm>
              <a:off x="1921" y="2037"/>
              <a:ext cx="639" cy="995"/>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51" name="Rectangle 14"/>
            <p:cNvSpPr>
              <a:spLocks noChangeArrowheads="1"/>
            </p:cNvSpPr>
            <p:nvPr/>
          </p:nvSpPr>
          <p:spPr bwMode="auto">
            <a:xfrm>
              <a:off x="947" y="2041"/>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Control</a:t>
              </a:r>
            </a:p>
          </p:txBody>
        </p:sp>
        <p:sp>
          <p:nvSpPr>
            <p:cNvPr id="14352" name="Rectangle 15"/>
            <p:cNvSpPr>
              <a:spLocks noChangeArrowheads="1"/>
            </p:cNvSpPr>
            <p:nvPr/>
          </p:nvSpPr>
          <p:spPr bwMode="auto">
            <a:xfrm>
              <a:off x="947" y="2609"/>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Datapath</a:t>
              </a:r>
            </a:p>
          </p:txBody>
        </p:sp>
        <p:sp>
          <p:nvSpPr>
            <p:cNvPr id="14353" name="Rectangle 16"/>
            <p:cNvSpPr>
              <a:spLocks noChangeArrowheads="1"/>
            </p:cNvSpPr>
            <p:nvPr/>
          </p:nvSpPr>
          <p:spPr bwMode="auto">
            <a:xfrm>
              <a:off x="1870" y="2325"/>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Memory</a:t>
              </a:r>
            </a:p>
          </p:txBody>
        </p:sp>
        <p:sp>
          <p:nvSpPr>
            <p:cNvPr id="14354" name="Rectangle 17"/>
            <p:cNvSpPr>
              <a:spLocks noChangeArrowheads="1"/>
            </p:cNvSpPr>
            <p:nvPr/>
          </p:nvSpPr>
          <p:spPr bwMode="auto">
            <a:xfrm>
              <a:off x="2793" y="2041"/>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Input</a:t>
              </a:r>
            </a:p>
          </p:txBody>
        </p:sp>
        <p:sp>
          <p:nvSpPr>
            <p:cNvPr id="14355" name="Rectangle 18"/>
            <p:cNvSpPr>
              <a:spLocks noChangeArrowheads="1"/>
            </p:cNvSpPr>
            <p:nvPr/>
          </p:nvSpPr>
          <p:spPr bwMode="auto">
            <a:xfrm>
              <a:off x="2793" y="2609"/>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Output</a:t>
              </a:r>
            </a:p>
          </p:txBody>
        </p:sp>
      </p:grpSp>
    </p:spTree>
    <p:extLst>
      <p:ext uri="{BB962C8B-B14F-4D97-AF65-F5344CB8AC3E}">
        <p14:creationId xmlns:p14="http://schemas.microsoft.com/office/powerpoint/2010/main" val="174668755"/>
      </p:ext>
    </p:extLst>
  </p:cSld>
  <p:clrMapOvr>
    <a:masterClrMapping/>
  </p:clrMapOvr>
  <p:transition spd="slow" advTm="2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457200"/>
            <a:ext cx="8915400" cy="666849"/>
          </a:xfrm>
          <a:noFill/>
        </p:spPr>
        <p:txBody>
          <a:bodyPr wrap="square" lIns="63500" tIns="25400" rIns="63500" bIns="25400" anchor="t">
            <a:spAutoFit/>
          </a:bodyPr>
          <a:lstStyle/>
          <a:p>
            <a:pPr eaLnBrk="1" hangingPunct="1"/>
            <a:r>
              <a:rPr lang="en-US" b="1" dirty="0" smtClean="0"/>
              <a:t>Review: MIPS Instruction Format</a:t>
            </a:r>
          </a:p>
        </p:txBody>
      </p:sp>
      <p:sp>
        <p:nvSpPr>
          <p:cNvPr id="14339" name="Rectangle 12"/>
          <p:cNvSpPr>
            <a:spLocks noChangeArrowheads="1"/>
          </p:cNvSpPr>
          <p:nvPr/>
        </p:nvSpPr>
        <p:spPr bwMode="auto">
          <a:xfrm>
            <a:off x="1016000" y="160020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0" name="Rectangle 13"/>
          <p:cNvSpPr>
            <a:spLocks noChangeArrowheads="1"/>
          </p:cNvSpPr>
          <p:nvPr/>
        </p:nvSpPr>
        <p:spPr bwMode="auto">
          <a:xfrm>
            <a:off x="1327150" y="164465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14341" name="Rectangle 14"/>
          <p:cNvSpPr>
            <a:spLocks noChangeArrowheads="1"/>
          </p:cNvSpPr>
          <p:nvPr/>
        </p:nvSpPr>
        <p:spPr bwMode="auto">
          <a:xfrm>
            <a:off x="22860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2" name="Rectangle 15"/>
          <p:cNvSpPr>
            <a:spLocks noChangeArrowheads="1"/>
          </p:cNvSpPr>
          <p:nvPr/>
        </p:nvSpPr>
        <p:spPr bwMode="auto">
          <a:xfrm>
            <a:off x="32512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3" name="Rectangle 16"/>
          <p:cNvSpPr>
            <a:spLocks noChangeArrowheads="1"/>
          </p:cNvSpPr>
          <p:nvPr/>
        </p:nvSpPr>
        <p:spPr bwMode="auto">
          <a:xfrm>
            <a:off x="1016000" y="208280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Rectangle 17"/>
          <p:cNvSpPr>
            <a:spLocks noChangeArrowheads="1"/>
          </p:cNvSpPr>
          <p:nvPr/>
        </p:nvSpPr>
        <p:spPr bwMode="auto">
          <a:xfrm>
            <a:off x="1327150" y="212725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14345" name="Rectangle 18"/>
          <p:cNvSpPr>
            <a:spLocks noChangeArrowheads="1"/>
          </p:cNvSpPr>
          <p:nvPr/>
        </p:nvSpPr>
        <p:spPr bwMode="auto">
          <a:xfrm>
            <a:off x="2286000" y="20828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6" name="Rectangle 19"/>
          <p:cNvSpPr>
            <a:spLocks noChangeArrowheads="1"/>
          </p:cNvSpPr>
          <p:nvPr/>
        </p:nvSpPr>
        <p:spPr bwMode="auto">
          <a:xfrm>
            <a:off x="3251200" y="20828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7" name="Rectangle 20"/>
          <p:cNvSpPr>
            <a:spLocks noChangeArrowheads="1"/>
          </p:cNvSpPr>
          <p:nvPr/>
        </p:nvSpPr>
        <p:spPr bwMode="auto">
          <a:xfrm>
            <a:off x="4216400" y="2082800"/>
            <a:ext cx="2984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8" name="Rectangle 21"/>
          <p:cNvSpPr>
            <a:spLocks noChangeArrowheads="1"/>
          </p:cNvSpPr>
          <p:nvPr/>
        </p:nvSpPr>
        <p:spPr bwMode="auto">
          <a:xfrm>
            <a:off x="1016000" y="259080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9" name="Rectangle 22"/>
          <p:cNvSpPr>
            <a:spLocks noChangeArrowheads="1"/>
          </p:cNvSpPr>
          <p:nvPr/>
        </p:nvSpPr>
        <p:spPr bwMode="auto">
          <a:xfrm>
            <a:off x="1327150" y="263525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14350" name="Rectangle 23"/>
          <p:cNvSpPr>
            <a:spLocks noChangeArrowheads="1"/>
          </p:cNvSpPr>
          <p:nvPr/>
        </p:nvSpPr>
        <p:spPr bwMode="auto">
          <a:xfrm>
            <a:off x="2286000" y="2590800"/>
            <a:ext cx="49149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1" name="Rectangle 24"/>
          <p:cNvSpPr>
            <a:spLocks noChangeArrowheads="1"/>
          </p:cNvSpPr>
          <p:nvPr/>
        </p:nvSpPr>
        <p:spPr bwMode="auto">
          <a:xfrm>
            <a:off x="42164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2" name="Rectangle 25"/>
          <p:cNvSpPr>
            <a:spLocks noChangeArrowheads="1"/>
          </p:cNvSpPr>
          <p:nvPr/>
        </p:nvSpPr>
        <p:spPr bwMode="auto">
          <a:xfrm>
            <a:off x="51816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3" name="Rectangle 26"/>
          <p:cNvSpPr>
            <a:spLocks noChangeArrowheads="1"/>
          </p:cNvSpPr>
          <p:nvPr/>
        </p:nvSpPr>
        <p:spPr bwMode="auto">
          <a:xfrm>
            <a:off x="6146800" y="1600200"/>
            <a:ext cx="10541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4" name="Rectangle 27"/>
          <p:cNvSpPr>
            <a:spLocks noChangeArrowheads="1"/>
          </p:cNvSpPr>
          <p:nvPr/>
        </p:nvSpPr>
        <p:spPr bwMode="auto">
          <a:xfrm>
            <a:off x="2419350" y="1644650"/>
            <a:ext cx="342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rs</a:t>
            </a:r>
          </a:p>
        </p:txBody>
      </p:sp>
      <p:sp>
        <p:nvSpPr>
          <p:cNvPr id="14355" name="Rectangle 28"/>
          <p:cNvSpPr>
            <a:spLocks noChangeArrowheads="1"/>
          </p:cNvSpPr>
          <p:nvPr/>
        </p:nvSpPr>
        <p:spPr bwMode="auto">
          <a:xfrm>
            <a:off x="3460750" y="1670050"/>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rt</a:t>
            </a:r>
          </a:p>
        </p:txBody>
      </p:sp>
      <p:sp>
        <p:nvSpPr>
          <p:cNvPr id="14356" name="Rectangle 29"/>
          <p:cNvSpPr>
            <a:spLocks noChangeArrowheads="1"/>
          </p:cNvSpPr>
          <p:nvPr/>
        </p:nvSpPr>
        <p:spPr bwMode="auto">
          <a:xfrm>
            <a:off x="4451350" y="1644650"/>
            <a:ext cx="355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rd</a:t>
            </a:r>
          </a:p>
        </p:txBody>
      </p:sp>
      <p:sp>
        <p:nvSpPr>
          <p:cNvPr id="14357" name="Rectangle 30"/>
          <p:cNvSpPr>
            <a:spLocks noChangeArrowheads="1"/>
          </p:cNvSpPr>
          <p:nvPr/>
        </p:nvSpPr>
        <p:spPr bwMode="auto">
          <a:xfrm>
            <a:off x="5365750" y="1644650"/>
            <a:ext cx="381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sa</a:t>
            </a:r>
          </a:p>
        </p:txBody>
      </p:sp>
      <p:sp>
        <p:nvSpPr>
          <p:cNvPr id="14358" name="Rectangle 31"/>
          <p:cNvSpPr>
            <a:spLocks noChangeArrowheads="1"/>
          </p:cNvSpPr>
          <p:nvPr/>
        </p:nvSpPr>
        <p:spPr bwMode="auto">
          <a:xfrm>
            <a:off x="6280150" y="1644650"/>
            <a:ext cx="685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funct</a:t>
            </a:r>
          </a:p>
        </p:txBody>
      </p:sp>
      <p:sp>
        <p:nvSpPr>
          <p:cNvPr id="14359" name="Rectangle 32"/>
          <p:cNvSpPr>
            <a:spLocks noChangeArrowheads="1"/>
          </p:cNvSpPr>
          <p:nvPr/>
        </p:nvSpPr>
        <p:spPr bwMode="auto">
          <a:xfrm>
            <a:off x="2444750" y="2127250"/>
            <a:ext cx="342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rs</a:t>
            </a:r>
          </a:p>
        </p:txBody>
      </p:sp>
      <p:sp>
        <p:nvSpPr>
          <p:cNvPr id="14360" name="Rectangle 33"/>
          <p:cNvSpPr>
            <a:spLocks noChangeArrowheads="1"/>
          </p:cNvSpPr>
          <p:nvPr/>
        </p:nvSpPr>
        <p:spPr bwMode="auto">
          <a:xfrm>
            <a:off x="3486150" y="2152650"/>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rt</a:t>
            </a:r>
          </a:p>
        </p:txBody>
      </p:sp>
      <p:sp>
        <p:nvSpPr>
          <p:cNvPr id="14361" name="Rectangle 34"/>
          <p:cNvSpPr>
            <a:spLocks noChangeArrowheads="1"/>
          </p:cNvSpPr>
          <p:nvPr/>
        </p:nvSpPr>
        <p:spPr bwMode="auto">
          <a:xfrm>
            <a:off x="4565650" y="2127250"/>
            <a:ext cx="1257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immediate</a:t>
            </a:r>
          </a:p>
        </p:txBody>
      </p:sp>
      <p:sp>
        <p:nvSpPr>
          <p:cNvPr id="14362" name="Rectangle 35"/>
          <p:cNvSpPr>
            <a:spLocks noChangeArrowheads="1"/>
          </p:cNvSpPr>
          <p:nvPr/>
        </p:nvSpPr>
        <p:spPr bwMode="auto">
          <a:xfrm>
            <a:off x="3575050" y="2584450"/>
            <a:ext cx="1371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jump target</a:t>
            </a:r>
          </a:p>
        </p:txBody>
      </p:sp>
      <p:sp>
        <p:nvSpPr>
          <p:cNvPr id="14363" name="Rectangle 36"/>
          <p:cNvSpPr>
            <a:spLocks noChangeArrowheads="1"/>
          </p:cNvSpPr>
          <p:nvPr/>
        </p:nvSpPr>
        <p:spPr bwMode="auto">
          <a:xfrm>
            <a:off x="762000" y="1219200"/>
            <a:ext cx="4216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dirty="0">
                <a:latin typeface="Arial" charset="0"/>
              </a:rPr>
              <a:t>3 Instruction Formats: all 32 bits wide</a:t>
            </a:r>
          </a:p>
        </p:txBody>
      </p:sp>
    </p:spTree>
    <p:extLst>
      <p:ext uri="{BB962C8B-B14F-4D97-AF65-F5344CB8AC3E}">
        <p14:creationId xmlns:p14="http://schemas.microsoft.com/office/powerpoint/2010/main" val="248401420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body" idx="4294967295"/>
          </p:nvPr>
        </p:nvSpPr>
        <p:spPr>
          <a:xfrm>
            <a:off x="914400" y="1371600"/>
            <a:ext cx="7315200" cy="4038600"/>
          </a:xfrm>
          <a:noFill/>
        </p:spPr>
        <p:txBody>
          <a:bodyPr>
            <a:normAutofit fontScale="92500" lnSpcReduction="10000"/>
          </a:bodyPr>
          <a:lstStyle/>
          <a:p>
            <a:r>
              <a:rPr lang="en-US" sz="1800" b="1" dirty="0" smtClean="0">
                <a:solidFill>
                  <a:srgbClr val="C00000"/>
                </a:solidFill>
              </a:rPr>
              <a:t>Numeric version of instructions is called machine language</a:t>
            </a:r>
          </a:p>
          <a:p>
            <a:r>
              <a:rPr lang="en-US" sz="1800" dirty="0" smtClean="0"/>
              <a:t>Instructions, like registers and words of data, are also 32 bits long</a:t>
            </a:r>
          </a:p>
          <a:p>
            <a:pPr lvl="1"/>
            <a:r>
              <a:rPr lang="en-US" sz="1800" dirty="0" smtClean="0"/>
              <a:t>Example:   </a:t>
            </a:r>
            <a:r>
              <a:rPr lang="en-US" sz="1800" dirty="0" smtClean="0">
                <a:latin typeface="Courier New" pitchFamily="49" charset="0"/>
              </a:rPr>
              <a:t>add $t0, $s1, $s2</a:t>
            </a:r>
          </a:p>
          <a:p>
            <a:pPr lvl="1"/>
            <a:r>
              <a:rPr lang="en-US" sz="1800" dirty="0" smtClean="0"/>
              <a:t>registers have numbers, </a:t>
            </a:r>
            <a:r>
              <a:rPr lang="en-US" sz="1800" dirty="0" smtClean="0">
                <a:latin typeface="Courier New" pitchFamily="49" charset="0"/>
              </a:rPr>
              <a:t>$t0=8, $s1=17, $s2=18</a:t>
            </a:r>
            <a:br>
              <a:rPr lang="en-US" sz="1800" dirty="0" smtClean="0">
                <a:latin typeface="Courier New" pitchFamily="49" charset="0"/>
              </a:rPr>
            </a:br>
            <a:endParaRPr lang="en-US" sz="1800" dirty="0" smtClean="0">
              <a:latin typeface="Courier New" pitchFamily="49" charset="0"/>
            </a:endParaRPr>
          </a:p>
          <a:p>
            <a:r>
              <a:rPr lang="en-US" sz="1800" dirty="0" smtClean="0"/>
              <a:t>Instruction Format:</a:t>
            </a:r>
            <a:br>
              <a:rPr lang="en-US" sz="1800" dirty="0" smtClean="0"/>
            </a:br>
            <a:r>
              <a:rPr lang="en-US" sz="1800" dirty="0" smtClean="0"/>
              <a:t>	add $t0, $s1, $s2</a:t>
            </a:r>
          </a:p>
          <a:p>
            <a:pPr>
              <a:buFontTx/>
              <a:buNone/>
            </a:pPr>
            <a:r>
              <a:rPr lang="en-US" sz="1800" dirty="0" smtClean="0"/>
              <a:t/>
            </a:r>
            <a:br>
              <a:rPr lang="en-US" sz="1800" dirty="0" smtClean="0"/>
            </a:br>
            <a:r>
              <a:rPr lang="en-US" sz="1800" dirty="0" smtClean="0"/>
              <a:t>	</a:t>
            </a:r>
            <a:r>
              <a:rPr lang="en-US" sz="1800" dirty="0" smtClean="0">
                <a:latin typeface="Courier New" pitchFamily="49" charset="0"/>
              </a:rPr>
              <a:t>000000	10001	10010	01000	00000	100000</a:t>
            </a:r>
            <a:br>
              <a:rPr lang="en-US" sz="1800" dirty="0" smtClean="0">
                <a:latin typeface="Courier New" pitchFamily="49" charset="0"/>
              </a:rPr>
            </a:br>
            <a:r>
              <a:rPr lang="en-US" sz="1800" dirty="0" smtClean="0">
                <a:latin typeface="Courier New" pitchFamily="49" charset="0"/>
              </a:rPr>
              <a:t/>
            </a:r>
            <a:br>
              <a:rPr lang="en-US" sz="1800" dirty="0" smtClean="0">
                <a:latin typeface="Courier New" pitchFamily="49" charset="0"/>
              </a:rPr>
            </a:br>
            <a:r>
              <a:rPr lang="en-US" sz="1800" dirty="0" smtClean="0">
                <a:latin typeface="Courier New" pitchFamily="49" charset="0"/>
              </a:rPr>
              <a:t>	  op	  </a:t>
            </a:r>
            <a:r>
              <a:rPr lang="en-US" sz="1800" dirty="0" err="1" smtClean="0">
                <a:latin typeface="Courier New" pitchFamily="49" charset="0"/>
              </a:rPr>
              <a:t>rs</a:t>
            </a:r>
            <a:r>
              <a:rPr lang="en-US" sz="1800" dirty="0" smtClean="0">
                <a:latin typeface="Courier New" pitchFamily="49" charset="0"/>
              </a:rPr>
              <a:t>	  </a:t>
            </a:r>
            <a:r>
              <a:rPr lang="en-US" sz="1800" dirty="0" err="1" smtClean="0">
                <a:latin typeface="Courier New" pitchFamily="49" charset="0"/>
              </a:rPr>
              <a:t>rt</a:t>
            </a:r>
            <a:r>
              <a:rPr lang="en-US" sz="1800" dirty="0" smtClean="0">
                <a:latin typeface="Courier New" pitchFamily="49" charset="0"/>
              </a:rPr>
              <a:t>	  </a:t>
            </a:r>
            <a:r>
              <a:rPr lang="en-US" sz="1800" dirty="0" err="1" smtClean="0">
                <a:latin typeface="Courier New" pitchFamily="49" charset="0"/>
              </a:rPr>
              <a:t>rd</a:t>
            </a:r>
            <a:r>
              <a:rPr lang="en-US" sz="1800" dirty="0" smtClean="0">
                <a:latin typeface="Courier New" pitchFamily="49" charset="0"/>
              </a:rPr>
              <a:t>	</a:t>
            </a:r>
            <a:r>
              <a:rPr lang="en-US" sz="1800" dirty="0" err="1" smtClean="0">
                <a:latin typeface="Courier New" pitchFamily="49" charset="0"/>
              </a:rPr>
              <a:t>shamt</a:t>
            </a:r>
            <a:r>
              <a:rPr lang="en-US" sz="1800" dirty="0" smtClean="0">
                <a:latin typeface="Courier New" pitchFamily="49" charset="0"/>
              </a:rPr>
              <a:t>	</a:t>
            </a:r>
            <a:r>
              <a:rPr lang="en-US" sz="1800" dirty="0" err="1" smtClean="0">
                <a:latin typeface="Courier New" pitchFamily="49" charset="0"/>
              </a:rPr>
              <a:t>funct</a:t>
            </a:r>
            <a:r>
              <a:rPr lang="en-US" sz="1800" dirty="0" smtClean="0">
                <a:latin typeface="Courier New" pitchFamily="49" charset="0"/>
              </a:rPr>
              <a:t/>
            </a:r>
            <a:br>
              <a:rPr lang="en-US" sz="1800" dirty="0" smtClean="0">
                <a:latin typeface="Courier New" pitchFamily="49" charset="0"/>
              </a:rPr>
            </a:br>
            <a:endParaRPr lang="en-US" sz="1800" dirty="0" smtClean="0">
              <a:latin typeface="Courier New" pitchFamily="49" charset="0"/>
            </a:endParaRPr>
          </a:p>
          <a:p>
            <a:r>
              <a:rPr lang="en-US" sz="1800" b="1" dirty="0" smtClean="0">
                <a:latin typeface="Times New Roman" pitchFamily="18" charset="0"/>
              </a:rPr>
              <a:t>Can you guess what the field names stand for?</a:t>
            </a:r>
          </a:p>
        </p:txBody>
      </p:sp>
      <p:sp>
        <p:nvSpPr>
          <p:cNvPr id="15364" name="Rectangle 4"/>
          <p:cNvSpPr>
            <a:spLocks noGrp="1" noChangeArrowheads="1"/>
          </p:cNvSpPr>
          <p:nvPr>
            <p:ph type="title" idx="4294967295"/>
          </p:nvPr>
        </p:nvSpPr>
        <p:spPr>
          <a:xfrm>
            <a:off x="609600" y="304800"/>
            <a:ext cx="8001000" cy="1303337"/>
          </a:xfrm>
          <a:noFill/>
        </p:spPr>
        <p:txBody>
          <a:bodyPr/>
          <a:lstStyle/>
          <a:p>
            <a:r>
              <a:rPr lang="en-US" b="1" dirty="0" smtClean="0"/>
              <a:t>Machine Language: R-Type</a:t>
            </a:r>
          </a:p>
        </p:txBody>
      </p:sp>
      <p:sp>
        <p:nvSpPr>
          <p:cNvPr id="15363" name="Rectangle 3"/>
          <p:cNvSpPr>
            <a:spLocks noChangeArrowheads="1"/>
          </p:cNvSpPr>
          <p:nvPr/>
        </p:nvSpPr>
        <p:spPr bwMode="auto">
          <a:xfrm>
            <a:off x="225425" y="312738"/>
            <a:ext cx="28178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5365" name="Group 5"/>
          <p:cNvGrpSpPr>
            <a:grpSpLocks/>
          </p:cNvGrpSpPr>
          <p:nvPr/>
        </p:nvGrpSpPr>
        <p:grpSpPr bwMode="auto">
          <a:xfrm>
            <a:off x="1295400" y="3810000"/>
            <a:ext cx="5626100" cy="292100"/>
            <a:chOff x="820" y="1972"/>
            <a:chExt cx="3544" cy="184"/>
          </a:xfrm>
        </p:grpSpPr>
        <p:sp>
          <p:nvSpPr>
            <p:cNvPr id="15373" name="Rectangle 6"/>
            <p:cNvSpPr>
              <a:spLocks noChangeArrowheads="1"/>
            </p:cNvSpPr>
            <p:nvPr/>
          </p:nvSpPr>
          <p:spPr bwMode="auto">
            <a:xfrm>
              <a:off x="820" y="1972"/>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4" name="Line 7"/>
            <p:cNvSpPr>
              <a:spLocks noChangeShapeType="1"/>
            </p:cNvSpPr>
            <p:nvPr/>
          </p:nvSpPr>
          <p:spPr bwMode="auto">
            <a:xfrm>
              <a:off x="1440"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5" name="Line 8"/>
            <p:cNvSpPr>
              <a:spLocks noChangeShapeType="1"/>
            </p:cNvSpPr>
            <p:nvPr/>
          </p:nvSpPr>
          <p:spPr bwMode="auto">
            <a:xfrm>
              <a:off x="1920"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6" name="Line 9"/>
            <p:cNvSpPr>
              <a:spLocks noChangeShapeType="1"/>
            </p:cNvSpPr>
            <p:nvPr/>
          </p:nvSpPr>
          <p:spPr bwMode="auto">
            <a:xfrm>
              <a:off x="2496"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7" name="Line 10"/>
            <p:cNvSpPr>
              <a:spLocks noChangeShapeType="1"/>
            </p:cNvSpPr>
            <p:nvPr/>
          </p:nvSpPr>
          <p:spPr bwMode="auto">
            <a:xfrm>
              <a:off x="3072"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8" name="Line 11"/>
            <p:cNvSpPr>
              <a:spLocks noChangeShapeType="1"/>
            </p:cNvSpPr>
            <p:nvPr/>
          </p:nvSpPr>
          <p:spPr bwMode="auto">
            <a:xfrm>
              <a:off x="3648"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5366" name="Group 12"/>
          <p:cNvGrpSpPr>
            <a:grpSpLocks/>
          </p:cNvGrpSpPr>
          <p:nvPr/>
        </p:nvGrpSpPr>
        <p:grpSpPr bwMode="auto">
          <a:xfrm>
            <a:off x="1295400" y="4343400"/>
            <a:ext cx="5626100" cy="292100"/>
            <a:chOff x="820" y="2308"/>
            <a:chExt cx="3544" cy="184"/>
          </a:xfrm>
        </p:grpSpPr>
        <p:sp>
          <p:nvSpPr>
            <p:cNvPr id="15367" name="Rectangle 13"/>
            <p:cNvSpPr>
              <a:spLocks noChangeArrowheads="1"/>
            </p:cNvSpPr>
            <p:nvPr/>
          </p:nvSpPr>
          <p:spPr bwMode="auto">
            <a:xfrm>
              <a:off x="820" y="2308"/>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8" name="Line 14"/>
            <p:cNvSpPr>
              <a:spLocks noChangeShapeType="1"/>
            </p:cNvSpPr>
            <p:nvPr/>
          </p:nvSpPr>
          <p:spPr bwMode="auto">
            <a:xfrm>
              <a:off x="144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69" name="Line 15"/>
            <p:cNvSpPr>
              <a:spLocks noChangeShapeType="1"/>
            </p:cNvSpPr>
            <p:nvPr/>
          </p:nvSpPr>
          <p:spPr bwMode="auto">
            <a:xfrm>
              <a:off x="192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0" name="Line 16"/>
            <p:cNvSpPr>
              <a:spLocks noChangeShapeType="1"/>
            </p:cNvSpPr>
            <p:nvPr/>
          </p:nvSpPr>
          <p:spPr bwMode="auto">
            <a:xfrm>
              <a:off x="2496"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1" name="Line 17"/>
            <p:cNvSpPr>
              <a:spLocks noChangeShapeType="1"/>
            </p:cNvSpPr>
            <p:nvPr/>
          </p:nvSpPr>
          <p:spPr bwMode="auto">
            <a:xfrm>
              <a:off x="3072"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2" name="Line 18"/>
            <p:cNvSpPr>
              <a:spLocks noChangeShapeType="1"/>
            </p:cNvSpPr>
            <p:nvPr/>
          </p:nvSpPr>
          <p:spPr bwMode="auto">
            <a:xfrm>
              <a:off x="3648"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236733478"/>
      </p:ext>
    </p:extLst>
  </p:cSld>
  <p:clrMapOvr>
    <a:masterClrMapping/>
  </p:clrMapOvr>
  <p:transition spd="slow" advTm="2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body" idx="4294967295"/>
          </p:nvPr>
        </p:nvSpPr>
        <p:spPr>
          <a:xfrm>
            <a:off x="961527" y="790575"/>
            <a:ext cx="7772400" cy="4343400"/>
          </a:xfrm>
          <a:noFill/>
        </p:spPr>
        <p:txBody>
          <a:bodyPr>
            <a:normAutofit/>
          </a:bodyPr>
          <a:lstStyle/>
          <a:p>
            <a:r>
              <a:rPr lang="en-US" sz="1800" dirty="0" smtClean="0"/>
              <a:t>Consider the </a:t>
            </a:r>
            <a:r>
              <a:rPr lang="en-US" sz="1800" dirty="0" err="1" smtClean="0"/>
              <a:t>addi</a:t>
            </a:r>
            <a:r>
              <a:rPr lang="en-US" sz="1800" dirty="0" smtClean="0"/>
              <a:t> instructions,</a:t>
            </a:r>
          </a:p>
          <a:p>
            <a:pPr lvl="1"/>
            <a:r>
              <a:rPr lang="en-US" sz="1800" dirty="0" smtClean="0"/>
              <a:t>What would the regularity principle have us do?</a:t>
            </a:r>
          </a:p>
          <a:p>
            <a:pPr lvl="1"/>
            <a:r>
              <a:rPr lang="en-US" sz="1800" b="1" dirty="0" smtClean="0">
                <a:solidFill>
                  <a:srgbClr val="C00000"/>
                </a:solidFill>
              </a:rPr>
              <a:t>New principle:  Good design demands a compromise</a:t>
            </a:r>
          </a:p>
          <a:p>
            <a:r>
              <a:rPr lang="en-US" sz="1800" dirty="0" smtClean="0"/>
              <a:t>Introduce a new type of instruction format</a:t>
            </a:r>
          </a:p>
          <a:p>
            <a:pPr lvl="1"/>
            <a:r>
              <a:rPr lang="en-US" sz="1800" dirty="0" smtClean="0"/>
              <a:t>I-type for </a:t>
            </a:r>
            <a:r>
              <a:rPr lang="en-US" sz="1800" dirty="0" err="1" smtClean="0"/>
              <a:t>immediates</a:t>
            </a:r>
            <a:endParaRPr lang="en-US" sz="1800" dirty="0" smtClean="0"/>
          </a:p>
          <a:p>
            <a:pPr lvl="1"/>
            <a:r>
              <a:rPr lang="en-US" sz="1800" dirty="0" smtClean="0"/>
              <a:t>other format was R-type for register</a:t>
            </a:r>
          </a:p>
          <a:p>
            <a:pPr>
              <a:lnSpc>
                <a:spcPct val="110000"/>
              </a:lnSpc>
            </a:pPr>
            <a:r>
              <a:rPr lang="en-US" sz="1800" dirty="0" smtClean="0"/>
              <a:t>Example:  </a:t>
            </a:r>
            <a:r>
              <a:rPr lang="en-US" sz="1800" dirty="0" err="1" smtClean="0">
                <a:latin typeface="Courier New" pitchFamily="49" charset="0"/>
              </a:rPr>
              <a:t>addi</a:t>
            </a:r>
            <a:r>
              <a:rPr lang="en-US" sz="1800" dirty="0" smtClean="0">
                <a:latin typeface="Courier New" pitchFamily="49" charset="0"/>
              </a:rPr>
              <a:t> $s1, $s2, 100</a:t>
            </a:r>
            <a:r>
              <a:rPr lang="en-US" sz="1800" dirty="0" smtClean="0"/>
              <a:t/>
            </a:r>
            <a:br>
              <a:rPr lang="en-US" sz="1800" dirty="0" smtClean="0"/>
            </a:br>
            <a:r>
              <a:rPr lang="en-US" sz="1800" dirty="0" smtClean="0"/>
              <a:t/>
            </a:r>
            <a:br>
              <a:rPr lang="en-US" sz="1800" dirty="0" smtClean="0"/>
            </a:br>
            <a:r>
              <a:rPr lang="en-US" sz="1800" dirty="0" smtClean="0"/>
              <a:t>	   8	              18	    17	       100</a:t>
            </a:r>
            <a:br>
              <a:rPr lang="en-US" sz="1800" dirty="0" smtClean="0"/>
            </a:br>
            <a:r>
              <a:rPr lang="en-US" sz="1800" dirty="0" smtClean="0"/>
              <a:t/>
            </a:r>
            <a:br>
              <a:rPr lang="en-US" sz="1800" dirty="0" smtClean="0"/>
            </a:br>
            <a:r>
              <a:rPr lang="en-US" sz="1800" dirty="0" smtClean="0"/>
              <a:t>	  op	               </a:t>
            </a:r>
            <a:r>
              <a:rPr lang="en-US" sz="1800" dirty="0" err="1" smtClean="0"/>
              <a:t>rs</a:t>
            </a:r>
            <a:r>
              <a:rPr lang="en-US" sz="1800" dirty="0" smtClean="0"/>
              <a:t>	  </a:t>
            </a:r>
            <a:r>
              <a:rPr lang="en-US" sz="1800" dirty="0" err="1" smtClean="0"/>
              <a:t>rt</a:t>
            </a:r>
            <a:r>
              <a:rPr lang="en-US" sz="1800" dirty="0" smtClean="0"/>
              <a:t>	        16 bit number</a:t>
            </a:r>
            <a:br>
              <a:rPr lang="en-US" sz="1800" dirty="0" smtClean="0"/>
            </a:br>
            <a:endParaRPr lang="en-US" sz="1800" dirty="0" smtClean="0"/>
          </a:p>
        </p:txBody>
      </p:sp>
      <p:sp>
        <p:nvSpPr>
          <p:cNvPr id="17417" name="Rectangle 13"/>
          <p:cNvSpPr>
            <a:spLocks noGrp="1" noChangeArrowheads="1"/>
          </p:cNvSpPr>
          <p:nvPr>
            <p:ph type="title" idx="4294967295"/>
          </p:nvPr>
        </p:nvSpPr>
        <p:spPr>
          <a:xfrm>
            <a:off x="609600" y="0"/>
            <a:ext cx="8001000" cy="1303337"/>
          </a:xfrm>
          <a:noFill/>
        </p:spPr>
        <p:txBody>
          <a:bodyPr/>
          <a:lstStyle/>
          <a:p>
            <a:r>
              <a:rPr lang="en-US" b="1" dirty="0" smtClean="0"/>
              <a:t>Machine Language: I-Type</a:t>
            </a:r>
          </a:p>
        </p:txBody>
      </p:sp>
      <p:sp>
        <p:nvSpPr>
          <p:cNvPr id="17411" name="Rectangle 3"/>
          <p:cNvSpPr>
            <a:spLocks noChangeArrowheads="1"/>
          </p:cNvSpPr>
          <p:nvPr/>
        </p:nvSpPr>
        <p:spPr bwMode="auto">
          <a:xfrm>
            <a:off x="225425" y="312738"/>
            <a:ext cx="28178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7412" name="Rectangle 4"/>
          <p:cNvSpPr>
            <a:spLocks noChangeArrowheads="1"/>
          </p:cNvSpPr>
          <p:nvPr/>
        </p:nvSpPr>
        <p:spPr bwMode="auto">
          <a:xfrm>
            <a:off x="998538" y="4489450"/>
            <a:ext cx="1014412"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3" name="Rectangle 5"/>
          <p:cNvSpPr>
            <a:spLocks noChangeArrowheads="1"/>
          </p:cNvSpPr>
          <p:nvPr/>
        </p:nvSpPr>
        <p:spPr bwMode="auto">
          <a:xfrm>
            <a:off x="2012950" y="448945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4" name="Rectangle 6"/>
          <p:cNvSpPr>
            <a:spLocks noChangeArrowheads="1"/>
          </p:cNvSpPr>
          <p:nvPr/>
        </p:nvSpPr>
        <p:spPr bwMode="auto">
          <a:xfrm>
            <a:off x="3028950" y="448945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5" name="Rectangle 7"/>
          <p:cNvSpPr>
            <a:spLocks noChangeArrowheads="1"/>
          </p:cNvSpPr>
          <p:nvPr/>
        </p:nvSpPr>
        <p:spPr bwMode="auto">
          <a:xfrm>
            <a:off x="4043363" y="4489450"/>
            <a:ext cx="3043237"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7416" name="Group 8"/>
          <p:cNvGrpSpPr>
            <a:grpSpLocks/>
          </p:cNvGrpSpPr>
          <p:nvPr/>
        </p:nvGrpSpPr>
        <p:grpSpPr bwMode="auto">
          <a:xfrm>
            <a:off x="998538" y="3887788"/>
            <a:ext cx="6088062" cy="338137"/>
            <a:chOff x="629" y="2449"/>
            <a:chExt cx="3835" cy="213"/>
          </a:xfrm>
        </p:grpSpPr>
        <p:sp>
          <p:nvSpPr>
            <p:cNvPr id="17418" name="Rectangle 9"/>
            <p:cNvSpPr>
              <a:spLocks noChangeArrowheads="1"/>
            </p:cNvSpPr>
            <p:nvPr/>
          </p:nvSpPr>
          <p:spPr bwMode="auto">
            <a:xfrm>
              <a:off x="629" y="2449"/>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9" name="Rectangle 10"/>
            <p:cNvSpPr>
              <a:spLocks noChangeArrowheads="1"/>
            </p:cNvSpPr>
            <p:nvPr/>
          </p:nvSpPr>
          <p:spPr bwMode="auto">
            <a:xfrm>
              <a:off x="1268" y="2449"/>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0" name="Rectangle 11"/>
            <p:cNvSpPr>
              <a:spLocks noChangeArrowheads="1"/>
            </p:cNvSpPr>
            <p:nvPr/>
          </p:nvSpPr>
          <p:spPr bwMode="auto">
            <a:xfrm>
              <a:off x="1908" y="2449"/>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1" name="Rectangle 12"/>
            <p:cNvSpPr>
              <a:spLocks noChangeArrowheads="1"/>
            </p:cNvSpPr>
            <p:nvPr/>
          </p:nvSpPr>
          <p:spPr bwMode="auto">
            <a:xfrm>
              <a:off x="2547" y="2449"/>
              <a:ext cx="1917"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1276307463"/>
      </p:ext>
    </p:extLst>
  </p:cSld>
  <p:clrMapOvr>
    <a:masterClrMapping/>
  </p:clrMapOvr>
  <p:transition spd="slow" advTm="2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533400" y="609600"/>
            <a:ext cx="8077200" cy="1303337"/>
          </a:xfrm>
        </p:spPr>
        <p:txBody>
          <a:bodyPr/>
          <a:lstStyle/>
          <a:p>
            <a:pPr eaLnBrk="1" hangingPunct="1"/>
            <a:r>
              <a:rPr lang="en-US" b="1" dirty="0" smtClean="0"/>
              <a:t>MIPS Fields</a:t>
            </a:r>
          </a:p>
        </p:txBody>
      </p:sp>
      <p:sp>
        <p:nvSpPr>
          <p:cNvPr id="16387" name="AutoShape 3"/>
          <p:cNvSpPr>
            <a:spLocks noGrp="1" noChangeArrowheads="1"/>
          </p:cNvSpPr>
          <p:nvPr>
            <p:ph type="body" idx="4294967295"/>
          </p:nvPr>
        </p:nvSpPr>
        <p:spPr>
          <a:xfrm>
            <a:off x="838200" y="1828800"/>
            <a:ext cx="7848600" cy="3444875"/>
          </a:xfrm>
        </p:spPr>
        <p:txBody>
          <a:bodyPr/>
          <a:lstStyle/>
          <a:p>
            <a:pPr eaLnBrk="1" hangingPunct="1"/>
            <a:r>
              <a:rPr lang="en-US" i="1" dirty="0" smtClean="0"/>
              <a:t>op:</a:t>
            </a:r>
            <a:r>
              <a:rPr lang="en-US" dirty="0" smtClean="0"/>
              <a:t> Basic operation of the instruction, </a:t>
            </a:r>
            <a:r>
              <a:rPr lang="en-US" dirty="0" err="1" smtClean="0"/>
              <a:t>opcode</a:t>
            </a:r>
            <a:endParaRPr lang="en-US" dirty="0" smtClean="0"/>
          </a:p>
          <a:p>
            <a:pPr eaLnBrk="1" hangingPunct="1"/>
            <a:r>
              <a:rPr lang="en-US" i="1" dirty="0" err="1" smtClean="0"/>
              <a:t>rs</a:t>
            </a:r>
            <a:r>
              <a:rPr lang="en-US" i="1" dirty="0" smtClean="0"/>
              <a:t>:</a:t>
            </a:r>
            <a:r>
              <a:rPr lang="en-US" dirty="0" smtClean="0"/>
              <a:t> The first register source operand</a:t>
            </a:r>
          </a:p>
          <a:p>
            <a:pPr eaLnBrk="1" hangingPunct="1"/>
            <a:r>
              <a:rPr lang="en-US" i="1" dirty="0" err="1" smtClean="0"/>
              <a:t>rt</a:t>
            </a:r>
            <a:r>
              <a:rPr lang="en-US" i="1" dirty="0" smtClean="0"/>
              <a:t>:</a:t>
            </a:r>
            <a:r>
              <a:rPr lang="en-US" dirty="0" smtClean="0"/>
              <a:t> The second register source operand</a:t>
            </a:r>
          </a:p>
          <a:p>
            <a:pPr eaLnBrk="1" hangingPunct="1"/>
            <a:r>
              <a:rPr lang="en-US" i="1" dirty="0" err="1" smtClean="0"/>
              <a:t>rd</a:t>
            </a:r>
            <a:r>
              <a:rPr lang="en-US" i="1" dirty="0" smtClean="0"/>
              <a:t>:</a:t>
            </a:r>
            <a:r>
              <a:rPr lang="en-US" dirty="0" smtClean="0"/>
              <a:t> The register destination operand.</a:t>
            </a:r>
          </a:p>
          <a:p>
            <a:pPr eaLnBrk="1" hangingPunct="1"/>
            <a:r>
              <a:rPr lang="en-US" i="1" dirty="0" err="1" smtClean="0"/>
              <a:t>shamt</a:t>
            </a:r>
            <a:r>
              <a:rPr lang="en-US" i="1" dirty="0" smtClean="0"/>
              <a:t>:</a:t>
            </a:r>
            <a:r>
              <a:rPr lang="en-US" dirty="0" smtClean="0"/>
              <a:t> Shift amount</a:t>
            </a:r>
          </a:p>
          <a:p>
            <a:pPr eaLnBrk="1" hangingPunct="1"/>
            <a:r>
              <a:rPr lang="en-US" i="1" dirty="0" err="1" smtClean="0"/>
              <a:t>funct</a:t>
            </a:r>
            <a:r>
              <a:rPr lang="en-US" i="1" dirty="0" smtClean="0"/>
              <a:t>:</a:t>
            </a:r>
            <a:r>
              <a:rPr lang="en-US" dirty="0" smtClean="0"/>
              <a:t> Function</a:t>
            </a:r>
          </a:p>
          <a:p>
            <a:pPr eaLnBrk="1" hangingPunct="1"/>
            <a:endParaRPr lang="en-US" dirty="0" smtClean="0"/>
          </a:p>
        </p:txBody>
      </p:sp>
    </p:spTree>
    <p:extLst>
      <p:ext uri="{BB962C8B-B14F-4D97-AF65-F5344CB8AC3E}">
        <p14:creationId xmlns:p14="http://schemas.microsoft.com/office/powerpoint/2010/main" val="3125312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09600" y="609600"/>
            <a:ext cx="8001000" cy="762000"/>
          </a:xfrm>
        </p:spPr>
        <p:txBody>
          <a:bodyPr>
            <a:normAutofit/>
          </a:bodyPr>
          <a:lstStyle/>
          <a:p>
            <a:pPr eaLnBrk="1" hangingPunct="1"/>
            <a:r>
              <a:rPr lang="en-US" b="1" dirty="0" smtClean="0"/>
              <a:t>Assembly Operands: Memory</a:t>
            </a:r>
          </a:p>
        </p:txBody>
      </p:sp>
      <p:sp>
        <p:nvSpPr>
          <p:cNvPr id="18435" name="AutoShape 3"/>
          <p:cNvSpPr>
            <a:spLocks noGrp="1" noChangeArrowheads="1"/>
          </p:cNvSpPr>
          <p:nvPr>
            <p:ph type="body" idx="4294967295"/>
          </p:nvPr>
        </p:nvSpPr>
        <p:spPr>
          <a:xfrm>
            <a:off x="609600" y="1498600"/>
            <a:ext cx="7924800" cy="5359400"/>
          </a:xfrm>
        </p:spPr>
        <p:txBody>
          <a:bodyPr/>
          <a:lstStyle/>
          <a:p>
            <a:pPr marL="203200" indent="-203200" eaLnBrk="1" hangingPunct="1"/>
            <a:r>
              <a:rPr lang="en-US" sz="2400" dirty="0" smtClean="0"/>
              <a:t>C variables map onto registers; what about large data structures like arrays?</a:t>
            </a:r>
          </a:p>
          <a:p>
            <a:pPr marL="203200" indent="-203200" eaLnBrk="1" hangingPunct="1"/>
            <a:r>
              <a:rPr lang="en-US" sz="2400" dirty="0" smtClean="0"/>
              <a:t>1 of 5 components of a computer: memory contains such data structures</a:t>
            </a:r>
          </a:p>
          <a:p>
            <a:pPr marL="203200" indent="-203200" eaLnBrk="1" hangingPunct="1"/>
            <a:r>
              <a:rPr lang="en-US" sz="2400" dirty="0" smtClean="0"/>
              <a:t>But MIPS arithmetic instructions only operate on registers, never directly on memory.</a:t>
            </a:r>
          </a:p>
          <a:p>
            <a:pPr marL="203200" indent="-203200" eaLnBrk="1" hangingPunct="1"/>
            <a:r>
              <a:rPr lang="en-US" sz="2400" b="1" u="sng" dirty="0" smtClean="0">
                <a:solidFill>
                  <a:srgbClr val="C00000"/>
                </a:solidFill>
              </a:rPr>
              <a:t>Data transfer instructions</a:t>
            </a:r>
            <a:r>
              <a:rPr lang="en-US" sz="2400" b="1" dirty="0" smtClean="0">
                <a:solidFill>
                  <a:srgbClr val="C00000"/>
                </a:solidFill>
              </a:rPr>
              <a:t> </a:t>
            </a:r>
            <a:r>
              <a:rPr lang="en-US" sz="2400" dirty="0" smtClean="0"/>
              <a:t>transfer data between registers and memory:</a:t>
            </a:r>
          </a:p>
          <a:p>
            <a:pPr marL="685800" lvl="1" indent="-190500" eaLnBrk="1" hangingPunct="1"/>
            <a:r>
              <a:rPr lang="en-US" dirty="0" smtClean="0"/>
              <a:t>Memory to register </a:t>
            </a:r>
          </a:p>
          <a:p>
            <a:pPr marL="685800" lvl="1" indent="-190500" eaLnBrk="1" hangingPunct="1"/>
            <a:r>
              <a:rPr lang="en-US" dirty="0" smtClean="0"/>
              <a:t>Register to memory</a:t>
            </a:r>
          </a:p>
        </p:txBody>
      </p:sp>
    </p:spTree>
    <p:extLst>
      <p:ext uri="{BB962C8B-B14F-4D97-AF65-F5344CB8AC3E}">
        <p14:creationId xmlns:p14="http://schemas.microsoft.com/office/powerpoint/2010/main" val="385437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59EB905D-BA18-4A41-A9F3-AF7D3E7B9962}" type="slidenum">
              <a:rPr lang="en-US" altLang="en-US" sz="1400"/>
              <a:pPr algn="r">
                <a:spcBef>
                  <a:spcPct val="0"/>
                </a:spcBef>
              </a:pPr>
              <a:t>5</a:t>
            </a:fld>
            <a:endParaRPr lang="en-US" altLang="en-US" sz="1400"/>
          </a:p>
        </p:txBody>
      </p:sp>
      <p:sp>
        <p:nvSpPr>
          <p:cNvPr id="26627" name="Rectangle 4"/>
          <p:cNvSpPr>
            <a:spLocks noGrp="1" noChangeArrowheads="1"/>
          </p:cNvSpPr>
          <p:nvPr>
            <p:ph type="title" idx="4294967295"/>
          </p:nvPr>
        </p:nvSpPr>
        <p:spPr>
          <a:xfrm>
            <a:off x="533400" y="228600"/>
            <a:ext cx="8077200" cy="1143000"/>
          </a:xfrm>
        </p:spPr>
        <p:txBody>
          <a:bodyPr/>
          <a:lstStyle/>
          <a:p>
            <a:r>
              <a:rPr lang="en-US" altLang="en-US" sz="3200" b="1" dirty="0" smtClean="0"/>
              <a:t>The major OS issues</a:t>
            </a:r>
          </a:p>
        </p:txBody>
      </p:sp>
      <p:sp>
        <p:nvSpPr>
          <p:cNvPr id="26628" name="Rectangle 5"/>
          <p:cNvSpPr>
            <a:spLocks noGrp="1" noChangeArrowheads="1"/>
          </p:cNvSpPr>
          <p:nvPr>
            <p:ph type="body" idx="4294967295"/>
          </p:nvPr>
        </p:nvSpPr>
        <p:spPr>
          <a:xfrm>
            <a:off x="685800" y="1243149"/>
            <a:ext cx="7772400" cy="4996784"/>
          </a:xfrm>
        </p:spPr>
        <p:txBody>
          <a:bodyPr>
            <a:normAutofit lnSpcReduction="10000"/>
          </a:bodyPr>
          <a:lstStyle/>
          <a:p>
            <a:r>
              <a:rPr lang="en-US" altLang="en-US" sz="2400" b="1" dirty="0" smtClean="0">
                <a:solidFill>
                  <a:srgbClr val="C00000"/>
                </a:solidFill>
              </a:rPr>
              <a:t>structure: </a:t>
            </a:r>
            <a:r>
              <a:rPr lang="en-US" altLang="en-US" sz="2000" dirty="0" smtClean="0"/>
              <a:t>how is the OS organized?</a:t>
            </a:r>
          </a:p>
          <a:p>
            <a:r>
              <a:rPr lang="en-US" altLang="en-US" sz="2400" b="1" dirty="0" smtClean="0">
                <a:solidFill>
                  <a:srgbClr val="C00000"/>
                </a:solidFill>
              </a:rPr>
              <a:t>sharing:</a:t>
            </a:r>
            <a:r>
              <a:rPr lang="en-US" altLang="en-US" sz="2400" dirty="0" smtClean="0"/>
              <a:t> </a:t>
            </a:r>
            <a:r>
              <a:rPr lang="en-US" altLang="en-US" sz="2000" dirty="0" smtClean="0"/>
              <a:t>how are resources shared across users?</a:t>
            </a:r>
          </a:p>
          <a:p>
            <a:r>
              <a:rPr lang="en-US" altLang="en-US" sz="2400" b="1" dirty="0" smtClean="0">
                <a:solidFill>
                  <a:srgbClr val="C00000"/>
                </a:solidFill>
              </a:rPr>
              <a:t>naming:</a:t>
            </a:r>
            <a:r>
              <a:rPr lang="en-US" altLang="en-US" sz="2400" dirty="0" smtClean="0"/>
              <a:t> </a:t>
            </a:r>
            <a:r>
              <a:rPr lang="en-US" altLang="en-US" sz="2000" dirty="0" smtClean="0"/>
              <a:t>how are resources named (by users or programs)?</a:t>
            </a:r>
          </a:p>
          <a:p>
            <a:r>
              <a:rPr lang="en-US" altLang="en-US" sz="2400" b="1" dirty="0" smtClean="0">
                <a:solidFill>
                  <a:srgbClr val="C00000"/>
                </a:solidFill>
              </a:rPr>
              <a:t>security:</a:t>
            </a:r>
            <a:r>
              <a:rPr lang="en-US" altLang="en-US" sz="2400" dirty="0" smtClean="0"/>
              <a:t> </a:t>
            </a:r>
            <a:r>
              <a:rPr lang="en-US" altLang="en-US" sz="2000" dirty="0" smtClean="0"/>
              <a:t>how is the integrity of the OS and its resources ensured?</a:t>
            </a:r>
          </a:p>
          <a:p>
            <a:r>
              <a:rPr lang="en-US" altLang="en-US" sz="2400" b="1" dirty="0" smtClean="0">
                <a:solidFill>
                  <a:srgbClr val="C00000"/>
                </a:solidFill>
              </a:rPr>
              <a:t>protection:</a:t>
            </a:r>
            <a:r>
              <a:rPr lang="en-US" altLang="en-US" sz="2400" dirty="0" smtClean="0"/>
              <a:t> </a:t>
            </a:r>
            <a:r>
              <a:rPr lang="en-US" altLang="en-US" sz="2000" dirty="0" smtClean="0"/>
              <a:t>how is one user/program protected from another?</a:t>
            </a:r>
          </a:p>
          <a:p>
            <a:r>
              <a:rPr lang="en-US" altLang="en-US" sz="2400" b="1" dirty="0" smtClean="0">
                <a:solidFill>
                  <a:srgbClr val="C00000"/>
                </a:solidFill>
              </a:rPr>
              <a:t>performance:</a:t>
            </a:r>
            <a:r>
              <a:rPr lang="en-US" altLang="en-US" sz="2400" dirty="0" smtClean="0"/>
              <a:t> </a:t>
            </a:r>
            <a:r>
              <a:rPr lang="en-US" altLang="en-US" sz="2000" dirty="0" smtClean="0"/>
              <a:t>how do we make it all go fast?</a:t>
            </a:r>
          </a:p>
          <a:p>
            <a:r>
              <a:rPr lang="en-US" altLang="en-US" sz="2400" b="1" dirty="0" smtClean="0">
                <a:solidFill>
                  <a:srgbClr val="C00000"/>
                </a:solidFill>
              </a:rPr>
              <a:t>reliability:</a:t>
            </a:r>
            <a:r>
              <a:rPr lang="en-US" altLang="en-US" sz="2400" dirty="0" smtClean="0"/>
              <a:t> </a:t>
            </a:r>
            <a:r>
              <a:rPr lang="en-US" altLang="en-US" sz="2000" dirty="0" smtClean="0"/>
              <a:t>what happens if something goes wrong (either with hardware or with a program)?</a:t>
            </a:r>
          </a:p>
          <a:p>
            <a:r>
              <a:rPr lang="en-US" altLang="en-US" sz="2400" b="1" dirty="0" smtClean="0">
                <a:solidFill>
                  <a:srgbClr val="C00000"/>
                </a:solidFill>
              </a:rPr>
              <a:t>extensibility:</a:t>
            </a:r>
            <a:r>
              <a:rPr lang="en-US" altLang="en-US" sz="2400" dirty="0" smtClean="0"/>
              <a:t> </a:t>
            </a:r>
            <a:r>
              <a:rPr lang="en-US" altLang="en-US" sz="2000" dirty="0" smtClean="0"/>
              <a:t>can we add new features?</a:t>
            </a:r>
          </a:p>
          <a:p>
            <a:r>
              <a:rPr lang="en-US" altLang="en-US" sz="2400" b="1" dirty="0" smtClean="0">
                <a:solidFill>
                  <a:srgbClr val="C00000"/>
                </a:solidFill>
              </a:rPr>
              <a:t>communication:</a:t>
            </a:r>
            <a:r>
              <a:rPr lang="en-US" altLang="en-US" sz="2400" dirty="0" smtClean="0"/>
              <a:t> </a:t>
            </a:r>
            <a:r>
              <a:rPr lang="en-US" altLang="en-US" sz="2000" dirty="0" smtClean="0"/>
              <a:t>how do programs exchange information, including across a network?</a:t>
            </a:r>
          </a:p>
          <a:p>
            <a:endParaRPr lang="en-US" altLang="en-US" sz="2000" dirty="0" smtClean="0"/>
          </a:p>
        </p:txBody>
      </p:sp>
    </p:spTree>
    <p:extLst>
      <p:ext uri="{BB962C8B-B14F-4D97-AF65-F5344CB8AC3E}">
        <p14:creationId xmlns:p14="http://schemas.microsoft.com/office/powerpoint/2010/main" val="29414266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09600" y="457200"/>
            <a:ext cx="10896600" cy="543739"/>
          </a:xfrm>
          <a:noFill/>
        </p:spPr>
        <p:txBody>
          <a:bodyPr wrap="square" lIns="63500" tIns="25400" rIns="63500" bIns="25400" anchor="t">
            <a:spAutoFit/>
          </a:bodyPr>
          <a:lstStyle/>
          <a:p>
            <a:pPr eaLnBrk="1" hangingPunct="1"/>
            <a:r>
              <a:rPr lang="en-US" sz="3200" b="1" dirty="0" smtClean="0"/>
              <a:t>Anatomy: 5 components of any Computer</a:t>
            </a:r>
          </a:p>
        </p:txBody>
      </p:sp>
      <p:sp>
        <p:nvSpPr>
          <p:cNvPr id="856067" name="Rectangle 3"/>
          <p:cNvSpPr>
            <a:spLocks noChangeArrowheads="1"/>
          </p:cNvSpPr>
          <p:nvPr/>
        </p:nvSpPr>
        <p:spPr bwMode="auto">
          <a:xfrm>
            <a:off x="2082800" y="2641600"/>
            <a:ext cx="5143500" cy="2857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56068" name="Rectangle 4"/>
          <p:cNvSpPr>
            <a:spLocks noChangeArrowheads="1"/>
          </p:cNvSpPr>
          <p:nvPr/>
        </p:nvSpPr>
        <p:spPr bwMode="auto">
          <a:xfrm>
            <a:off x="457200" y="1524000"/>
            <a:ext cx="2400300" cy="469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461" name="Line 5"/>
          <p:cNvSpPr>
            <a:spLocks noChangeShapeType="1"/>
          </p:cNvSpPr>
          <p:nvPr/>
        </p:nvSpPr>
        <p:spPr bwMode="auto">
          <a:xfrm flipV="1">
            <a:off x="463550" y="1060450"/>
            <a:ext cx="1536700" cy="482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2" name="Line 6"/>
          <p:cNvSpPr>
            <a:spLocks noChangeShapeType="1"/>
          </p:cNvSpPr>
          <p:nvPr/>
        </p:nvSpPr>
        <p:spPr bwMode="auto">
          <a:xfrm>
            <a:off x="2012950" y="1060450"/>
            <a:ext cx="156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7"/>
          <p:cNvSpPr>
            <a:spLocks noChangeShapeType="1"/>
          </p:cNvSpPr>
          <p:nvPr/>
        </p:nvSpPr>
        <p:spPr bwMode="auto">
          <a:xfrm flipH="1">
            <a:off x="2844800" y="1066800"/>
            <a:ext cx="736600" cy="469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Line 8"/>
          <p:cNvSpPr>
            <a:spLocks noChangeShapeType="1"/>
          </p:cNvSpPr>
          <p:nvPr/>
        </p:nvSpPr>
        <p:spPr bwMode="auto">
          <a:xfrm>
            <a:off x="3581400" y="1066800"/>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5" name="Line 9"/>
          <p:cNvSpPr>
            <a:spLocks noChangeShapeType="1"/>
          </p:cNvSpPr>
          <p:nvPr/>
        </p:nvSpPr>
        <p:spPr bwMode="auto">
          <a:xfrm flipH="1">
            <a:off x="2819400" y="1524000"/>
            <a:ext cx="73660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6" name="Line 10"/>
          <p:cNvSpPr>
            <a:spLocks noChangeShapeType="1"/>
          </p:cNvSpPr>
          <p:nvPr/>
        </p:nvSpPr>
        <p:spPr bwMode="auto">
          <a:xfrm>
            <a:off x="539750" y="1924050"/>
            <a:ext cx="1917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1"/>
          <p:cNvSpPr>
            <a:spLocks noChangeShapeType="1"/>
          </p:cNvSpPr>
          <p:nvPr/>
        </p:nvSpPr>
        <p:spPr bwMode="auto">
          <a:xfrm>
            <a:off x="2584450" y="1936750"/>
            <a:ext cx="16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Rectangle 12"/>
          <p:cNvSpPr>
            <a:spLocks noChangeArrowheads="1"/>
          </p:cNvSpPr>
          <p:nvPr/>
        </p:nvSpPr>
        <p:spPr bwMode="auto">
          <a:xfrm>
            <a:off x="520700" y="1631950"/>
            <a:ext cx="2235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Personal Computer</a:t>
            </a:r>
          </a:p>
        </p:txBody>
      </p:sp>
      <p:sp>
        <p:nvSpPr>
          <p:cNvPr id="856077" name="Rectangle 13"/>
          <p:cNvSpPr>
            <a:spLocks noChangeArrowheads="1"/>
          </p:cNvSpPr>
          <p:nvPr/>
        </p:nvSpPr>
        <p:spPr bwMode="auto">
          <a:xfrm>
            <a:off x="2463800" y="3048000"/>
            <a:ext cx="1460500" cy="2197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470" name="Rectangle 14"/>
          <p:cNvSpPr>
            <a:spLocks noChangeArrowheads="1"/>
          </p:cNvSpPr>
          <p:nvPr/>
        </p:nvSpPr>
        <p:spPr bwMode="auto">
          <a:xfrm>
            <a:off x="2501900" y="3181350"/>
            <a:ext cx="1308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latin typeface="Helvetica" pitchFamily="34" charset="0"/>
              </a:rPr>
              <a:t> Processor</a:t>
            </a:r>
          </a:p>
          <a:p>
            <a:pPr algn="ctr" eaLnBrk="0" hangingPunct="0">
              <a:lnSpc>
                <a:spcPct val="85000"/>
              </a:lnSpc>
            </a:pPr>
            <a:r>
              <a:rPr lang="en-US" sz="1800" b="1">
                <a:latin typeface="Helvetica" pitchFamily="34" charset="0"/>
              </a:rPr>
              <a:t> </a:t>
            </a:r>
          </a:p>
        </p:txBody>
      </p:sp>
      <p:sp>
        <p:nvSpPr>
          <p:cNvPr id="856079" name="Rectangle 15"/>
          <p:cNvSpPr>
            <a:spLocks noChangeArrowheads="1"/>
          </p:cNvSpPr>
          <p:nvPr/>
        </p:nvSpPr>
        <p:spPr bwMode="auto">
          <a:xfrm>
            <a:off x="4114800" y="304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56080" name="Rectangle 16"/>
          <p:cNvSpPr>
            <a:spLocks noChangeArrowheads="1"/>
          </p:cNvSpPr>
          <p:nvPr/>
        </p:nvSpPr>
        <p:spPr bwMode="auto">
          <a:xfrm>
            <a:off x="5613400" y="304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473" name="Rectangle 17"/>
          <p:cNvSpPr>
            <a:spLocks noChangeArrowheads="1"/>
          </p:cNvSpPr>
          <p:nvPr/>
        </p:nvSpPr>
        <p:spPr bwMode="auto">
          <a:xfrm>
            <a:off x="2724150" y="2736850"/>
            <a:ext cx="1206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Computer</a:t>
            </a:r>
          </a:p>
        </p:txBody>
      </p:sp>
      <p:sp>
        <p:nvSpPr>
          <p:cNvPr id="856082" name="AutoShape 18"/>
          <p:cNvSpPr>
            <a:spLocks noChangeArrowheads="1"/>
          </p:cNvSpPr>
          <p:nvPr/>
        </p:nvSpPr>
        <p:spPr bwMode="auto">
          <a:xfrm>
            <a:off x="2667000" y="3733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856083" name="AutoShape 19"/>
          <p:cNvSpPr>
            <a:spLocks noChangeArrowheads="1"/>
          </p:cNvSpPr>
          <p:nvPr/>
        </p:nvSpPr>
        <p:spPr bwMode="auto">
          <a:xfrm>
            <a:off x="2667000" y="4495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lgn="ctr" eaLnBrk="0" hangingPunct="0"/>
            <a:endParaRPr lang="en-US" sz="2000">
              <a:solidFill>
                <a:schemeClr val="accent1"/>
              </a:solidFill>
              <a:latin typeface="Helvetica" pitchFamily="34" charset="0"/>
            </a:endParaRPr>
          </a:p>
        </p:txBody>
      </p:sp>
      <p:sp>
        <p:nvSpPr>
          <p:cNvPr id="19476" name="Rectangle 20"/>
          <p:cNvSpPr>
            <a:spLocks noChangeArrowheads="1"/>
          </p:cNvSpPr>
          <p:nvPr/>
        </p:nvSpPr>
        <p:spPr bwMode="auto">
          <a:xfrm>
            <a:off x="2730500" y="3810000"/>
            <a:ext cx="93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latin typeface="Helvetica" pitchFamily="34" charset="0"/>
              </a:rPr>
              <a:t>Control</a:t>
            </a:r>
          </a:p>
          <a:p>
            <a:pPr algn="ctr" eaLnBrk="0" hangingPunct="0">
              <a:lnSpc>
                <a:spcPct val="85000"/>
              </a:lnSpc>
            </a:pPr>
            <a:r>
              <a:rPr lang="en-US" sz="1800">
                <a:latin typeface="Helvetica" pitchFamily="34" charset="0"/>
              </a:rPr>
              <a:t>(“brain”)</a:t>
            </a:r>
            <a:endParaRPr lang="en-US" sz="1800" b="1">
              <a:latin typeface="Helvetica" pitchFamily="34" charset="0"/>
            </a:endParaRPr>
          </a:p>
        </p:txBody>
      </p:sp>
      <p:sp>
        <p:nvSpPr>
          <p:cNvPr id="19477" name="Rectangle 21"/>
          <p:cNvSpPr>
            <a:spLocks noChangeArrowheads="1"/>
          </p:cNvSpPr>
          <p:nvPr/>
        </p:nvSpPr>
        <p:spPr bwMode="auto">
          <a:xfrm>
            <a:off x="2597150" y="4572000"/>
            <a:ext cx="1168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solidFill>
                  <a:srgbClr val="000550"/>
                </a:solidFill>
                <a:latin typeface="Helvetica" pitchFamily="34" charset="0"/>
              </a:rPr>
              <a:t>Datapath</a:t>
            </a:r>
            <a:endParaRPr lang="en-US" sz="1800" b="1">
              <a:latin typeface="Helvetica" pitchFamily="34" charset="0"/>
            </a:endParaRPr>
          </a:p>
          <a:p>
            <a:pPr algn="ctr" eaLnBrk="0" hangingPunct="0">
              <a:lnSpc>
                <a:spcPct val="85000"/>
              </a:lnSpc>
            </a:pPr>
            <a:r>
              <a:rPr lang="en-US" sz="1800" b="1">
                <a:solidFill>
                  <a:schemeClr val="accent1"/>
                </a:solidFill>
                <a:latin typeface="Helvetica" pitchFamily="34" charset="0"/>
              </a:rPr>
              <a:t>Registers</a:t>
            </a:r>
            <a:endParaRPr lang="en-US" sz="1800" b="1">
              <a:latin typeface="Helvetica" pitchFamily="34" charset="0"/>
            </a:endParaRPr>
          </a:p>
        </p:txBody>
      </p:sp>
      <p:sp>
        <p:nvSpPr>
          <p:cNvPr id="19478" name="Rectangle 22"/>
          <p:cNvSpPr>
            <a:spLocks noChangeArrowheads="1"/>
          </p:cNvSpPr>
          <p:nvPr/>
        </p:nvSpPr>
        <p:spPr bwMode="auto">
          <a:xfrm>
            <a:off x="4197350" y="3244850"/>
            <a:ext cx="10033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solidFill>
                  <a:schemeClr val="accent1"/>
                </a:solidFill>
                <a:latin typeface="Helvetica" pitchFamily="34" charset="0"/>
              </a:rPr>
              <a:t>Memory</a:t>
            </a:r>
            <a:endParaRPr lang="en-US" sz="1800" b="1">
              <a:latin typeface="Helvetica" pitchFamily="34" charset="0"/>
            </a:endParaRPr>
          </a:p>
          <a:p>
            <a:pPr eaLnBrk="0" hangingPunct="0">
              <a:lnSpc>
                <a:spcPct val="85000"/>
              </a:lnSpc>
            </a:pPr>
            <a:endParaRPr lang="en-US" sz="1800" b="1">
              <a:latin typeface="Helvetica" pitchFamily="34" charset="0"/>
            </a:endParaRPr>
          </a:p>
          <a:p>
            <a:pPr eaLnBrk="0" hangingPunct="0">
              <a:lnSpc>
                <a:spcPct val="85000"/>
              </a:lnSpc>
            </a:pPr>
            <a:endParaRPr lang="en-US" sz="1800" b="1">
              <a:latin typeface="Helvetica" pitchFamily="34" charset="0"/>
            </a:endParaRPr>
          </a:p>
          <a:p>
            <a:pPr eaLnBrk="0" hangingPunct="0">
              <a:lnSpc>
                <a:spcPct val="85000"/>
              </a:lnSpc>
            </a:pPr>
            <a:endParaRPr lang="en-US" sz="1800" b="1">
              <a:latin typeface="Helvetica" pitchFamily="34" charset="0"/>
            </a:endParaRPr>
          </a:p>
        </p:txBody>
      </p:sp>
      <p:sp>
        <p:nvSpPr>
          <p:cNvPr id="19479" name="Rectangle 23"/>
          <p:cNvSpPr>
            <a:spLocks noChangeArrowheads="1"/>
          </p:cNvSpPr>
          <p:nvPr/>
        </p:nvSpPr>
        <p:spPr bwMode="auto">
          <a:xfrm>
            <a:off x="5746750" y="3244850"/>
            <a:ext cx="990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Devices</a:t>
            </a:r>
          </a:p>
        </p:txBody>
      </p:sp>
      <p:sp>
        <p:nvSpPr>
          <p:cNvPr id="856088" name="AutoShape 24"/>
          <p:cNvSpPr>
            <a:spLocks noChangeArrowheads="1"/>
          </p:cNvSpPr>
          <p:nvPr/>
        </p:nvSpPr>
        <p:spPr bwMode="auto">
          <a:xfrm>
            <a:off x="5740400" y="35814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856089" name="AutoShape 25"/>
          <p:cNvSpPr>
            <a:spLocks noChangeArrowheads="1"/>
          </p:cNvSpPr>
          <p:nvPr/>
        </p:nvSpPr>
        <p:spPr bwMode="auto">
          <a:xfrm>
            <a:off x="5740400" y="4546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9482" name="Rectangle 26"/>
          <p:cNvSpPr>
            <a:spLocks noChangeArrowheads="1"/>
          </p:cNvSpPr>
          <p:nvPr/>
        </p:nvSpPr>
        <p:spPr bwMode="auto">
          <a:xfrm>
            <a:off x="5797550" y="3752850"/>
            <a:ext cx="685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Input</a:t>
            </a:r>
          </a:p>
        </p:txBody>
      </p:sp>
      <p:sp>
        <p:nvSpPr>
          <p:cNvPr id="19483" name="Rectangle 27"/>
          <p:cNvSpPr>
            <a:spLocks noChangeArrowheads="1"/>
          </p:cNvSpPr>
          <p:nvPr/>
        </p:nvSpPr>
        <p:spPr bwMode="auto">
          <a:xfrm>
            <a:off x="5797550" y="4718050"/>
            <a:ext cx="876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Output</a:t>
            </a:r>
          </a:p>
        </p:txBody>
      </p:sp>
      <p:grpSp>
        <p:nvGrpSpPr>
          <p:cNvPr id="2" name="Group 28"/>
          <p:cNvGrpSpPr>
            <a:grpSpLocks/>
          </p:cNvGrpSpPr>
          <p:nvPr/>
        </p:nvGrpSpPr>
        <p:grpSpPr bwMode="auto">
          <a:xfrm>
            <a:off x="3587750" y="4800600"/>
            <a:ext cx="2051050" cy="396875"/>
            <a:chOff x="2304" y="3024"/>
            <a:chExt cx="1292" cy="250"/>
          </a:xfrm>
        </p:grpSpPr>
        <p:sp>
          <p:nvSpPr>
            <p:cNvPr id="19490" name="Line 29"/>
            <p:cNvSpPr>
              <a:spLocks noChangeShapeType="1"/>
            </p:cNvSpPr>
            <p:nvPr/>
          </p:nvSpPr>
          <p:spPr bwMode="auto">
            <a:xfrm flipH="1">
              <a:off x="2304" y="3024"/>
              <a:ext cx="480" cy="144"/>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6094" name="Text Box 30"/>
            <p:cNvSpPr txBox="1">
              <a:spLocks noChangeArrowheads="1"/>
            </p:cNvSpPr>
            <p:nvPr/>
          </p:nvSpPr>
          <p:spPr bwMode="auto">
            <a:xfrm>
              <a:off x="2592" y="3024"/>
              <a:ext cx="1004" cy="250"/>
            </a:xfrm>
            <a:prstGeom prst="rect">
              <a:avLst/>
            </a:prstGeom>
            <a:noFill/>
            <a:ln w="12700">
              <a:noFill/>
              <a:miter lim="800000"/>
              <a:headEnd/>
              <a:tailEnd/>
            </a:ln>
            <a:effec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a:solidFill>
                    <a:srgbClr val="00FF00"/>
                  </a:solidFill>
                  <a:effectLst>
                    <a:outerShdw blurRad="38100" dist="38100" dir="2700000" algn="tl">
                      <a:srgbClr val="C0C0C0"/>
                    </a:outerShdw>
                  </a:effectLst>
                  <a:latin typeface="Helvetica" pitchFamily="34" charset="0"/>
                </a:rPr>
                <a:t>Load (from)</a:t>
              </a:r>
              <a:endParaRPr lang="en-US" sz="2000" b="1">
                <a:solidFill>
                  <a:srgbClr val="00FF00"/>
                </a:solidFill>
                <a:latin typeface="Helvetica" pitchFamily="34" charset="0"/>
              </a:endParaRPr>
            </a:p>
          </p:txBody>
        </p:sp>
      </p:grpSp>
      <p:grpSp>
        <p:nvGrpSpPr>
          <p:cNvPr id="3" name="Group 31"/>
          <p:cNvGrpSpPr>
            <a:grpSpLocks/>
          </p:cNvGrpSpPr>
          <p:nvPr/>
        </p:nvGrpSpPr>
        <p:grpSpPr bwMode="auto">
          <a:xfrm>
            <a:off x="3657600" y="4114800"/>
            <a:ext cx="1768475" cy="762000"/>
            <a:chOff x="2304" y="2592"/>
            <a:chExt cx="1114" cy="480"/>
          </a:xfrm>
        </p:grpSpPr>
        <p:sp>
          <p:nvSpPr>
            <p:cNvPr id="19488" name="Line 32"/>
            <p:cNvSpPr>
              <a:spLocks noChangeShapeType="1"/>
            </p:cNvSpPr>
            <p:nvPr/>
          </p:nvSpPr>
          <p:spPr bwMode="auto">
            <a:xfrm flipV="1">
              <a:off x="2304" y="2832"/>
              <a:ext cx="432" cy="24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6097" name="Text Box 33"/>
            <p:cNvSpPr txBox="1">
              <a:spLocks noChangeArrowheads="1"/>
            </p:cNvSpPr>
            <p:nvPr/>
          </p:nvSpPr>
          <p:spPr bwMode="auto">
            <a:xfrm>
              <a:off x="2592" y="2592"/>
              <a:ext cx="826" cy="250"/>
            </a:xfrm>
            <a:prstGeom prst="rect">
              <a:avLst/>
            </a:prstGeom>
            <a:noFill/>
            <a:ln w="12700">
              <a:noFill/>
              <a:miter lim="800000"/>
              <a:headEnd/>
              <a:tailEnd/>
            </a:ln>
            <a:effec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a:solidFill>
                    <a:schemeClr val="hlink"/>
                  </a:solidFill>
                  <a:effectLst>
                    <a:outerShdw blurRad="38100" dist="38100" dir="2700000" algn="tl">
                      <a:srgbClr val="C0C0C0"/>
                    </a:outerShdw>
                  </a:effectLst>
                  <a:latin typeface="Helvetica" pitchFamily="34" charset="0"/>
                </a:rPr>
                <a:t>Store (to)</a:t>
              </a:r>
              <a:endParaRPr lang="en-US" sz="2000">
                <a:solidFill>
                  <a:schemeClr val="accent1"/>
                </a:solidFill>
                <a:latin typeface="Helvetica" pitchFamily="34" charset="0"/>
              </a:endParaRPr>
            </a:p>
          </p:txBody>
        </p:sp>
      </p:grpSp>
      <p:sp>
        <p:nvSpPr>
          <p:cNvPr id="856098" name="Text Box 34"/>
          <p:cNvSpPr txBox="1">
            <a:spLocks noChangeArrowheads="1"/>
          </p:cNvSpPr>
          <p:nvPr/>
        </p:nvSpPr>
        <p:spPr bwMode="auto">
          <a:xfrm>
            <a:off x="838200" y="5562600"/>
            <a:ext cx="7894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a:solidFill>
                  <a:srgbClr val="800080"/>
                </a:solidFill>
                <a:latin typeface="Helvetica" pitchFamily="34" charset="0"/>
              </a:rPr>
              <a:t>These are “data transfer” instructions…</a:t>
            </a:r>
          </a:p>
        </p:txBody>
      </p:sp>
      <p:sp>
        <p:nvSpPr>
          <p:cNvPr id="19487" name="Text Box 35"/>
          <p:cNvSpPr txBox="1">
            <a:spLocks noChangeArrowheads="1"/>
          </p:cNvSpPr>
          <p:nvPr/>
        </p:nvSpPr>
        <p:spPr bwMode="auto">
          <a:xfrm>
            <a:off x="3751263" y="914400"/>
            <a:ext cx="50117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solidFill>
                  <a:schemeClr val="accent1"/>
                </a:solidFill>
                <a:latin typeface="Helvetica" pitchFamily="34" charset="0"/>
              </a:rPr>
              <a:t>Registers are in the </a:t>
            </a:r>
            <a:r>
              <a:rPr lang="en-US" sz="2000" b="1" dirty="0" err="1">
                <a:solidFill>
                  <a:schemeClr val="accent1"/>
                </a:solidFill>
                <a:latin typeface="Helvetica" pitchFamily="34" charset="0"/>
              </a:rPr>
              <a:t>datapath</a:t>
            </a:r>
            <a:r>
              <a:rPr lang="en-US" sz="2000" b="1" dirty="0">
                <a:solidFill>
                  <a:schemeClr val="accent1"/>
                </a:solidFill>
                <a:latin typeface="Helvetica" pitchFamily="34" charset="0"/>
              </a:rPr>
              <a:t> of the processor;  if operands are in memory, we must transfer them to the processor to operate on them, and then transfer back to memory when done.</a:t>
            </a:r>
          </a:p>
        </p:txBody>
      </p:sp>
    </p:spTree>
    <p:extLst>
      <p:ext uri="{BB962C8B-B14F-4D97-AF65-F5344CB8AC3E}">
        <p14:creationId xmlns:p14="http://schemas.microsoft.com/office/powerpoint/2010/main" val="33324624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56098"/>
                                        </p:tgtEl>
                                        <p:attrNameLst>
                                          <p:attrName>style.visibility</p:attrName>
                                        </p:attrNameLst>
                                      </p:cBhvr>
                                      <p:to>
                                        <p:strVal val="visible"/>
                                      </p:to>
                                    </p:set>
                                    <p:animEffect transition="in" filter="wipe(down)">
                                      <p:cBhvr>
                                        <p:cTn id="17" dur="500"/>
                                        <p:tgtEl>
                                          <p:spTgt spid="856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9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09600" y="685800"/>
            <a:ext cx="7924800" cy="762000"/>
          </a:xfrm>
        </p:spPr>
        <p:txBody>
          <a:bodyPr>
            <a:normAutofit fontScale="90000"/>
          </a:bodyPr>
          <a:lstStyle/>
          <a:p>
            <a:pPr eaLnBrk="1" hangingPunct="1"/>
            <a:r>
              <a:rPr lang="en-US" b="1" dirty="0" smtClean="0"/>
              <a:t>Data Transfer: Memory to </a:t>
            </a:r>
            <a:r>
              <a:rPr lang="en-US" b="1" dirty="0" err="1" smtClean="0"/>
              <a:t>Reg</a:t>
            </a:r>
            <a:r>
              <a:rPr lang="en-US" b="1" dirty="0" smtClean="0"/>
              <a:t> (1/4)</a:t>
            </a:r>
          </a:p>
        </p:txBody>
      </p:sp>
      <p:sp>
        <p:nvSpPr>
          <p:cNvPr id="23555" name="AutoShape 3"/>
          <p:cNvSpPr>
            <a:spLocks noGrp="1" noChangeArrowheads="1"/>
          </p:cNvSpPr>
          <p:nvPr>
            <p:ph type="body" idx="4294967295"/>
          </p:nvPr>
        </p:nvSpPr>
        <p:spPr>
          <a:xfrm>
            <a:off x="457200" y="1447800"/>
            <a:ext cx="8001000" cy="5181600"/>
          </a:xfrm>
        </p:spPr>
        <p:txBody>
          <a:bodyPr/>
          <a:lstStyle/>
          <a:p>
            <a:pPr marL="203200" indent="-203200" eaLnBrk="1" hangingPunct="1"/>
            <a:r>
              <a:rPr lang="en-US" dirty="0" smtClean="0"/>
              <a:t>To transfer a word of data, we need to specify two things:</a:t>
            </a:r>
          </a:p>
          <a:p>
            <a:pPr marL="685800" lvl="1" indent="-190500" eaLnBrk="1" hangingPunct="1"/>
            <a:r>
              <a:rPr lang="en-US" b="1" dirty="0" smtClean="0">
                <a:solidFill>
                  <a:srgbClr val="C00000"/>
                </a:solidFill>
              </a:rPr>
              <a:t>Register: </a:t>
            </a:r>
            <a:r>
              <a:rPr lang="en-US" dirty="0" smtClean="0"/>
              <a:t>specify this by # ($0 - $31) or symbolic name ($s0,…, $t0, …)</a:t>
            </a:r>
          </a:p>
          <a:p>
            <a:pPr marL="685800" lvl="1" indent="-190500" eaLnBrk="1" hangingPunct="1"/>
            <a:r>
              <a:rPr lang="en-US" b="1" dirty="0" smtClean="0">
                <a:solidFill>
                  <a:srgbClr val="C00000"/>
                </a:solidFill>
              </a:rPr>
              <a:t>Memory address: </a:t>
            </a:r>
            <a:r>
              <a:rPr lang="en-US" dirty="0" smtClean="0"/>
              <a:t>more difficult</a:t>
            </a:r>
          </a:p>
          <a:p>
            <a:pPr marL="1257300" lvl="2" indent="-342900" eaLnBrk="1" hangingPunct="1"/>
            <a:r>
              <a:rPr lang="en-US" sz="2400" dirty="0" smtClean="0"/>
              <a:t>Think of memory as a single one-dimensional array, so we can address it simply by supplying a pointer to a memory address.</a:t>
            </a:r>
          </a:p>
          <a:p>
            <a:pPr marL="1257300" lvl="2" indent="-342900" eaLnBrk="1" hangingPunct="1"/>
            <a:r>
              <a:rPr lang="en-US" sz="2400" dirty="0" smtClean="0"/>
              <a:t>Other times, we want to be able to offset from this pointer.</a:t>
            </a:r>
          </a:p>
          <a:p>
            <a:pPr marL="203200" indent="-203200" eaLnBrk="1" hangingPunct="1"/>
            <a:r>
              <a:rPr lang="en-US" sz="3200" dirty="0" smtClean="0"/>
              <a:t>Remember: “</a:t>
            </a:r>
            <a:r>
              <a:rPr lang="en-US" sz="3200" dirty="0" smtClean="0">
                <a:solidFill>
                  <a:schemeClr val="accent1"/>
                </a:solidFill>
              </a:rPr>
              <a:t>Load FROM memory</a:t>
            </a:r>
            <a:r>
              <a:rPr lang="en-US" sz="3200" dirty="0" smtClean="0"/>
              <a:t>”</a:t>
            </a:r>
          </a:p>
        </p:txBody>
      </p:sp>
    </p:spTree>
    <p:extLst>
      <p:ext uri="{BB962C8B-B14F-4D97-AF65-F5344CB8AC3E}">
        <p14:creationId xmlns:p14="http://schemas.microsoft.com/office/powerpoint/2010/main" val="4045593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09600" y="609600"/>
            <a:ext cx="7924800" cy="990600"/>
          </a:xfrm>
        </p:spPr>
        <p:txBody>
          <a:bodyPr>
            <a:normAutofit fontScale="90000"/>
          </a:bodyPr>
          <a:lstStyle/>
          <a:p>
            <a:pPr eaLnBrk="1" hangingPunct="1"/>
            <a:r>
              <a:rPr lang="en-US" b="1" dirty="0" smtClean="0"/>
              <a:t>Data Transfer: Memory to </a:t>
            </a:r>
            <a:r>
              <a:rPr lang="en-US" b="1" dirty="0" err="1" smtClean="0"/>
              <a:t>Reg</a:t>
            </a:r>
            <a:r>
              <a:rPr lang="en-US" b="1" dirty="0" smtClean="0"/>
              <a:t> (3/4)</a:t>
            </a:r>
          </a:p>
        </p:txBody>
      </p:sp>
      <p:sp>
        <p:nvSpPr>
          <p:cNvPr id="25603" name="AutoShape 3"/>
          <p:cNvSpPr>
            <a:spLocks noGrp="1" noChangeArrowheads="1"/>
          </p:cNvSpPr>
          <p:nvPr>
            <p:ph type="body" idx="4294967295"/>
          </p:nvPr>
        </p:nvSpPr>
        <p:spPr>
          <a:xfrm>
            <a:off x="685800" y="1524000"/>
            <a:ext cx="8153400" cy="5207000"/>
          </a:xfrm>
        </p:spPr>
        <p:txBody>
          <a:bodyPr/>
          <a:lstStyle/>
          <a:p>
            <a:pPr marL="203200" indent="-203200" eaLnBrk="1" hangingPunct="1"/>
            <a:r>
              <a:rPr lang="en-US" dirty="0" smtClean="0"/>
              <a:t>Load Instruction Syntax:</a:t>
            </a:r>
          </a:p>
          <a:p>
            <a:pPr marL="685800" lvl="1" indent="-190500" eaLnBrk="1" hangingPunct="1">
              <a:buFontTx/>
              <a:buNone/>
            </a:pPr>
            <a:r>
              <a:rPr lang="en-US" b="1" dirty="0" smtClean="0">
                <a:solidFill>
                  <a:srgbClr val="C00000"/>
                </a:solidFill>
              </a:rPr>
              <a:t>	1    2, 3(4)</a:t>
            </a:r>
          </a:p>
          <a:p>
            <a:pPr marL="685800" lvl="1" indent="-190500" eaLnBrk="1" hangingPunct="1"/>
            <a:r>
              <a:rPr lang="en-US" dirty="0" smtClean="0"/>
              <a:t>where</a:t>
            </a:r>
          </a:p>
          <a:p>
            <a:pPr marL="685800" lvl="1" indent="-190500" eaLnBrk="1" hangingPunct="1">
              <a:buFontTx/>
              <a:buNone/>
            </a:pPr>
            <a:r>
              <a:rPr lang="en-US" dirty="0" smtClean="0"/>
              <a:t>		1) operation name</a:t>
            </a:r>
          </a:p>
          <a:p>
            <a:pPr marL="685800" lvl="1" indent="-190500" eaLnBrk="1" hangingPunct="1">
              <a:buFontTx/>
              <a:buNone/>
            </a:pPr>
            <a:r>
              <a:rPr lang="en-US" dirty="0" smtClean="0"/>
              <a:t>		2) register that will receive value</a:t>
            </a:r>
          </a:p>
          <a:p>
            <a:pPr marL="685800" lvl="1" indent="-190500" eaLnBrk="1" hangingPunct="1">
              <a:buFontTx/>
              <a:buNone/>
            </a:pPr>
            <a:r>
              <a:rPr lang="en-US" dirty="0" smtClean="0"/>
              <a:t>		3) numerical offset </a:t>
            </a:r>
            <a:r>
              <a:rPr lang="en-US" b="1" dirty="0" smtClean="0">
                <a:solidFill>
                  <a:srgbClr val="800080"/>
                </a:solidFill>
              </a:rPr>
              <a:t>in bytes</a:t>
            </a:r>
            <a:endParaRPr lang="en-US" b="1" dirty="0" smtClean="0"/>
          </a:p>
          <a:p>
            <a:pPr marL="685800" lvl="1" indent="-190500" eaLnBrk="1" hangingPunct="1">
              <a:buFontTx/>
              <a:buNone/>
            </a:pPr>
            <a:r>
              <a:rPr lang="en-US" dirty="0" smtClean="0"/>
              <a:t>		4) register containing pointer to memory</a:t>
            </a:r>
          </a:p>
          <a:p>
            <a:pPr marL="203200" indent="-203200" eaLnBrk="1" hangingPunct="1"/>
            <a:r>
              <a:rPr lang="en-US" dirty="0" smtClean="0"/>
              <a:t>MIPS Instruction Name:</a:t>
            </a:r>
          </a:p>
          <a:p>
            <a:pPr marL="685800" lvl="1" indent="-190500" eaLnBrk="1" hangingPunct="1"/>
            <a:r>
              <a:rPr lang="en-US" b="1" dirty="0" err="1" smtClean="0">
                <a:solidFill>
                  <a:srgbClr val="C00000"/>
                </a:solidFill>
                <a:latin typeface="Courier New" pitchFamily="49" charset="0"/>
              </a:rPr>
              <a:t>lw</a:t>
            </a:r>
            <a:r>
              <a:rPr lang="en-US" dirty="0" smtClean="0"/>
              <a:t> (meaning Load Word, so 32 bits or one word are loaded at a time)</a:t>
            </a:r>
          </a:p>
        </p:txBody>
      </p:sp>
    </p:spTree>
    <p:extLst>
      <p:ext uri="{BB962C8B-B14F-4D97-AF65-F5344CB8AC3E}">
        <p14:creationId xmlns:p14="http://schemas.microsoft.com/office/powerpoint/2010/main" val="17771214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09600" y="533400"/>
            <a:ext cx="8001000" cy="762000"/>
          </a:xfrm>
        </p:spPr>
        <p:txBody>
          <a:bodyPr>
            <a:normAutofit fontScale="90000"/>
          </a:bodyPr>
          <a:lstStyle/>
          <a:p>
            <a:pPr eaLnBrk="1" hangingPunct="1"/>
            <a:r>
              <a:rPr lang="en-US" b="1" dirty="0" smtClean="0"/>
              <a:t>Data Transfer: Memory to </a:t>
            </a:r>
            <a:r>
              <a:rPr lang="en-US" b="1" dirty="0" err="1" smtClean="0"/>
              <a:t>Reg</a:t>
            </a:r>
            <a:r>
              <a:rPr lang="en-US" b="1" dirty="0" smtClean="0"/>
              <a:t> (4/4)</a:t>
            </a:r>
          </a:p>
        </p:txBody>
      </p:sp>
      <p:sp>
        <p:nvSpPr>
          <p:cNvPr id="26627" name="AutoShape 3"/>
          <p:cNvSpPr>
            <a:spLocks noGrp="1" noChangeArrowheads="1"/>
          </p:cNvSpPr>
          <p:nvPr>
            <p:ph type="body" idx="4294967295"/>
          </p:nvPr>
        </p:nvSpPr>
        <p:spPr>
          <a:xfrm>
            <a:off x="609600" y="1371600"/>
            <a:ext cx="8153400" cy="4752975"/>
          </a:xfrm>
        </p:spPr>
        <p:txBody>
          <a:bodyPr/>
          <a:lstStyle/>
          <a:p>
            <a:pPr marL="203200" indent="-203200" eaLnBrk="1" hangingPunct="1">
              <a:buFontTx/>
              <a:buNone/>
            </a:pPr>
            <a:r>
              <a:rPr lang="en-US" sz="2400" dirty="0" smtClean="0"/>
              <a:t/>
            </a:r>
            <a:br>
              <a:rPr lang="en-US" sz="2400" dirty="0" smtClean="0"/>
            </a:br>
            <a:r>
              <a:rPr lang="en-US" sz="2400" dirty="0" smtClean="0"/>
              <a:t>Example:	</a:t>
            </a:r>
            <a:r>
              <a:rPr lang="en-US" sz="2400" b="1" dirty="0" err="1" smtClean="0">
                <a:solidFill>
                  <a:schemeClr val="accent2"/>
                </a:solidFill>
                <a:latin typeface="Courier New" pitchFamily="49" charset="0"/>
              </a:rPr>
              <a:t>lw</a:t>
            </a:r>
            <a:r>
              <a:rPr lang="en-US" sz="2400" b="1" dirty="0" smtClean="0">
                <a:solidFill>
                  <a:schemeClr val="accent2"/>
                </a:solidFill>
                <a:latin typeface="Courier New" pitchFamily="49" charset="0"/>
              </a:rPr>
              <a:t> $t0,12($s0)</a:t>
            </a:r>
            <a:endParaRPr lang="en-US" sz="2400" b="1" dirty="0" smtClean="0">
              <a:latin typeface="Courier New" pitchFamily="49" charset="0"/>
            </a:endParaRPr>
          </a:p>
          <a:p>
            <a:pPr marL="685800" lvl="1" indent="-190500" eaLnBrk="1" hangingPunct="1">
              <a:buFontTx/>
              <a:buNone/>
            </a:pPr>
            <a:r>
              <a:rPr lang="en-US" dirty="0" smtClean="0">
                <a:latin typeface="Courier New" pitchFamily="49" charset="0"/>
              </a:rPr>
              <a:t>	</a:t>
            </a:r>
            <a:r>
              <a:rPr lang="en-US" sz="2000" dirty="0" smtClean="0"/>
              <a:t>This instruction will take the pointer in </a:t>
            </a:r>
            <a:r>
              <a:rPr lang="en-US" sz="2000" dirty="0" smtClean="0">
                <a:latin typeface="Courier New" pitchFamily="49" charset="0"/>
              </a:rPr>
              <a:t>$s0</a:t>
            </a:r>
            <a:r>
              <a:rPr lang="en-US" sz="2000" dirty="0" smtClean="0"/>
              <a:t>, add 12 bytes to it, and then load the value from the memory pointed to by this calculated sum into register </a:t>
            </a:r>
            <a:r>
              <a:rPr lang="en-US" sz="2000" dirty="0" smtClean="0">
                <a:latin typeface="Courier New" pitchFamily="49" charset="0"/>
              </a:rPr>
              <a:t>$t0</a:t>
            </a:r>
            <a:endParaRPr lang="en-US" sz="2000" dirty="0" smtClean="0"/>
          </a:p>
          <a:p>
            <a:pPr marL="203200" indent="-203200" eaLnBrk="1" hangingPunct="1"/>
            <a:r>
              <a:rPr lang="en-US" sz="2400" dirty="0" smtClean="0"/>
              <a:t>Notes:</a:t>
            </a:r>
          </a:p>
          <a:p>
            <a:pPr marL="685800" lvl="1" indent="-190500" eaLnBrk="1" hangingPunct="1"/>
            <a:r>
              <a:rPr lang="en-US" sz="2000" dirty="0" smtClean="0">
                <a:latin typeface="Courier New" pitchFamily="49" charset="0"/>
              </a:rPr>
              <a:t>$s0</a:t>
            </a:r>
            <a:r>
              <a:rPr lang="en-US" sz="2000" dirty="0" smtClean="0"/>
              <a:t> is called the </a:t>
            </a:r>
            <a:r>
              <a:rPr lang="en-US" sz="2000" b="1" u="sng" dirty="0" smtClean="0">
                <a:solidFill>
                  <a:srgbClr val="C00000"/>
                </a:solidFill>
              </a:rPr>
              <a:t>base register</a:t>
            </a:r>
            <a:endParaRPr lang="en-US" sz="2000" b="1" dirty="0" smtClean="0">
              <a:solidFill>
                <a:srgbClr val="C00000"/>
              </a:solidFill>
            </a:endParaRPr>
          </a:p>
          <a:p>
            <a:pPr marL="685800" lvl="1" indent="-190500" eaLnBrk="1" hangingPunct="1"/>
            <a:r>
              <a:rPr lang="en-US" sz="2000" dirty="0" smtClean="0"/>
              <a:t>12 is called the </a:t>
            </a:r>
            <a:r>
              <a:rPr lang="en-US" sz="2000" b="1" u="sng" dirty="0" smtClean="0">
                <a:solidFill>
                  <a:srgbClr val="C00000"/>
                </a:solidFill>
              </a:rPr>
              <a:t>offset</a:t>
            </a:r>
            <a:endParaRPr lang="en-US" sz="2000" b="1" dirty="0" smtClean="0">
              <a:solidFill>
                <a:srgbClr val="C00000"/>
              </a:solidFill>
            </a:endParaRPr>
          </a:p>
          <a:p>
            <a:pPr marL="685800" lvl="1" indent="-190500" eaLnBrk="1" hangingPunct="1"/>
            <a:r>
              <a:rPr lang="en-US" sz="2000" b="1" dirty="0" smtClean="0">
                <a:solidFill>
                  <a:srgbClr val="C00000"/>
                </a:solidFill>
              </a:rPr>
              <a:t>offset is generally used in accessing elements of array or structure: base </a:t>
            </a:r>
            <a:r>
              <a:rPr lang="en-US" sz="2000" b="1" dirty="0" err="1" smtClean="0">
                <a:solidFill>
                  <a:srgbClr val="C00000"/>
                </a:solidFill>
              </a:rPr>
              <a:t>reg</a:t>
            </a:r>
            <a:r>
              <a:rPr lang="en-US" sz="2000" b="1" dirty="0" smtClean="0">
                <a:solidFill>
                  <a:srgbClr val="C00000"/>
                </a:solidFill>
              </a:rPr>
              <a:t> points to beginning of array or structure</a:t>
            </a:r>
          </a:p>
        </p:txBody>
      </p:sp>
      <p:sp>
        <p:nvSpPr>
          <p:cNvPr id="861188" name="AutoShape 4"/>
          <p:cNvSpPr>
            <a:spLocks noChangeArrowheads="1"/>
          </p:cNvSpPr>
          <p:nvPr/>
        </p:nvSpPr>
        <p:spPr bwMode="auto">
          <a:xfrm>
            <a:off x="5486400" y="1295400"/>
            <a:ext cx="2286000" cy="911225"/>
          </a:xfrm>
          <a:prstGeom prst="leftArrow">
            <a:avLst>
              <a:gd name="adj1" fmla="val 46204"/>
              <a:gd name="adj2" fmla="val 45645"/>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r>
              <a:rPr lang="en-US" sz="2400" b="1" dirty="0">
                <a:solidFill>
                  <a:schemeClr val="accent1"/>
                </a:solidFill>
                <a:latin typeface="Helvetica" pitchFamily="34" charset="0"/>
              </a:rPr>
              <a:t>Data flow</a:t>
            </a:r>
            <a:endParaRPr lang="en-US" dirty="0">
              <a:solidFill>
                <a:schemeClr val="accent1"/>
              </a:solidFill>
              <a:latin typeface="Helvetica" pitchFamily="34" charset="0"/>
            </a:endParaRPr>
          </a:p>
        </p:txBody>
      </p:sp>
    </p:spTree>
    <p:extLst>
      <p:ext uri="{BB962C8B-B14F-4D97-AF65-F5344CB8AC3E}">
        <p14:creationId xmlns:p14="http://schemas.microsoft.com/office/powerpoint/2010/main" val="824003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61188"/>
                                        </p:tgtEl>
                                        <p:attrNameLst>
                                          <p:attrName>style.visibility</p:attrName>
                                        </p:attrNameLst>
                                      </p:cBhvr>
                                      <p:to>
                                        <p:strVal val="visible"/>
                                      </p:to>
                                    </p:set>
                                    <p:animEffect transition="in" filter="wipe(right)">
                                      <p:cBhvr>
                                        <p:cTn id="7" dur="500"/>
                                        <p:tgtEl>
                                          <p:spTgt spid="86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8"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Data Transfer: </a:t>
            </a:r>
            <a:r>
              <a:rPr lang="en-US" b="1" dirty="0" err="1" smtClean="0"/>
              <a:t>Reg</a:t>
            </a:r>
            <a:r>
              <a:rPr lang="en-US" b="1" dirty="0" smtClean="0"/>
              <a:t> to Memory</a:t>
            </a:r>
          </a:p>
        </p:txBody>
      </p:sp>
      <p:sp>
        <p:nvSpPr>
          <p:cNvPr id="27651" name="AutoShape 3"/>
          <p:cNvSpPr>
            <a:spLocks noGrp="1" noChangeArrowheads="1"/>
          </p:cNvSpPr>
          <p:nvPr>
            <p:ph type="body" idx="4294967295"/>
          </p:nvPr>
        </p:nvSpPr>
        <p:spPr>
          <a:xfrm>
            <a:off x="609600" y="1143000"/>
            <a:ext cx="8153400" cy="5221288"/>
          </a:xfrm>
        </p:spPr>
        <p:txBody>
          <a:bodyPr/>
          <a:lstStyle/>
          <a:p>
            <a:pPr marL="203200" indent="-203200" eaLnBrk="1" hangingPunct="1"/>
            <a:r>
              <a:rPr lang="en-US" sz="2400" dirty="0" smtClean="0"/>
              <a:t>Also want to store from register into memory</a:t>
            </a:r>
          </a:p>
          <a:p>
            <a:pPr marL="685800" lvl="1" indent="-190500" eaLnBrk="1" hangingPunct="1"/>
            <a:r>
              <a:rPr lang="en-US" sz="2000" dirty="0" smtClean="0"/>
              <a:t>Store instruction syntax is identical to Load’s</a:t>
            </a:r>
          </a:p>
          <a:p>
            <a:pPr marL="203200" indent="-203200" eaLnBrk="1" hangingPunct="1"/>
            <a:r>
              <a:rPr lang="en-US" sz="2400" dirty="0" smtClean="0"/>
              <a:t>MIPS Instruction Name:</a:t>
            </a:r>
          </a:p>
          <a:p>
            <a:pPr marL="203200" indent="-203200" eaLnBrk="1" hangingPunct="1">
              <a:buFontTx/>
              <a:buNone/>
            </a:pPr>
            <a:r>
              <a:rPr lang="en-US" sz="2400" b="1" dirty="0" smtClean="0">
                <a:solidFill>
                  <a:srgbClr val="C00000"/>
                </a:solidFill>
                <a:latin typeface="Courier New" pitchFamily="49" charset="0"/>
              </a:rPr>
              <a:t>	</a:t>
            </a:r>
            <a:r>
              <a:rPr lang="en-US" sz="2400" b="1" dirty="0" err="1" smtClean="0">
                <a:solidFill>
                  <a:srgbClr val="C00000"/>
                </a:solidFill>
                <a:latin typeface="Courier New" pitchFamily="49" charset="0"/>
              </a:rPr>
              <a:t>sw</a:t>
            </a:r>
            <a:r>
              <a:rPr lang="en-US" sz="2400" b="1" dirty="0" smtClean="0">
                <a:solidFill>
                  <a:srgbClr val="C00000"/>
                </a:solidFill>
              </a:rPr>
              <a:t> </a:t>
            </a:r>
            <a:r>
              <a:rPr lang="en-US" sz="2400" dirty="0" smtClean="0"/>
              <a:t>(meaning Store Word, so 32 bits or one word are loaded at a time)</a:t>
            </a:r>
          </a:p>
          <a:p>
            <a:pPr marL="203200" indent="-203200" eaLnBrk="1" hangingPunct="1"/>
            <a:endParaRPr lang="en-US" sz="2400" dirty="0" smtClean="0"/>
          </a:p>
          <a:p>
            <a:pPr marL="203200" indent="-203200" eaLnBrk="1" hangingPunct="1"/>
            <a:r>
              <a:rPr lang="en-US" sz="2400" dirty="0" smtClean="0"/>
              <a:t>Example:	</a:t>
            </a:r>
            <a:r>
              <a:rPr lang="en-US" sz="2400" b="1" dirty="0" err="1" smtClean="0">
                <a:solidFill>
                  <a:srgbClr val="C00000"/>
                </a:solidFill>
                <a:latin typeface="Courier New" pitchFamily="49" charset="0"/>
              </a:rPr>
              <a:t>sw</a:t>
            </a:r>
            <a:r>
              <a:rPr lang="en-US" sz="2400" b="1" dirty="0" smtClean="0">
                <a:solidFill>
                  <a:srgbClr val="C00000"/>
                </a:solidFill>
                <a:latin typeface="Courier New" pitchFamily="49" charset="0"/>
              </a:rPr>
              <a:t> $t0,12($s0)</a:t>
            </a:r>
          </a:p>
          <a:p>
            <a:pPr marL="685800" lvl="1" indent="-190500" eaLnBrk="1" hangingPunct="1">
              <a:buFontTx/>
              <a:buNone/>
            </a:pPr>
            <a:r>
              <a:rPr lang="en-US" sz="2000" dirty="0" smtClean="0"/>
              <a:t>	This instruction will take the pointer in </a:t>
            </a:r>
            <a:r>
              <a:rPr lang="en-US" sz="2000" dirty="0" smtClean="0">
                <a:latin typeface="Courier New" pitchFamily="49" charset="0"/>
              </a:rPr>
              <a:t>$s0</a:t>
            </a:r>
            <a:r>
              <a:rPr lang="en-US" sz="2000" dirty="0" smtClean="0"/>
              <a:t>, add 12 bytes to it, and then store the value from register </a:t>
            </a:r>
            <a:r>
              <a:rPr lang="en-US" sz="2000" dirty="0" smtClean="0">
                <a:latin typeface="Courier New" pitchFamily="49" charset="0"/>
              </a:rPr>
              <a:t>$t0</a:t>
            </a:r>
            <a:r>
              <a:rPr lang="en-US" sz="2000" dirty="0" smtClean="0"/>
              <a:t> into that memory address</a:t>
            </a:r>
          </a:p>
          <a:p>
            <a:pPr marL="203200" indent="-203200" eaLnBrk="1" hangingPunct="1"/>
            <a:r>
              <a:rPr lang="en-US" sz="2400" dirty="0" smtClean="0"/>
              <a:t>Remember: “</a:t>
            </a:r>
            <a:r>
              <a:rPr lang="en-US" sz="2400" dirty="0" smtClean="0">
                <a:solidFill>
                  <a:schemeClr val="accent1"/>
                </a:solidFill>
              </a:rPr>
              <a:t>Store INTO memory</a:t>
            </a:r>
            <a:r>
              <a:rPr lang="en-US" sz="2400" dirty="0" smtClean="0"/>
              <a:t>”</a:t>
            </a:r>
          </a:p>
        </p:txBody>
      </p:sp>
      <p:sp>
        <p:nvSpPr>
          <p:cNvPr id="862212" name="AutoShape 4"/>
          <p:cNvSpPr>
            <a:spLocks noChangeArrowheads="1"/>
          </p:cNvSpPr>
          <p:nvPr/>
        </p:nvSpPr>
        <p:spPr bwMode="auto">
          <a:xfrm flipH="1">
            <a:off x="3200400" y="3083322"/>
            <a:ext cx="2286000" cy="992981"/>
          </a:xfrm>
          <a:prstGeom prst="leftArrow">
            <a:avLst>
              <a:gd name="adj1" fmla="val 46204"/>
              <a:gd name="adj2" fmla="val 45645"/>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r>
              <a:rPr lang="en-US" sz="2400" b="1">
                <a:solidFill>
                  <a:schemeClr val="accent1"/>
                </a:solidFill>
                <a:latin typeface="Helvetica" pitchFamily="34" charset="0"/>
              </a:rPr>
              <a:t>Data flow</a:t>
            </a:r>
            <a:endParaRPr lang="en-US" b="1">
              <a:solidFill>
                <a:schemeClr val="accent1"/>
              </a:solidFill>
              <a:latin typeface="Helvetica" pitchFamily="34" charset="0"/>
            </a:endParaRPr>
          </a:p>
        </p:txBody>
      </p:sp>
    </p:spTree>
    <p:extLst>
      <p:ext uri="{BB962C8B-B14F-4D97-AF65-F5344CB8AC3E}">
        <p14:creationId xmlns:p14="http://schemas.microsoft.com/office/powerpoint/2010/main" val="1766207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2212"/>
                                        </p:tgtEl>
                                        <p:attrNameLst>
                                          <p:attrName>style.visibility</p:attrName>
                                        </p:attrNameLst>
                                      </p:cBhvr>
                                      <p:to>
                                        <p:strVal val="visible"/>
                                      </p:to>
                                    </p:set>
                                    <p:animEffect transition="in" filter="wipe(left)">
                                      <p:cBhvr>
                                        <p:cTn id="7" dur="500"/>
                                        <p:tgtEl>
                                          <p:spTgt spid="86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533400"/>
            <a:ext cx="8001000" cy="1303337"/>
          </a:xfrm>
        </p:spPr>
        <p:txBody>
          <a:bodyPr/>
          <a:lstStyle/>
          <a:p>
            <a:pPr eaLnBrk="1" hangingPunct="1"/>
            <a:r>
              <a:rPr lang="en-US" b="1" dirty="0" smtClean="0"/>
              <a:t>The First Program: Hello World</a:t>
            </a:r>
          </a:p>
        </p:txBody>
      </p:sp>
      <p:sp>
        <p:nvSpPr>
          <p:cNvPr id="10243" name="AutoShape 3"/>
          <p:cNvSpPr>
            <a:spLocks noGrp="1" noChangeArrowheads="1"/>
          </p:cNvSpPr>
          <p:nvPr>
            <p:ph type="body" idx="4294967295"/>
          </p:nvPr>
        </p:nvSpPr>
        <p:spPr>
          <a:xfrm>
            <a:off x="990600" y="1600200"/>
            <a:ext cx="7315200" cy="4572000"/>
          </a:xfrm>
        </p:spPr>
        <p:txBody>
          <a:bodyPr>
            <a:normAutofit fontScale="92500" lnSpcReduction="10000"/>
          </a:bodyPr>
          <a:lstStyle/>
          <a:p>
            <a:pPr eaLnBrk="1" hangingPunct="1">
              <a:buFontTx/>
              <a:buNone/>
            </a:pPr>
            <a:r>
              <a:rPr lang="en-US" sz="2400" dirty="0" smtClean="0"/>
              <a:t>.text</a:t>
            </a:r>
          </a:p>
          <a:p>
            <a:pPr eaLnBrk="1" hangingPunct="1">
              <a:buFontTx/>
              <a:buNone/>
            </a:pPr>
            <a:r>
              <a:rPr lang="en-US" sz="2400" dirty="0" smtClean="0"/>
              <a:t>.globl main</a:t>
            </a:r>
          </a:p>
          <a:p>
            <a:pPr eaLnBrk="1" hangingPunct="1">
              <a:buFontTx/>
              <a:buNone/>
            </a:pPr>
            <a:r>
              <a:rPr lang="en-US" sz="2400" dirty="0" smtClean="0"/>
              <a:t>main:</a:t>
            </a:r>
          </a:p>
          <a:p>
            <a:pPr eaLnBrk="1" hangingPunct="1">
              <a:buFontTx/>
              <a:buNone/>
            </a:pPr>
            <a:r>
              <a:rPr lang="en-US" sz="2400" dirty="0" smtClean="0"/>
              <a:t>	li $v0, 4</a:t>
            </a:r>
          </a:p>
          <a:p>
            <a:pPr eaLnBrk="1" hangingPunct="1">
              <a:buFontTx/>
              <a:buNone/>
            </a:pPr>
            <a:r>
              <a:rPr lang="en-US" sz="2400" dirty="0" smtClean="0"/>
              <a:t>	la $a0, str</a:t>
            </a:r>
          </a:p>
          <a:p>
            <a:pPr eaLnBrk="1" hangingPunct="1">
              <a:buFontTx/>
              <a:buNone/>
            </a:pPr>
            <a:r>
              <a:rPr lang="en-US" sz="2400" dirty="0" smtClean="0"/>
              <a:t>    </a:t>
            </a:r>
            <a:r>
              <a:rPr lang="en-US" sz="2400" dirty="0" err="1" smtClean="0"/>
              <a:t>syscall</a:t>
            </a:r>
            <a:r>
              <a:rPr lang="en-US" sz="2400" dirty="0" smtClean="0"/>
              <a:t>      # print string</a:t>
            </a:r>
          </a:p>
          <a:p>
            <a:pPr eaLnBrk="1" hangingPunct="1">
              <a:buFontTx/>
              <a:buNone/>
            </a:pPr>
            <a:r>
              <a:rPr lang="en-US" sz="2400" dirty="0" smtClean="0"/>
              <a:t>	li $v0, 10</a:t>
            </a:r>
          </a:p>
          <a:p>
            <a:pPr eaLnBrk="1" hangingPunct="1">
              <a:buFontTx/>
              <a:buNone/>
            </a:pPr>
            <a:r>
              <a:rPr lang="en-US" sz="2400" dirty="0" smtClean="0"/>
              <a:t>    </a:t>
            </a:r>
            <a:r>
              <a:rPr lang="en-US" sz="2400" dirty="0" err="1" smtClean="0"/>
              <a:t>syscall</a:t>
            </a:r>
            <a:r>
              <a:rPr lang="en-US" sz="2400" dirty="0" smtClean="0"/>
              <a:t>      # exit (you must use </a:t>
            </a:r>
            <a:r>
              <a:rPr lang="en-US" sz="2400" dirty="0" err="1" smtClean="0"/>
              <a:t>syscall</a:t>
            </a:r>
            <a:r>
              <a:rPr lang="en-US" sz="2400" dirty="0" smtClean="0"/>
              <a:t> #10 to exit)</a:t>
            </a:r>
          </a:p>
          <a:p>
            <a:pPr eaLnBrk="1" hangingPunct="1">
              <a:buFontTx/>
              <a:buNone/>
            </a:pPr>
            <a:r>
              <a:rPr lang="en-US" sz="2400" dirty="0" smtClean="0"/>
              <a:t>.data</a:t>
            </a:r>
          </a:p>
          <a:p>
            <a:pPr eaLnBrk="1" hangingPunct="1">
              <a:buFontTx/>
              <a:buNone/>
            </a:pPr>
            <a:r>
              <a:rPr lang="en-US" sz="2400" dirty="0" smtClean="0"/>
              <a:t>str:    .asciiz "Hello World!!!"</a:t>
            </a:r>
          </a:p>
        </p:txBody>
      </p:sp>
    </p:spTree>
    <p:extLst>
      <p:ext uri="{BB962C8B-B14F-4D97-AF65-F5344CB8AC3E}">
        <p14:creationId xmlns:p14="http://schemas.microsoft.com/office/powerpoint/2010/main" val="3587306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533400" y="152400"/>
            <a:ext cx="8001000" cy="1303337"/>
          </a:xfrm>
          <a:noFill/>
        </p:spPr>
        <p:txBody>
          <a:bodyPr/>
          <a:lstStyle/>
          <a:p>
            <a:r>
              <a:rPr lang="en-US" sz="2400" b="1" dirty="0" smtClean="0"/>
              <a:t>MIPS Data Transfer Instructions  Example</a:t>
            </a:r>
          </a:p>
        </p:txBody>
      </p:sp>
      <p:sp>
        <p:nvSpPr>
          <p:cNvPr id="5123" name="AutoShape 3"/>
          <p:cNvSpPr>
            <a:spLocks noGrp="1" noChangeArrowheads="1"/>
          </p:cNvSpPr>
          <p:nvPr>
            <p:ph type="body" idx="4294967295"/>
          </p:nvPr>
        </p:nvSpPr>
        <p:spPr>
          <a:xfrm>
            <a:off x="685800" y="1066800"/>
            <a:ext cx="8458200" cy="5029200"/>
          </a:xfrm>
          <a:noFill/>
        </p:spPr>
        <p:txBody>
          <a:bodyPr/>
          <a:lstStyle/>
          <a:p>
            <a:pPr>
              <a:lnSpc>
                <a:spcPct val="90000"/>
              </a:lnSpc>
            </a:pPr>
            <a:r>
              <a:rPr lang="en-US" sz="2000" dirty="0" smtClean="0"/>
              <a:t>	</a:t>
            </a:r>
          </a:p>
          <a:p>
            <a:pPr>
              <a:lnSpc>
                <a:spcPct val="90000"/>
              </a:lnSpc>
              <a:buFontTx/>
              <a:buNone/>
            </a:pPr>
            <a:r>
              <a:rPr lang="en-US" sz="2000" dirty="0" smtClean="0"/>
              <a:t>		C code:	</a:t>
            </a:r>
            <a:r>
              <a:rPr lang="en-US" sz="2000" dirty="0" smtClean="0">
                <a:latin typeface="Courier New" pitchFamily="49" charset="0"/>
              </a:rPr>
              <a:t>A[12] = h + A[8];</a:t>
            </a:r>
            <a:r>
              <a:rPr lang="en-US" sz="2000" dirty="0" smtClean="0"/>
              <a:t/>
            </a:r>
            <a:br>
              <a:rPr lang="en-US" sz="2000" dirty="0" smtClean="0"/>
            </a:br>
            <a:r>
              <a:rPr lang="en-US" sz="2000" dirty="0" smtClean="0"/>
              <a:t/>
            </a:r>
            <a:br>
              <a:rPr lang="en-US" sz="2000" dirty="0" smtClean="0"/>
            </a:br>
            <a:r>
              <a:rPr lang="en-US" sz="2000" dirty="0" smtClean="0"/>
              <a:t>	MIPS code:	</a:t>
            </a:r>
            <a:r>
              <a:rPr lang="en-US" sz="2000" dirty="0" err="1" smtClean="0">
                <a:latin typeface="Courier New" pitchFamily="49" charset="0"/>
              </a:rPr>
              <a:t>lw</a:t>
            </a:r>
            <a:r>
              <a:rPr lang="en-US" sz="2000" dirty="0" smtClean="0">
                <a:latin typeface="Courier New" pitchFamily="49" charset="0"/>
              </a:rPr>
              <a:t> $t0, 32($s3) # load  word</a:t>
            </a:r>
            <a:br>
              <a:rPr lang="en-US" sz="2000" dirty="0" smtClean="0">
                <a:latin typeface="Courier New" pitchFamily="49" charset="0"/>
              </a:rPr>
            </a:br>
            <a:r>
              <a:rPr lang="en-US" sz="2000" dirty="0" smtClean="0">
                <a:latin typeface="Courier New" pitchFamily="49" charset="0"/>
              </a:rPr>
              <a:t>			   add $t0, $s2, $t0</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sw</a:t>
            </a:r>
            <a:r>
              <a:rPr lang="en-US" sz="2000" dirty="0" smtClean="0">
                <a:latin typeface="Courier New" pitchFamily="49" charset="0"/>
              </a:rPr>
              <a:t> $t0, 48($s3) # store word</a:t>
            </a:r>
            <a:r>
              <a:rPr lang="en-US" sz="2000" dirty="0" smtClean="0"/>
              <a:t/>
            </a:r>
            <a:br>
              <a:rPr lang="en-US" sz="2000" dirty="0" smtClean="0"/>
            </a:br>
            <a:endParaRPr lang="en-US" sz="2000" dirty="0" smtClean="0"/>
          </a:p>
          <a:p>
            <a:pPr>
              <a:lnSpc>
                <a:spcPct val="90000"/>
              </a:lnSpc>
            </a:pPr>
            <a:r>
              <a:rPr lang="en-US" sz="2400" dirty="0" smtClean="0"/>
              <a:t>$s3: </a:t>
            </a:r>
            <a:r>
              <a:rPr lang="en-US" sz="2400" b="1" dirty="0" smtClean="0">
                <a:solidFill>
                  <a:srgbClr val="C00000"/>
                </a:solidFill>
              </a:rPr>
              <a:t>base address </a:t>
            </a:r>
            <a:r>
              <a:rPr lang="en-US" sz="2400" dirty="0" smtClean="0"/>
              <a:t>(as called </a:t>
            </a:r>
            <a:r>
              <a:rPr lang="en-US" sz="2400" b="1" dirty="0" smtClean="0">
                <a:solidFill>
                  <a:srgbClr val="C00000"/>
                </a:solidFill>
              </a:rPr>
              <a:t>index register</a:t>
            </a:r>
            <a:r>
              <a:rPr lang="en-US" sz="2400" dirty="0" smtClean="0"/>
              <a:t>)	</a:t>
            </a:r>
            <a:r>
              <a:rPr lang="en-US" sz="2000" dirty="0" smtClean="0"/>
              <a:t>		</a:t>
            </a:r>
          </a:p>
          <a:p>
            <a:pPr>
              <a:lnSpc>
                <a:spcPct val="90000"/>
              </a:lnSpc>
            </a:pPr>
            <a:r>
              <a:rPr lang="en-US" sz="2000" dirty="0" smtClean="0"/>
              <a:t>Can refer to registers by name (e.g., $s2, $t2) instead of number</a:t>
            </a:r>
          </a:p>
          <a:p>
            <a:pPr>
              <a:lnSpc>
                <a:spcPct val="90000"/>
              </a:lnSpc>
            </a:pPr>
            <a:r>
              <a:rPr lang="en-US" sz="2000" dirty="0" smtClean="0"/>
              <a:t>Store word has destination last</a:t>
            </a:r>
          </a:p>
          <a:p>
            <a:pPr>
              <a:lnSpc>
                <a:spcPct val="90000"/>
              </a:lnSpc>
            </a:pPr>
            <a:r>
              <a:rPr lang="en-US" sz="2000" b="1" dirty="0" smtClean="0">
                <a:solidFill>
                  <a:srgbClr val="C00000"/>
                </a:solidFill>
              </a:rPr>
              <a:t>Remember arithmetic operands are registers, not memory!</a:t>
            </a:r>
            <a:br>
              <a:rPr lang="en-US" sz="2000" b="1" dirty="0" smtClean="0">
                <a:solidFill>
                  <a:srgbClr val="C00000"/>
                </a:solidFill>
              </a:rPr>
            </a:br>
            <a:r>
              <a:rPr lang="en-US" sz="2000" dirty="0" smtClean="0"/>
              <a:t/>
            </a:r>
            <a:br>
              <a:rPr lang="en-US" sz="2000" dirty="0" smtClean="0"/>
            </a:br>
            <a:r>
              <a:rPr lang="en-US" sz="2000" dirty="0" smtClean="0"/>
              <a:t>	Can’t write:  	</a:t>
            </a:r>
            <a:r>
              <a:rPr lang="en-US" sz="2000" dirty="0" smtClean="0">
                <a:latin typeface="Courier New" pitchFamily="49" charset="0"/>
              </a:rPr>
              <a:t>add 48($s3), $s2, 32($s3)</a:t>
            </a:r>
          </a:p>
        </p:txBody>
      </p:sp>
      <p:sp>
        <p:nvSpPr>
          <p:cNvPr id="5124" name="Line 4"/>
          <p:cNvSpPr>
            <a:spLocks noChangeShapeType="1"/>
          </p:cNvSpPr>
          <p:nvPr/>
        </p:nvSpPr>
        <p:spPr bwMode="auto">
          <a:xfrm flipH="1">
            <a:off x="4343400" y="1295400"/>
            <a:ext cx="9144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5" name="Text Box 5"/>
          <p:cNvSpPr txBox="1">
            <a:spLocks noChangeArrowheads="1"/>
          </p:cNvSpPr>
          <p:nvPr/>
        </p:nvSpPr>
        <p:spPr bwMode="auto">
          <a:xfrm>
            <a:off x="5257800" y="990600"/>
            <a:ext cx="20703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400" b="1" dirty="0">
                <a:solidFill>
                  <a:srgbClr val="C00000"/>
                </a:solidFill>
              </a:rPr>
              <a:t>Word Address</a:t>
            </a:r>
          </a:p>
        </p:txBody>
      </p:sp>
      <p:sp>
        <p:nvSpPr>
          <p:cNvPr id="5126" name="Text Box 7"/>
          <p:cNvSpPr txBox="1">
            <a:spLocks noChangeArrowheads="1"/>
          </p:cNvSpPr>
          <p:nvPr/>
        </p:nvSpPr>
        <p:spPr bwMode="auto">
          <a:xfrm>
            <a:off x="5638800" y="1524000"/>
            <a:ext cx="1915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400" b="1" dirty="0">
                <a:solidFill>
                  <a:srgbClr val="C00000"/>
                </a:solidFill>
              </a:rPr>
              <a:t>Byte Address</a:t>
            </a:r>
          </a:p>
        </p:txBody>
      </p:sp>
      <p:sp>
        <p:nvSpPr>
          <p:cNvPr id="5127" name="Line 9"/>
          <p:cNvSpPr>
            <a:spLocks noChangeShapeType="1"/>
          </p:cNvSpPr>
          <p:nvPr/>
        </p:nvSpPr>
        <p:spPr bwMode="auto">
          <a:xfrm flipH="1">
            <a:off x="4648200" y="1828800"/>
            <a:ext cx="9144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70172666"/>
      </p:ext>
    </p:extLst>
  </p:cSld>
  <p:clrMapOvr>
    <a:masterClrMapping/>
  </p:clrMapOvr>
  <p:transition spd="slow" advTm="2000"/>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838200" y="533400"/>
            <a:ext cx="7563224" cy="589905"/>
          </a:xfrm>
          <a:noFill/>
        </p:spPr>
        <p:txBody>
          <a:bodyPr wrap="none" lIns="63500" tIns="25400" rIns="63500" bIns="25400" anchor="t">
            <a:spAutoFit/>
          </a:bodyPr>
          <a:lstStyle/>
          <a:p>
            <a:pPr eaLnBrk="1" hangingPunct="1"/>
            <a:r>
              <a:rPr lang="en-US" sz="3500" b="1" dirty="0" smtClean="0"/>
              <a:t>More Notes about Memory: Alignment</a:t>
            </a:r>
          </a:p>
        </p:txBody>
      </p:sp>
      <p:sp>
        <p:nvSpPr>
          <p:cNvPr id="12292" name="Rectangle 16"/>
          <p:cNvSpPr>
            <a:spLocks noGrp="1" noChangeArrowheads="1"/>
          </p:cNvSpPr>
          <p:nvPr>
            <p:ph type="body" idx="4294967295"/>
          </p:nvPr>
        </p:nvSpPr>
        <p:spPr>
          <a:xfrm>
            <a:off x="609600" y="1066800"/>
            <a:ext cx="7924800" cy="789960"/>
          </a:xfrm>
          <a:prstGeom prst="rect">
            <a:avLst/>
          </a:prstGeom>
          <a:noFill/>
        </p:spPr>
        <p:txBody>
          <a:bodyPr wrap="square" lIns="63500" tIns="25400" rIns="63500" bIns="25400">
            <a:spAutoFit/>
          </a:bodyPr>
          <a:lstStyle/>
          <a:p>
            <a:pPr marL="203200" indent="-203200" eaLnBrk="1" hangingPunct="1"/>
            <a:r>
              <a:rPr lang="en-US" dirty="0" smtClean="0"/>
              <a:t>MIPS requires that all words start at byte addresses that are multiples of 4 bytes</a:t>
            </a:r>
          </a:p>
        </p:txBody>
      </p:sp>
      <p:grpSp>
        <p:nvGrpSpPr>
          <p:cNvPr id="2" name="Group 3"/>
          <p:cNvGrpSpPr>
            <a:grpSpLocks/>
          </p:cNvGrpSpPr>
          <p:nvPr/>
        </p:nvGrpSpPr>
        <p:grpSpPr bwMode="auto">
          <a:xfrm>
            <a:off x="609600" y="2133600"/>
            <a:ext cx="4267200" cy="2835275"/>
            <a:chOff x="1104" y="1632"/>
            <a:chExt cx="2688" cy="1786"/>
          </a:xfrm>
        </p:grpSpPr>
        <p:sp>
          <p:nvSpPr>
            <p:cNvPr id="12302" name="Rectangle 4"/>
            <p:cNvSpPr>
              <a:spLocks noChangeArrowheads="1"/>
            </p:cNvSpPr>
            <p:nvPr/>
          </p:nvSpPr>
          <p:spPr bwMode="auto">
            <a:xfrm>
              <a:off x="2160" y="1632"/>
              <a:ext cx="160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b="1">
                  <a:latin typeface="Helvetica" pitchFamily="34" charset="0"/>
                </a:rPr>
                <a:t>0      1     2     3</a:t>
              </a:r>
            </a:p>
          </p:txBody>
        </p:sp>
        <p:grpSp>
          <p:nvGrpSpPr>
            <p:cNvPr id="12303" name="Group 5"/>
            <p:cNvGrpSpPr>
              <a:grpSpLocks/>
            </p:cNvGrpSpPr>
            <p:nvPr/>
          </p:nvGrpSpPr>
          <p:grpSpPr bwMode="auto">
            <a:xfrm>
              <a:off x="2160" y="1968"/>
              <a:ext cx="1632" cy="1450"/>
              <a:chOff x="2208" y="2352"/>
              <a:chExt cx="1288" cy="1144"/>
            </a:xfrm>
          </p:grpSpPr>
          <p:sp>
            <p:nvSpPr>
              <p:cNvPr id="12306" name="Rectangle 6"/>
              <p:cNvSpPr>
                <a:spLocks noChangeArrowheads="1"/>
              </p:cNvSpPr>
              <p:nvPr/>
            </p:nvSpPr>
            <p:spPr bwMode="auto">
              <a:xfrm>
                <a:off x="2208" y="2352"/>
                <a:ext cx="1288" cy="11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7" name="Rectangle 7"/>
              <p:cNvSpPr>
                <a:spLocks noChangeArrowheads="1"/>
              </p:cNvSpPr>
              <p:nvPr/>
            </p:nvSpPr>
            <p:spPr bwMode="auto">
              <a:xfrm>
                <a:off x="2208" y="2448"/>
                <a:ext cx="1288" cy="136"/>
              </a:xfrm>
              <a:prstGeom prst="rect">
                <a:avLst/>
              </a:prstGeom>
              <a:solidFill>
                <a:srgbClr val="00FF00"/>
              </a:solidFill>
              <a:ln w="28575">
                <a:solidFill>
                  <a:schemeClr val="tx1"/>
                </a:solidFill>
                <a:miter lim="800000"/>
                <a:headEnd/>
                <a:tailEnd/>
              </a:ln>
            </p:spPr>
            <p:txBody>
              <a:bodyPr wrap="none" anchor="ctr"/>
              <a:lstStyle/>
              <a:p>
                <a:endParaRPr lang="en-US"/>
              </a:p>
            </p:txBody>
          </p:sp>
          <p:sp>
            <p:nvSpPr>
              <p:cNvPr id="12308" name="Rectangle 8"/>
              <p:cNvSpPr>
                <a:spLocks noChangeArrowheads="1"/>
              </p:cNvSpPr>
              <p:nvPr/>
            </p:nvSpPr>
            <p:spPr bwMode="auto">
              <a:xfrm>
                <a:off x="2880" y="2976"/>
                <a:ext cx="616"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09" name="Rectangle 9"/>
              <p:cNvSpPr>
                <a:spLocks noChangeArrowheads="1"/>
              </p:cNvSpPr>
              <p:nvPr/>
            </p:nvSpPr>
            <p:spPr bwMode="auto">
              <a:xfrm>
                <a:off x="2208" y="3120"/>
                <a:ext cx="664"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0" name="Rectangle 10"/>
              <p:cNvSpPr>
                <a:spLocks noChangeArrowheads="1"/>
              </p:cNvSpPr>
              <p:nvPr/>
            </p:nvSpPr>
            <p:spPr bwMode="auto">
              <a:xfrm>
                <a:off x="3216" y="3216"/>
                <a:ext cx="280"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1" name="Rectangle 11"/>
              <p:cNvSpPr>
                <a:spLocks noChangeArrowheads="1"/>
              </p:cNvSpPr>
              <p:nvPr/>
            </p:nvSpPr>
            <p:spPr bwMode="auto">
              <a:xfrm>
                <a:off x="2208" y="3360"/>
                <a:ext cx="1000"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2" name="Rectangle 12"/>
              <p:cNvSpPr>
                <a:spLocks noChangeArrowheads="1"/>
              </p:cNvSpPr>
              <p:nvPr/>
            </p:nvSpPr>
            <p:spPr bwMode="auto">
              <a:xfrm>
                <a:off x="2496" y="2688"/>
                <a:ext cx="1000"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3" name="Rectangle 13"/>
              <p:cNvSpPr>
                <a:spLocks noChangeArrowheads="1"/>
              </p:cNvSpPr>
              <p:nvPr/>
            </p:nvSpPr>
            <p:spPr bwMode="auto">
              <a:xfrm>
                <a:off x="2208" y="2832"/>
                <a:ext cx="280" cy="136"/>
              </a:xfrm>
              <a:prstGeom prst="rect">
                <a:avLst/>
              </a:prstGeom>
              <a:solidFill>
                <a:srgbClr val="FF0000"/>
              </a:solidFill>
              <a:ln w="28575">
                <a:solidFill>
                  <a:schemeClr val="tx1"/>
                </a:solidFill>
                <a:miter lim="800000"/>
                <a:headEnd/>
                <a:tailEnd/>
              </a:ln>
            </p:spPr>
            <p:txBody>
              <a:bodyPr wrap="none" anchor="ctr"/>
              <a:lstStyle/>
              <a:p>
                <a:endParaRPr lang="en-US"/>
              </a:p>
            </p:txBody>
          </p:sp>
        </p:grpSp>
        <p:sp>
          <p:nvSpPr>
            <p:cNvPr id="12304" name="Rectangle 14"/>
            <p:cNvSpPr>
              <a:spLocks noChangeArrowheads="1"/>
            </p:cNvSpPr>
            <p:nvPr/>
          </p:nvSpPr>
          <p:spPr bwMode="auto">
            <a:xfrm>
              <a:off x="1152" y="1968"/>
              <a:ext cx="93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r" eaLnBrk="0" hangingPunct="0"/>
              <a:r>
                <a:rPr lang="en-US" b="1" i="1">
                  <a:solidFill>
                    <a:srgbClr val="51DC00"/>
                  </a:solidFill>
                  <a:latin typeface="Helvetica" pitchFamily="34" charset="0"/>
                </a:rPr>
                <a:t>Aligned</a:t>
              </a:r>
            </a:p>
          </p:txBody>
        </p:sp>
        <p:sp>
          <p:nvSpPr>
            <p:cNvPr id="12305" name="Rectangle 15"/>
            <p:cNvSpPr>
              <a:spLocks noChangeArrowheads="1"/>
            </p:cNvSpPr>
            <p:nvPr/>
          </p:nvSpPr>
          <p:spPr bwMode="auto">
            <a:xfrm>
              <a:off x="1104" y="2448"/>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r" eaLnBrk="0" hangingPunct="0"/>
              <a:r>
                <a:rPr lang="en-US" b="1" i="1">
                  <a:solidFill>
                    <a:schemeClr val="accent1"/>
                  </a:solidFill>
                  <a:latin typeface="Helvetica" pitchFamily="34" charset="0"/>
                </a:rPr>
                <a:t>Not</a:t>
              </a:r>
            </a:p>
            <a:p>
              <a:pPr algn="r" eaLnBrk="0" hangingPunct="0"/>
              <a:r>
                <a:rPr lang="en-US" b="1" i="1">
                  <a:solidFill>
                    <a:schemeClr val="accent1"/>
                  </a:solidFill>
                  <a:latin typeface="Helvetica" pitchFamily="34" charset="0"/>
                </a:rPr>
                <a:t>Aligned</a:t>
              </a:r>
            </a:p>
          </p:txBody>
        </p:sp>
      </p:grpSp>
      <p:sp>
        <p:nvSpPr>
          <p:cNvPr id="875537" name="Rectangle 17"/>
          <p:cNvSpPr>
            <a:spLocks noChangeArrowheads="1"/>
          </p:cNvSpPr>
          <p:nvPr/>
        </p:nvSpPr>
        <p:spPr bwMode="auto">
          <a:xfrm>
            <a:off x="609600" y="5334000"/>
            <a:ext cx="8534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203200" indent="-203200">
              <a:spcBef>
                <a:spcPct val="20000"/>
              </a:spcBef>
              <a:buFontTx/>
              <a:buChar char="•"/>
            </a:pPr>
            <a:r>
              <a:rPr lang="en-US" b="1">
                <a:latin typeface="Arial" charset="0"/>
              </a:rPr>
              <a:t>Called </a:t>
            </a:r>
            <a:r>
              <a:rPr lang="en-US" b="1" u="sng">
                <a:solidFill>
                  <a:srgbClr val="0000FF"/>
                </a:solidFill>
                <a:latin typeface="Arial" charset="0"/>
              </a:rPr>
              <a:t>Alignment</a:t>
            </a:r>
            <a:r>
              <a:rPr lang="en-US" b="1">
                <a:latin typeface="Arial" charset="0"/>
              </a:rPr>
              <a:t>: objects must fall on address that is multiple of  their size.</a:t>
            </a:r>
          </a:p>
        </p:txBody>
      </p:sp>
      <p:sp>
        <p:nvSpPr>
          <p:cNvPr id="12294" name="Text Box 18"/>
          <p:cNvSpPr txBox="1">
            <a:spLocks noChangeArrowheads="1"/>
          </p:cNvSpPr>
          <p:nvPr/>
        </p:nvSpPr>
        <p:spPr bwMode="auto">
          <a:xfrm>
            <a:off x="5181600" y="2743200"/>
            <a:ext cx="2808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66FF33"/>
                </a:solidFill>
                <a:latin typeface="Helvetica" pitchFamily="34" charset="0"/>
              </a:rPr>
              <a:t>0, 4, 8, or C</a:t>
            </a:r>
            <a:r>
              <a:rPr lang="en-US" sz="3200" b="1" i="1" baseline="-25000">
                <a:solidFill>
                  <a:srgbClr val="66FF33"/>
                </a:solidFill>
                <a:latin typeface="Helvetica" pitchFamily="34" charset="0"/>
              </a:rPr>
              <a:t>hex</a:t>
            </a:r>
          </a:p>
        </p:txBody>
      </p:sp>
      <p:sp>
        <p:nvSpPr>
          <p:cNvPr id="12295" name="Text Box 19"/>
          <p:cNvSpPr txBox="1">
            <a:spLocks noChangeArrowheads="1"/>
          </p:cNvSpPr>
          <p:nvPr/>
        </p:nvSpPr>
        <p:spPr bwMode="auto">
          <a:xfrm>
            <a:off x="5105400" y="1828800"/>
            <a:ext cx="29098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a:solidFill>
                  <a:srgbClr val="0000FF"/>
                </a:solidFill>
                <a:latin typeface="Helvetica" pitchFamily="34" charset="0"/>
              </a:rPr>
              <a:t>Last hex digit </a:t>
            </a:r>
            <a:br>
              <a:rPr lang="en-US" sz="3200" b="1">
                <a:solidFill>
                  <a:srgbClr val="0000FF"/>
                </a:solidFill>
                <a:latin typeface="Helvetica" pitchFamily="34" charset="0"/>
              </a:rPr>
            </a:br>
            <a:r>
              <a:rPr lang="en-US" sz="3200" b="1">
                <a:solidFill>
                  <a:srgbClr val="0000FF"/>
                </a:solidFill>
                <a:latin typeface="Helvetica" pitchFamily="34" charset="0"/>
              </a:rPr>
              <a:t>of address is:</a:t>
            </a:r>
          </a:p>
        </p:txBody>
      </p:sp>
      <p:sp>
        <p:nvSpPr>
          <p:cNvPr id="12296" name="Text Box 20"/>
          <p:cNvSpPr txBox="1">
            <a:spLocks noChangeArrowheads="1"/>
          </p:cNvSpPr>
          <p:nvPr/>
        </p:nvSpPr>
        <p:spPr bwMode="auto">
          <a:xfrm>
            <a:off x="5181600" y="3276600"/>
            <a:ext cx="2808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FF0000"/>
                </a:solidFill>
                <a:latin typeface="Helvetica" pitchFamily="34" charset="0"/>
              </a:rPr>
              <a:t>1, 5, 9, or D</a:t>
            </a:r>
            <a:r>
              <a:rPr lang="en-US" sz="3200" b="1" i="1" baseline="-25000">
                <a:solidFill>
                  <a:srgbClr val="FF0000"/>
                </a:solidFill>
                <a:latin typeface="Helvetica" pitchFamily="34" charset="0"/>
              </a:rPr>
              <a:t>hex</a:t>
            </a:r>
          </a:p>
        </p:txBody>
      </p:sp>
      <p:sp>
        <p:nvSpPr>
          <p:cNvPr id="12297" name="Text Box 21"/>
          <p:cNvSpPr txBox="1">
            <a:spLocks noChangeArrowheads="1"/>
          </p:cNvSpPr>
          <p:nvPr/>
        </p:nvSpPr>
        <p:spPr bwMode="auto">
          <a:xfrm>
            <a:off x="5181600" y="3810000"/>
            <a:ext cx="285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FF0000"/>
                </a:solidFill>
                <a:latin typeface="Helvetica" pitchFamily="34" charset="0"/>
              </a:rPr>
              <a:t>2, 6, A, or E</a:t>
            </a:r>
            <a:r>
              <a:rPr lang="en-US" sz="3200" b="1" i="1" baseline="-25000">
                <a:solidFill>
                  <a:srgbClr val="FF0000"/>
                </a:solidFill>
                <a:latin typeface="Helvetica" pitchFamily="34" charset="0"/>
              </a:rPr>
              <a:t>hex</a:t>
            </a:r>
          </a:p>
        </p:txBody>
      </p:sp>
      <p:sp>
        <p:nvSpPr>
          <p:cNvPr id="12298" name="Text Box 22"/>
          <p:cNvSpPr txBox="1">
            <a:spLocks noChangeArrowheads="1"/>
          </p:cNvSpPr>
          <p:nvPr/>
        </p:nvSpPr>
        <p:spPr bwMode="auto">
          <a:xfrm>
            <a:off x="5181600" y="4343400"/>
            <a:ext cx="2830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FF0000"/>
                </a:solidFill>
                <a:latin typeface="Helvetica" pitchFamily="34" charset="0"/>
              </a:rPr>
              <a:t>3, 7, B, or F</a:t>
            </a:r>
            <a:r>
              <a:rPr lang="en-US" sz="3200" b="1" i="1" baseline="-25000">
                <a:solidFill>
                  <a:srgbClr val="FF0000"/>
                </a:solidFill>
                <a:latin typeface="Helvetica" pitchFamily="34" charset="0"/>
              </a:rPr>
              <a:t>hex</a:t>
            </a:r>
          </a:p>
        </p:txBody>
      </p:sp>
      <p:sp>
        <p:nvSpPr>
          <p:cNvPr id="12299" name="Line 23"/>
          <p:cNvSpPr>
            <a:spLocks noChangeShapeType="1"/>
          </p:cNvSpPr>
          <p:nvPr/>
        </p:nvSpPr>
        <p:spPr bwMode="auto">
          <a:xfrm>
            <a:off x="2862263" y="1981200"/>
            <a:ext cx="0" cy="3352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24"/>
          <p:cNvSpPr>
            <a:spLocks noChangeShapeType="1"/>
          </p:cNvSpPr>
          <p:nvPr/>
        </p:nvSpPr>
        <p:spPr bwMode="auto">
          <a:xfrm>
            <a:off x="3624263" y="1981200"/>
            <a:ext cx="0" cy="3352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25"/>
          <p:cNvSpPr>
            <a:spLocks noChangeShapeType="1"/>
          </p:cNvSpPr>
          <p:nvPr/>
        </p:nvSpPr>
        <p:spPr bwMode="auto">
          <a:xfrm>
            <a:off x="4310063" y="1981200"/>
            <a:ext cx="0" cy="3352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281088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75537"/>
                                        </p:tgtEl>
                                        <p:attrNameLst>
                                          <p:attrName>style.visibility</p:attrName>
                                        </p:attrNameLst>
                                      </p:cBhvr>
                                      <p:to>
                                        <p:strVal val="visible"/>
                                      </p:to>
                                    </p:set>
                                    <p:anim calcmode="lin" valueType="num">
                                      <p:cBhvr additive="base">
                                        <p:cTn id="12" dur="500" fill="hold"/>
                                        <p:tgtEl>
                                          <p:spTgt spid="875537"/>
                                        </p:tgtEl>
                                        <p:attrNameLst>
                                          <p:attrName>ppt_x</p:attrName>
                                        </p:attrNameLst>
                                      </p:cBhvr>
                                      <p:tavLst>
                                        <p:tav tm="0">
                                          <p:val>
                                            <p:strVal val="0-#ppt_w/2"/>
                                          </p:val>
                                        </p:tav>
                                        <p:tav tm="100000">
                                          <p:val>
                                            <p:strVal val="#ppt_x"/>
                                          </p:val>
                                        </p:tav>
                                      </p:tavLst>
                                    </p:anim>
                                    <p:anim calcmode="lin" valueType="num">
                                      <p:cBhvr additive="base">
                                        <p:cTn id="13" dur="500" fill="hold"/>
                                        <p:tgtEl>
                                          <p:spTgt spid="8755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3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5425" y="312738"/>
            <a:ext cx="11906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363" name="AutoShape 3"/>
          <p:cNvSpPr>
            <a:spLocks noGrp="1" noChangeArrowheads="1"/>
          </p:cNvSpPr>
          <p:nvPr>
            <p:ph type="body" idx="4294967295"/>
          </p:nvPr>
        </p:nvSpPr>
        <p:spPr>
          <a:xfrm>
            <a:off x="838200" y="1676400"/>
            <a:ext cx="7696200" cy="4343400"/>
          </a:xfrm>
          <a:noFill/>
        </p:spPr>
        <p:txBody>
          <a:bodyPr>
            <a:normAutofit fontScale="92500" lnSpcReduction="10000"/>
          </a:bodyPr>
          <a:lstStyle/>
          <a:p>
            <a:r>
              <a:rPr lang="en-US" dirty="0" smtClean="0"/>
              <a:t>Decision making instructions</a:t>
            </a:r>
          </a:p>
          <a:p>
            <a:pPr lvl="1"/>
            <a:r>
              <a:rPr lang="en-US" dirty="0" smtClean="0"/>
              <a:t>alter the control flow,</a:t>
            </a:r>
          </a:p>
          <a:p>
            <a:pPr lvl="1"/>
            <a:r>
              <a:rPr lang="en-US" dirty="0" smtClean="0"/>
              <a:t>i.e., change the "next" instruction to be executed</a:t>
            </a:r>
            <a:br>
              <a:rPr lang="en-US" dirty="0" smtClean="0"/>
            </a:br>
            <a:endParaRPr lang="en-US" sz="1800" dirty="0" smtClean="0"/>
          </a:p>
          <a:p>
            <a:r>
              <a:rPr lang="en-US" dirty="0" smtClean="0"/>
              <a:t>MIPS </a:t>
            </a:r>
            <a:r>
              <a:rPr lang="en-US" b="1" dirty="0" smtClean="0">
                <a:solidFill>
                  <a:srgbClr val="C00000"/>
                </a:solidFill>
              </a:rPr>
              <a:t>conditional branch</a:t>
            </a:r>
            <a:r>
              <a:rPr lang="en-US" dirty="0" smtClean="0"/>
              <a:t> instructions:</a:t>
            </a:r>
            <a:br>
              <a:rPr lang="en-US" dirty="0" smtClean="0"/>
            </a:br>
            <a:endParaRPr lang="en-US" sz="1800" dirty="0" smtClean="0"/>
          </a:p>
          <a:p>
            <a:pPr>
              <a:buFontTx/>
              <a:buNone/>
            </a:pPr>
            <a:r>
              <a:rPr lang="en-US" sz="1800" dirty="0" smtClean="0">
                <a:solidFill>
                  <a:srgbClr val="0000FF"/>
                </a:solidFill>
                <a:latin typeface="Courier New" pitchFamily="49" charset="0"/>
              </a:rPr>
              <a:t>	</a:t>
            </a:r>
            <a:r>
              <a:rPr lang="en-US" sz="1800" dirty="0" err="1" smtClean="0">
                <a:solidFill>
                  <a:srgbClr val="0000FF"/>
                </a:solidFill>
                <a:latin typeface="Courier New" pitchFamily="49" charset="0"/>
              </a:rPr>
              <a:t>bne</a:t>
            </a:r>
            <a:r>
              <a:rPr lang="en-US" sz="1800" dirty="0" smtClean="0">
                <a:solidFill>
                  <a:srgbClr val="0000FF"/>
                </a:solidFill>
                <a:latin typeface="Courier New" pitchFamily="49" charset="0"/>
              </a:rPr>
              <a:t> $t0, $t1, Label : if ($t0!=$t1) go to Label</a:t>
            </a:r>
            <a:br>
              <a:rPr lang="en-US" sz="1800" dirty="0" smtClean="0">
                <a:solidFill>
                  <a:srgbClr val="0000FF"/>
                </a:solidFill>
                <a:latin typeface="Courier New" pitchFamily="49" charset="0"/>
              </a:rPr>
            </a:br>
            <a:r>
              <a:rPr lang="en-US" sz="1800" dirty="0" err="1" smtClean="0">
                <a:solidFill>
                  <a:srgbClr val="0000FF"/>
                </a:solidFill>
                <a:latin typeface="Courier New" pitchFamily="49" charset="0"/>
              </a:rPr>
              <a:t>beq</a:t>
            </a:r>
            <a:r>
              <a:rPr lang="en-US" sz="1800" dirty="0" smtClean="0">
                <a:solidFill>
                  <a:srgbClr val="0000FF"/>
                </a:solidFill>
                <a:latin typeface="Courier New" pitchFamily="49" charset="0"/>
              </a:rPr>
              <a:t> $t0, $t1, Label : if ($t0==$t1) go to Label </a:t>
            </a:r>
            <a:br>
              <a:rPr lang="en-US" sz="1800" dirty="0" smtClean="0">
                <a:solidFill>
                  <a:srgbClr val="0000FF"/>
                </a:solidFill>
                <a:latin typeface="Courier New" pitchFamily="49" charset="0"/>
              </a:rPr>
            </a:br>
            <a:endParaRPr lang="en-US" sz="1800" dirty="0" smtClean="0">
              <a:solidFill>
                <a:srgbClr val="0000FF"/>
              </a:solidFill>
            </a:endParaRPr>
          </a:p>
          <a:p>
            <a:r>
              <a:rPr lang="en-US" sz="1800" dirty="0" smtClean="0"/>
              <a:t>Example:	</a:t>
            </a:r>
            <a:r>
              <a:rPr lang="en-US" sz="1800" dirty="0" smtClean="0">
                <a:latin typeface="Courier New" pitchFamily="49" charset="0"/>
              </a:rPr>
              <a:t> if (</a:t>
            </a:r>
            <a:r>
              <a:rPr lang="en-US" sz="1800" dirty="0" err="1" smtClean="0">
                <a:latin typeface="Courier New" pitchFamily="49" charset="0"/>
              </a:rPr>
              <a:t>i</a:t>
            </a:r>
            <a:r>
              <a:rPr lang="en-US" sz="1800" dirty="0" smtClean="0">
                <a:latin typeface="Courier New" pitchFamily="49" charset="0"/>
              </a:rPr>
              <a:t>==j)   h = </a:t>
            </a:r>
            <a:r>
              <a:rPr lang="en-US" sz="1800" dirty="0" err="1" smtClean="0">
                <a:latin typeface="Courier New" pitchFamily="49" charset="0"/>
              </a:rPr>
              <a:t>i</a:t>
            </a:r>
            <a:r>
              <a:rPr lang="en-US" sz="1800" dirty="0" smtClean="0">
                <a:latin typeface="Courier New" pitchFamily="49" charset="0"/>
              </a:rPr>
              <a:t> + j; </a:t>
            </a:r>
            <a:r>
              <a:rPr lang="en-US" sz="1800" dirty="0" smtClean="0"/>
              <a:t/>
            </a:r>
            <a:br>
              <a:rPr lang="en-US" sz="1800" dirty="0" smtClean="0"/>
            </a:br>
            <a:r>
              <a:rPr lang="en-US" sz="1800" dirty="0" smtClean="0"/>
              <a:t> </a:t>
            </a:r>
            <a:br>
              <a:rPr lang="en-US" sz="1800" dirty="0" smtClean="0"/>
            </a:br>
            <a:r>
              <a:rPr lang="en-US" sz="1800" dirty="0" smtClean="0"/>
              <a:t>		</a:t>
            </a:r>
            <a:r>
              <a:rPr lang="en-US" sz="1800" dirty="0" err="1" smtClean="0">
                <a:latin typeface="Courier New" pitchFamily="49" charset="0"/>
              </a:rPr>
              <a:t>bne</a:t>
            </a:r>
            <a:r>
              <a:rPr lang="en-US" sz="1800" dirty="0" smtClean="0">
                <a:latin typeface="Courier New" pitchFamily="49" charset="0"/>
              </a:rPr>
              <a:t> $s0, $s1, Label</a:t>
            </a:r>
            <a:br>
              <a:rPr lang="en-US" sz="1800" dirty="0" smtClean="0">
                <a:latin typeface="Courier New" pitchFamily="49" charset="0"/>
              </a:rPr>
            </a:br>
            <a:r>
              <a:rPr lang="en-US" sz="1800" dirty="0" smtClean="0">
                <a:latin typeface="Courier New" pitchFamily="49" charset="0"/>
              </a:rPr>
              <a:t>		add $s3, $s0, $s1</a:t>
            </a:r>
            <a:br>
              <a:rPr lang="en-US" sz="1800" dirty="0" smtClean="0">
                <a:latin typeface="Courier New" pitchFamily="49" charset="0"/>
              </a:rPr>
            </a:br>
            <a:r>
              <a:rPr lang="en-US" sz="1800" dirty="0" smtClean="0">
                <a:latin typeface="Courier New" pitchFamily="49" charset="0"/>
              </a:rPr>
              <a:t>	Label:	....</a:t>
            </a:r>
          </a:p>
        </p:txBody>
      </p:sp>
      <p:sp>
        <p:nvSpPr>
          <p:cNvPr id="15364" name="Rectangle 4"/>
          <p:cNvSpPr>
            <a:spLocks noGrp="1" noChangeArrowheads="1"/>
          </p:cNvSpPr>
          <p:nvPr>
            <p:ph type="title" idx="4294967295"/>
          </p:nvPr>
        </p:nvSpPr>
        <p:spPr>
          <a:xfrm>
            <a:off x="533400" y="457200"/>
            <a:ext cx="8077200" cy="1303337"/>
          </a:xfrm>
          <a:noFill/>
        </p:spPr>
        <p:txBody>
          <a:bodyPr>
            <a:normAutofit/>
          </a:bodyPr>
          <a:lstStyle/>
          <a:p>
            <a:r>
              <a:rPr lang="en-US" sz="3000" b="1" dirty="0" smtClean="0"/>
              <a:t>MIPS Control Instruction I: Conditional Branch</a:t>
            </a:r>
          </a:p>
        </p:txBody>
      </p:sp>
    </p:spTree>
    <p:extLst>
      <p:ext uri="{BB962C8B-B14F-4D97-AF65-F5344CB8AC3E}">
        <p14:creationId xmlns:p14="http://schemas.microsoft.com/office/powerpoint/2010/main" val="2804633044"/>
      </p:ext>
    </p:extLst>
  </p:cSld>
  <p:clrMapOvr>
    <a:masterClrMapping/>
  </p:clrMapOvr>
  <p:transition spd="slow" advTm="200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5425" y="312738"/>
            <a:ext cx="11906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387" name="AutoShape 3"/>
          <p:cNvSpPr>
            <a:spLocks noGrp="1" noChangeArrowheads="1"/>
          </p:cNvSpPr>
          <p:nvPr>
            <p:ph type="body" idx="4294967295"/>
          </p:nvPr>
        </p:nvSpPr>
        <p:spPr>
          <a:xfrm>
            <a:off x="914400" y="2057400"/>
            <a:ext cx="7696200" cy="3810000"/>
          </a:xfrm>
          <a:noFill/>
        </p:spPr>
        <p:txBody>
          <a:bodyPr>
            <a:normAutofit fontScale="92500" lnSpcReduction="10000"/>
          </a:bodyPr>
          <a:lstStyle/>
          <a:p>
            <a:r>
              <a:rPr lang="en-US" sz="2400" dirty="0" smtClean="0"/>
              <a:t>MIPS unconditional branch instructions:</a:t>
            </a:r>
            <a:br>
              <a:rPr lang="en-US" sz="2400" dirty="0" smtClean="0"/>
            </a:br>
            <a:r>
              <a:rPr lang="en-US" dirty="0" smtClean="0">
                <a:latin typeface="Courier New" pitchFamily="49" charset="0"/>
              </a:rPr>
              <a:t>	</a:t>
            </a:r>
            <a:r>
              <a:rPr lang="en-US" sz="1800" dirty="0" smtClean="0">
                <a:latin typeface="Courier New" pitchFamily="49" charset="0"/>
              </a:rPr>
              <a:t>j  label</a:t>
            </a:r>
            <a:endParaRPr lang="en-US" sz="1800" dirty="0" smtClean="0"/>
          </a:p>
          <a:p>
            <a:r>
              <a:rPr lang="en-US" sz="2400" dirty="0" smtClean="0"/>
              <a:t>Example:</a:t>
            </a:r>
            <a:br>
              <a:rPr lang="en-US" sz="2400" dirty="0" smtClean="0"/>
            </a:br>
            <a:r>
              <a:rPr lang="en-US" dirty="0" smtClean="0"/>
              <a:t>	</a:t>
            </a:r>
            <a:r>
              <a:rPr lang="en-US" sz="1800" dirty="0" smtClean="0">
                <a:latin typeface="Courier New" pitchFamily="49" charset="0"/>
              </a:rPr>
              <a:t>if (</a:t>
            </a:r>
            <a:r>
              <a:rPr lang="en-US" sz="1800" dirty="0" err="1" smtClean="0">
                <a:latin typeface="Courier New" pitchFamily="49" charset="0"/>
              </a:rPr>
              <a:t>i</a:t>
            </a:r>
            <a:r>
              <a:rPr lang="en-US" sz="1800" dirty="0" smtClean="0">
                <a:latin typeface="Courier New" pitchFamily="49" charset="0"/>
              </a:rPr>
              <a:t>!=j) 		</a:t>
            </a:r>
            <a:r>
              <a:rPr lang="en-US" sz="1800" dirty="0" err="1" smtClean="0">
                <a:latin typeface="Courier New" pitchFamily="49" charset="0"/>
              </a:rPr>
              <a:t>beq</a:t>
            </a:r>
            <a:r>
              <a:rPr lang="en-US" sz="1800" dirty="0" smtClean="0">
                <a:latin typeface="Courier New" pitchFamily="49" charset="0"/>
              </a:rPr>
              <a:t> $s4, $s5, Lab1</a:t>
            </a:r>
            <a:br>
              <a:rPr lang="en-US" sz="1800" dirty="0" smtClean="0">
                <a:latin typeface="Courier New" pitchFamily="49" charset="0"/>
              </a:rPr>
            </a:br>
            <a:r>
              <a:rPr lang="en-US" sz="1800" dirty="0" smtClean="0">
                <a:latin typeface="Courier New" pitchFamily="49" charset="0"/>
              </a:rPr>
              <a:t>	    h=</a:t>
            </a:r>
            <a:r>
              <a:rPr lang="en-US" sz="1800" dirty="0" err="1" smtClean="0">
                <a:latin typeface="Courier New" pitchFamily="49" charset="0"/>
              </a:rPr>
              <a:t>i+j</a:t>
            </a:r>
            <a:r>
              <a:rPr lang="en-US" sz="1800" dirty="0" smtClean="0">
                <a:latin typeface="Courier New" pitchFamily="49" charset="0"/>
              </a:rPr>
              <a:t>;		add $s3, $s4, $s5</a:t>
            </a:r>
            <a:br>
              <a:rPr lang="en-US" sz="1800" dirty="0" smtClean="0">
                <a:latin typeface="Courier New" pitchFamily="49" charset="0"/>
              </a:rPr>
            </a:br>
            <a:r>
              <a:rPr lang="en-US" sz="1800" dirty="0" smtClean="0">
                <a:latin typeface="Courier New" pitchFamily="49" charset="0"/>
              </a:rPr>
              <a:t>	else 			j Lab2</a:t>
            </a:r>
            <a:br>
              <a:rPr lang="en-US" sz="1800" dirty="0" smtClean="0">
                <a:latin typeface="Courier New" pitchFamily="49" charset="0"/>
              </a:rPr>
            </a:br>
            <a:r>
              <a:rPr lang="en-US" sz="1800" dirty="0" smtClean="0">
                <a:latin typeface="Courier New" pitchFamily="49" charset="0"/>
              </a:rPr>
              <a:t>	    h=</a:t>
            </a:r>
            <a:r>
              <a:rPr lang="en-US" sz="1800" dirty="0" err="1" smtClean="0">
                <a:latin typeface="Courier New" pitchFamily="49" charset="0"/>
              </a:rPr>
              <a:t>i</a:t>
            </a:r>
            <a:r>
              <a:rPr lang="en-US" sz="1800" dirty="0" smtClean="0">
                <a:latin typeface="Courier New" pitchFamily="49" charset="0"/>
              </a:rPr>
              <a:t>-j;		Lab1:	sub $s3, $s4, $s5</a:t>
            </a:r>
            <a:br>
              <a:rPr lang="en-US" sz="1800" dirty="0" smtClean="0">
                <a:latin typeface="Courier New" pitchFamily="49" charset="0"/>
              </a:rPr>
            </a:br>
            <a:r>
              <a:rPr lang="en-US" sz="1800" dirty="0" smtClean="0">
                <a:latin typeface="Courier New" pitchFamily="49" charset="0"/>
              </a:rPr>
              <a:t>				   Lab2:	...</a:t>
            </a:r>
          </a:p>
          <a:p>
            <a:r>
              <a:rPr lang="en-US" sz="2400" dirty="0" smtClean="0"/>
              <a:t>Technically, it’s the same as:</a:t>
            </a:r>
          </a:p>
          <a:p>
            <a:pPr lvl="1">
              <a:buFontTx/>
              <a:buNone/>
            </a:pPr>
            <a:r>
              <a:rPr lang="en-US" sz="1800" dirty="0" smtClean="0">
                <a:latin typeface="Courier New" pitchFamily="49" charset="0"/>
              </a:rPr>
              <a:t>		</a:t>
            </a:r>
            <a:r>
              <a:rPr lang="en-US" sz="1800" dirty="0" err="1" smtClean="0">
                <a:latin typeface="Courier New" pitchFamily="49" charset="0"/>
              </a:rPr>
              <a:t>beq</a:t>
            </a:r>
            <a:r>
              <a:rPr lang="en-US" sz="1800" dirty="0" smtClean="0">
                <a:latin typeface="Courier New" pitchFamily="49" charset="0"/>
              </a:rPr>
              <a:t>	  $0,$0,label</a:t>
            </a:r>
          </a:p>
          <a:p>
            <a:pPr lvl="1">
              <a:buFontTx/>
              <a:buNone/>
            </a:pPr>
            <a:r>
              <a:rPr lang="en-US" dirty="0" smtClean="0"/>
              <a:t>since it always satisfies the condition.</a:t>
            </a:r>
          </a:p>
        </p:txBody>
      </p:sp>
      <p:sp>
        <p:nvSpPr>
          <p:cNvPr id="16388" name="Rectangle 4"/>
          <p:cNvSpPr>
            <a:spLocks noGrp="1" noChangeArrowheads="1"/>
          </p:cNvSpPr>
          <p:nvPr>
            <p:ph type="title" idx="4294967295"/>
          </p:nvPr>
        </p:nvSpPr>
        <p:spPr>
          <a:xfrm>
            <a:off x="609600" y="533400"/>
            <a:ext cx="8001000" cy="1303337"/>
          </a:xfrm>
          <a:noFill/>
        </p:spPr>
        <p:txBody>
          <a:bodyPr>
            <a:normAutofit/>
          </a:bodyPr>
          <a:lstStyle/>
          <a:p>
            <a:r>
              <a:rPr lang="en-US" sz="3200" b="1" dirty="0" smtClean="0"/>
              <a:t>MIPS Control Instruction II: Unconditional Jump</a:t>
            </a:r>
          </a:p>
        </p:txBody>
      </p:sp>
    </p:spTree>
    <p:extLst>
      <p:ext uri="{BB962C8B-B14F-4D97-AF65-F5344CB8AC3E}">
        <p14:creationId xmlns:p14="http://schemas.microsoft.com/office/powerpoint/2010/main" val="3141030771"/>
      </p:ext>
    </p:extLst>
  </p:cSld>
  <p:clrMapOvr>
    <a:masterClrMapping/>
  </p:clrMapOvr>
  <p:transition spd="slow" advTm="2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1A3354B3-B6B4-414A-AB19-4BFA85A9E1F6}" type="slidenum">
              <a:rPr lang="en-US" altLang="en-US" sz="1400"/>
              <a:pPr algn="r">
                <a:spcBef>
                  <a:spcPct val="0"/>
                </a:spcBef>
              </a:pPr>
              <a:t>6</a:t>
            </a:fld>
            <a:endParaRPr lang="en-US" altLang="en-US" sz="1400"/>
          </a:p>
        </p:txBody>
      </p:sp>
      <p:sp>
        <p:nvSpPr>
          <p:cNvPr id="28675" name="Rectangle 6"/>
          <p:cNvSpPr>
            <a:spLocks noGrp="1" noChangeArrowheads="1"/>
          </p:cNvSpPr>
          <p:nvPr>
            <p:ph type="title" idx="4294967295"/>
          </p:nvPr>
        </p:nvSpPr>
        <p:spPr>
          <a:xfrm>
            <a:off x="533400" y="228598"/>
            <a:ext cx="8077200" cy="1143000"/>
          </a:xfrm>
        </p:spPr>
        <p:txBody>
          <a:bodyPr/>
          <a:lstStyle/>
          <a:p>
            <a:r>
              <a:rPr lang="en-US" altLang="en-US" sz="3200" b="1" dirty="0" smtClean="0"/>
              <a:t>Major issues in OS (2)</a:t>
            </a:r>
          </a:p>
        </p:txBody>
      </p:sp>
      <p:sp>
        <p:nvSpPr>
          <p:cNvPr id="28676" name="Rectangle 7"/>
          <p:cNvSpPr>
            <a:spLocks noGrp="1" noChangeArrowheads="1"/>
          </p:cNvSpPr>
          <p:nvPr>
            <p:ph type="body" idx="4294967295"/>
          </p:nvPr>
        </p:nvSpPr>
        <p:spPr>
          <a:xfrm>
            <a:off x="762000" y="1371599"/>
            <a:ext cx="7772400" cy="4868333"/>
          </a:xfrm>
        </p:spPr>
        <p:txBody>
          <a:bodyPr>
            <a:normAutofit/>
          </a:bodyPr>
          <a:lstStyle/>
          <a:p>
            <a:pPr>
              <a:lnSpc>
                <a:spcPct val="90000"/>
              </a:lnSpc>
            </a:pPr>
            <a:r>
              <a:rPr lang="en-US" altLang="en-US" sz="2400" b="1" dirty="0" smtClean="0">
                <a:solidFill>
                  <a:srgbClr val="C00000"/>
                </a:solidFill>
              </a:rPr>
              <a:t>Concurrency:</a:t>
            </a:r>
            <a:r>
              <a:rPr lang="en-US" altLang="en-US" sz="2400" dirty="0" smtClean="0"/>
              <a:t> </a:t>
            </a:r>
            <a:r>
              <a:rPr lang="en-US" altLang="en-US" sz="2000" dirty="0" smtClean="0"/>
              <a:t>how are parallel activities created and controlled?</a:t>
            </a:r>
          </a:p>
          <a:p>
            <a:pPr>
              <a:lnSpc>
                <a:spcPct val="90000"/>
              </a:lnSpc>
            </a:pPr>
            <a:r>
              <a:rPr lang="en-US" altLang="en-US" sz="2400" b="1" dirty="0" smtClean="0">
                <a:solidFill>
                  <a:srgbClr val="C00000"/>
                </a:solidFill>
              </a:rPr>
              <a:t>Scale and growth:</a:t>
            </a:r>
            <a:r>
              <a:rPr lang="en-US" altLang="en-US" sz="2400" dirty="0" smtClean="0"/>
              <a:t> </a:t>
            </a:r>
            <a:r>
              <a:rPr lang="en-US" altLang="en-US" sz="2000" dirty="0" smtClean="0"/>
              <a:t>what happens as demands or resources increase?</a:t>
            </a:r>
          </a:p>
          <a:p>
            <a:pPr>
              <a:lnSpc>
                <a:spcPct val="90000"/>
              </a:lnSpc>
            </a:pPr>
            <a:r>
              <a:rPr lang="en-US" altLang="en-US" sz="2400" b="1" dirty="0" smtClean="0">
                <a:solidFill>
                  <a:srgbClr val="C00000"/>
                </a:solidFill>
              </a:rPr>
              <a:t>Persistence:</a:t>
            </a:r>
            <a:r>
              <a:rPr lang="en-US" altLang="en-US" sz="2400" dirty="0" smtClean="0"/>
              <a:t> </a:t>
            </a:r>
            <a:r>
              <a:rPr lang="en-US" altLang="en-US" sz="2000" dirty="0" smtClean="0"/>
              <a:t>how to make data last longer than programs</a:t>
            </a:r>
          </a:p>
          <a:p>
            <a:pPr>
              <a:lnSpc>
                <a:spcPct val="90000"/>
              </a:lnSpc>
            </a:pPr>
            <a:r>
              <a:rPr lang="en-US" altLang="en-US" sz="2400" b="1" dirty="0" smtClean="0">
                <a:solidFill>
                  <a:srgbClr val="C00000"/>
                </a:solidFill>
              </a:rPr>
              <a:t>Compatibility &amp; Legacy Apps: </a:t>
            </a:r>
            <a:r>
              <a:rPr lang="en-US" altLang="en-US" sz="2000" dirty="0" smtClean="0"/>
              <a:t>can we ever do anything new?</a:t>
            </a:r>
          </a:p>
          <a:p>
            <a:pPr>
              <a:lnSpc>
                <a:spcPct val="90000"/>
              </a:lnSpc>
            </a:pPr>
            <a:r>
              <a:rPr lang="en-US" altLang="en-US" sz="2400" b="1" dirty="0" smtClean="0">
                <a:solidFill>
                  <a:srgbClr val="C00000"/>
                </a:solidFill>
              </a:rPr>
              <a:t>Distribution:</a:t>
            </a:r>
            <a:r>
              <a:rPr lang="en-US" altLang="en-US" sz="2400" dirty="0" smtClean="0"/>
              <a:t> </a:t>
            </a:r>
            <a:r>
              <a:rPr lang="en-US" altLang="en-US" sz="2000" dirty="0" smtClean="0"/>
              <a:t>Accessing the world of information</a:t>
            </a:r>
          </a:p>
          <a:p>
            <a:pPr>
              <a:lnSpc>
                <a:spcPct val="90000"/>
              </a:lnSpc>
            </a:pPr>
            <a:r>
              <a:rPr lang="en-US" altLang="en-US" sz="2400" b="1" dirty="0" smtClean="0">
                <a:solidFill>
                  <a:srgbClr val="C00000"/>
                </a:solidFill>
              </a:rPr>
              <a:t>Accounting:</a:t>
            </a:r>
            <a:r>
              <a:rPr lang="en-US" altLang="en-US" sz="2400" dirty="0" smtClean="0"/>
              <a:t> </a:t>
            </a:r>
            <a:r>
              <a:rPr lang="en-US" altLang="en-US" sz="2000" dirty="0" smtClean="0"/>
              <a:t>who pays the bills, and how do we control resource usage?</a:t>
            </a:r>
          </a:p>
          <a:p>
            <a:pPr>
              <a:lnSpc>
                <a:spcPct val="90000"/>
              </a:lnSpc>
            </a:pPr>
            <a:endParaRPr lang="en-US" altLang="en-US" sz="2400" dirty="0" smtClean="0"/>
          </a:p>
          <a:p>
            <a:pPr algn="ctr">
              <a:lnSpc>
                <a:spcPct val="90000"/>
              </a:lnSpc>
              <a:buFontTx/>
              <a:buNone/>
            </a:pPr>
            <a:r>
              <a:rPr lang="en-US" altLang="en-US" sz="2400" b="1" dirty="0" smtClean="0">
                <a:solidFill>
                  <a:srgbClr val="C00000"/>
                </a:solidFill>
              </a:rPr>
              <a:t>These are engineering trade-offs</a:t>
            </a:r>
          </a:p>
          <a:p>
            <a:pPr algn="ctr">
              <a:lnSpc>
                <a:spcPct val="90000"/>
              </a:lnSpc>
              <a:buFontTx/>
              <a:buNone/>
            </a:pPr>
            <a:r>
              <a:rPr lang="en-US" altLang="en-US" sz="2400" b="1" dirty="0" smtClean="0">
                <a:solidFill>
                  <a:srgbClr val="C00000"/>
                </a:solidFill>
              </a:rPr>
              <a:t>Based on objectives and constraints</a:t>
            </a:r>
          </a:p>
        </p:txBody>
      </p:sp>
    </p:spTree>
    <p:extLst>
      <p:ext uri="{BB962C8B-B14F-4D97-AF65-F5344CB8AC3E}">
        <p14:creationId xmlns:p14="http://schemas.microsoft.com/office/powerpoint/2010/main" val="133089070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09600" y="533400"/>
            <a:ext cx="8001000" cy="838200"/>
          </a:xfrm>
        </p:spPr>
        <p:txBody>
          <a:bodyPr/>
          <a:lstStyle/>
          <a:p>
            <a:r>
              <a:rPr lang="en-US" sz="2400" b="1" dirty="0" smtClean="0"/>
              <a:t>Example: Compiling C </a:t>
            </a:r>
            <a:r>
              <a:rPr lang="en-US" sz="2400" b="1" dirty="0" smtClean="0">
                <a:latin typeface="Courier New" pitchFamily="49" charset="0"/>
              </a:rPr>
              <a:t>if</a:t>
            </a:r>
            <a:r>
              <a:rPr lang="en-US" sz="2400" b="1" dirty="0" smtClean="0"/>
              <a:t> into MIPS (1/2)</a:t>
            </a:r>
          </a:p>
        </p:txBody>
      </p:sp>
      <p:sp>
        <p:nvSpPr>
          <p:cNvPr id="17411" name="AutoShape 3"/>
          <p:cNvSpPr>
            <a:spLocks noGrp="1" noChangeArrowheads="1"/>
          </p:cNvSpPr>
          <p:nvPr>
            <p:ph type="body" idx="4294967295"/>
          </p:nvPr>
        </p:nvSpPr>
        <p:spPr>
          <a:xfrm>
            <a:off x="838200" y="1219200"/>
            <a:ext cx="8305800" cy="5045075"/>
          </a:xfrm>
        </p:spPr>
        <p:txBody>
          <a:bodyPr/>
          <a:lstStyle/>
          <a:p>
            <a:pPr marL="193675" indent="-193675" defTabSz="873125"/>
            <a:r>
              <a:rPr lang="en-US" dirty="0" smtClean="0"/>
              <a:t>Compile by hand</a:t>
            </a:r>
            <a:endParaRPr lang="en-US" dirty="0" smtClean="0">
              <a:latin typeface="Courier New" pitchFamily="49" charset="0"/>
            </a:endParaRPr>
          </a:p>
          <a:p>
            <a:pPr marL="484188" lvl="1" indent="-180975" defTabSz="873125">
              <a:buFontTx/>
              <a:buNone/>
            </a:pPr>
            <a:r>
              <a:rPr lang="en-US" dirty="0" smtClean="0">
                <a:latin typeface="Courier New" pitchFamily="49" charset="0"/>
              </a:rPr>
              <a:t>	if (</a:t>
            </a:r>
            <a:r>
              <a:rPr lang="en-US" dirty="0" err="1" smtClean="0">
                <a:latin typeface="Courier New" pitchFamily="49" charset="0"/>
              </a:rPr>
              <a:t>i</a:t>
            </a:r>
            <a:r>
              <a:rPr lang="en-US" dirty="0" smtClean="0">
                <a:latin typeface="Courier New" pitchFamily="49" charset="0"/>
              </a:rPr>
              <a:t> == j) f=</a:t>
            </a:r>
            <a:r>
              <a:rPr lang="en-US" dirty="0" err="1" smtClean="0">
                <a:latin typeface="Courier New" pitchFamily="49" charset="0"/>
              </a:rPr>
              <a:t>g+h</a:t>
            </a:r>
            <a:r>
              <a:rPr lang="en-US" dirty="0" smtClean="0">
                <a:latin typeface="Courier New" pitchFamily="49" charset="0"/>
              </a:rPr>
              <a:t>; </a:t>
            </a:r>
            <a:br>
              <a:rPr lang="en-US" dirty="0" smtClean="0">
                <a:latin typeface="Courier New" pitchFamily="49" charset="0"/>
              </a:rPr>
            </a:br>
            <a:r>
              <a:rPr lang="en-US" dirty="0" smtClean="0">
                <a:latin typeface="Courier New" pitchFamily="49" charset="0"/>
              </a:rPr>
              <a:t>else f=g-h;</a:t>
            </a:r>
          </a:p>
          <a:p>
            <a:pPr marL="193675" indent="-193675" defTabSz="873125">
              <a:buFontTx/>
              <a:buNone/>
            </a:pPr>
            <a:endParaRPr lang="en-US" dirty="0" smtClean="0"/>
          </a:p>
          <a:p>
            <a:pPr marL="193675" indent="-193675" defTabSz="873125"/>
            <a:r>
              <a:rPr lang="en-US" dirty="0" smtClean="0"/>
              <a:t>Use this mapping:</a:t>
            </a:r>
            <a:br>
              <a:rPr lang="en-US" dirty="0" smtClean="0"/>
            </a:br>
            <a:r>
              <a:rPr lang="en-US" dirty="0" smtClean="0"/>
              <a:t/>
            </a:r>
            <a:br>
              <a:rPr lang="en-US" dirty="0" smtClean="0"/>
            </a:br>
            <a:r>
              <a:rPr lang="en-US" sz="2400" dirty="0" smtClean="0">
                <a:latin typeface="Courier New" pitchFamily="49" charset="0"/>
              </a:rPr>
              <a:t>f</a:t>
            </a:r>
            <a:r>
              <a:rPr lang="en-US" sz="2400" dirty="0" smtClean="0"/>
              <a:t>: </a:t>
            </a:r>
            <a:r>
              <a:rPr lang="en-US" sz="2400" dirty="0" smtClean="0">
                <a:latin typeface="Courier New" pitchFamily="49" charset="0"/>
              </a:rPr>
              <a:t>$s0</a:t>
            </a:r>
            <a:r>
              <a:rPr lang="en-US" sz="2400" dirty="0" smtClean="0"/>
              <a:t/>
            </a:r>
            <a:br>
              <a:rPr lang="en-US" sz="2400" dirty="0" smtClean="0"/>
            </a:br>
            <a:r>
              <a:rPr lang="en-US" sz="2400" dirty="0" smtClean="0">
                <a:latin typeface="Courier New" pitchFamily="49" charset="0"/>
              </a:rPr>
              <a:t>g</a:t>
            </a:r>
            <a:r>
              <a:rPr lang="en-US" sz="2400" dirty="0" smtClean="0"/>
              <a:t>: </a:t>
            </a:r>
            <a:r>
              <a:rPr lang="en-US" sz="2400" dirty="0" smtClean="0">
                <a:latin typeface="Courier New" pitchFamily="49" charset="0"/>
              </a:rPr>
              <a:t>$s1</a:t>
            </a:r>
            <a:br>
              <a:rPr lang="en-US" sz="2400" dirty="0" smtClean="0">
                <a:latin typeface="Courier New" pitchFamily="49" charset="0"/>
              </a:rPr>
            </a:br>
            <a:r>
              <a:rPr lang="en-US" sz="2400" dirty="0" smtClean="0">
                <a:latin typeface="Courier New" pitchFamily="49" charset="0"/>
              </a:rPr>
              <a:t>h</a:t>
            </a:r>
            <a:r>
              <a:rPr lang="en-US" sz="2400" dirty="0" smtClean="0"/>
              <a:t>: </a:t>
            </a:r>
            <a:r>
              <a:rPr lang="en-US" sz="2400" dirty="0" smtClean="0">
                <a:latin typeface="Courier New" pitchFamily="49" charset="0"/>
              </a:rPr>
              <a:t>$s2</a:t>
            </a:r>
            <a:r>
              <a:rPr lang="en-US" sz="2400" dirty="0" smtClean="0"/>
              <a:t/>
            </a:r>
            <a:br>
              <a:rPr lang="en-US" sz="2400" dirty="0" smtClean="0"/>
            </a:br>
            <a:r>
              <a:rPr lang="en-US" sz="2400" dirty="0" smtClean="0">
                <a:latin typeface="Courier New" pitchFamily="49" charset="0"/>
              </a:rPr>
              <a:t>i</a:t>
            </a:r>
            <a:r>
              <a:rPr lang="en-US" sz="2400" dirty="0" smtClean="0"/>
              <a:t>: </a:t>
            </a:r>
            <a:r>
              <a:rPr lang="en-US" sz="2400" dirty="0" smtClean="0">
                <a:latin typeface="Courier New" pitchFamily="49" charset="0"/>
              </a:rPr>
              <a:t>$s3</a:t>
            </a:r>
            <a:r>
              <a:rPr lang="en-US" sz="2400" dirty="0" smtClean="0"/>
              <a:t/>
            </a:r>
            <a:br>
              <a:rPr lang="en-US" sz="2400" dirty="0" smtClean="0"/>
            </a:br>
            <a:r>
              <a:rPr lang="en-US" sz="2400" dirty="0" smtClean="0">
                <a:latin typeface="Courier New" pitchFamily="49" charset="0"/>
              </a:rPr>
              <a:t>j</a:t>
            </a:r>
            <a:r>
              <a:rPr lang="en-US" sz="2400" dirty="0" smtClean="0"/>
              <a:t>: </a:t>
            </a:r>
            <a:r>
              <a:rPr lang="en-US" sz="2400" dirty="0" smtClean="0">
                <a:latin typeface="Courier New" pitchFamily="49" charset="0"/>
              </a:rPr>
              <a:t>$s4</a:t>
            </a:r>
            <a:endParaRPr lang="en-US" sz="2400" dirty="0" smtClean="0"/>
          </a:p>
        </p:txBody>
      </p:sp>
      <p:grpSp>
        <p:nvGrpSpPr>
          <p:cNvPr id="17412" name="Group 4"/>
          <p:cNvGrpSpPr>
            <a:grpSpLocks/>
          </p:cNvGrpSpPr>
          <p:nvPr/>
        </p:nvGrpSpPr>
        <p:grpSpPr bwMode="auto">
          <a:xfrm>
            <a:off x="4572000" y="2209800"/>
            <a:ext cx="3706813" cy="2768600"/>
            <a:chOff x="3119" y="480"/>
            <a:chExt cx="2335" cy="1744"/>
          </a:xfrm>
        </p:grpSpPr>
        <p:sp>
          <p:nvSpPr>
            <p:cNvPr id="17413" name="Text Box 5"/>
            <p:cNvSpPr txBox="1">
              <a:spLocks noChangeArrowheads="1"/>
            </p:cNvSpPr>
            <p:nvPr/>
          </p:nvSpPr>
          <p:spPr bwMode="auto">
            <a:xfrm>
              <a:off x="4176" y="1949"/>
              <a:ext cx="44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solidFill>
                    <a:schemeClr val="accent1"/>
                  </a:solidFill>
                  <a:latin typeface="Helvetica" pitchFamily="34" charset="0"/>
                </a:rPr>
                <a:t>Exit</a:t>
              </a:r>
            </a:p>
          </p:txBody>
        </p:sp>
        <p:sp>
          <p:nvSpPr>
            <p:cNvPr id="17414" name="AutoShape 6"/>
            <p:cNvSpPr>
              <a:spLocks noChangeArrowheads="1"/>
            </p:cNvSpPr>
            <p:nvPr/>
          </p:nvSpPr>
          <p:spPr bwMode="auto">
            <a:xfrm>
              <a:off x="3745" y="624"/>
              <a:ext cx="1055" cy="480"/>
            </a:xfrm>
            <a:prstGeom prst="flowChartDecision">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5" name="Text Box 7"/>
            <p:cNvSpPr txBox="1">
              <a:spLocks noChangeArrowheads="1"/>
            </p:cNvSpPr>
            <p:nvPr/>
          </p:nvSpPr>
          <p:spPr bwMode="auto">
            <a:xfrm>
              <a:off x="3840" y="728"/>
              <a:ext cx="88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dirty="0" err="1">
                  <a:latin typeface="Courier New" pitchFamily="49" charset="0"/>
                </a:rPr>
                <a:t>i</a:t>
              </a:r>
              <a:r>
                <a:rPr lang="en-US" sz="2300" b="1" dirty="0">
                  <a:latin typeface="Courier New" pitchFamily="49" charset="0"/>
                </a:rPr>
                <a:t> == j?</a:t>
              </a:r>
            </a:p>
          </p:txBody>
        </p:sp>
        <p:sp>
          <p:nvSpPr>
            <p:cNvPr id="17416" name="Text Box 8"/>
            <p:cNvSpPr txBox="1">
              <a:spLocks noChangeArrowheads="1"/>
            </p:cNvSpPr>
            <p:nvPr/>
          </p:nvSpPr>
          <p:spPr bwMode="auto">
            <a:xfrm>
              <a:off x="3238"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7417" name="Text Box 9"/>
            <p:cNvSpPr txBox="1">
              <a:spLocks noChangeArrowheads="1"/>
            </p:cNvSpPr>
            <p:nvPr/>
          </p:nvSpPr>
          <p:spPr bwMode="auto">
            <a:xfrm>
              <a:off x="4342"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7418" name="Line 10"/>
            <p:cNvSpPr>
              <a:spLocks noChangeShapeType="1"/>
            </p:cNvSpPr>
            <p:nvPr/>
          </p:nvSpPr>
          <p:spPr bwMode="auto">
            <a:xfrm>
              <a:off x="4800"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1"/>
            <p:cNvSpPr>
              <a:spLocks noChangeShapeType="1"/>
            </p:cNvSpPr>
            <p:nvPr/>
          </p:nvSpPr>
          <p:spPr bwMode="auto">
            <a:xfrm>
              <a:off x="3745"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12"/>
            <p:cNvSpPr>
              <a:spLocks noChangeShapeType="1"/>
            </p:cNvSpPr>
            <p:nvPr/>
          </p:nvSpPr>
          <p:spPr bwMode="auto">
            <a:xfrm>
              <a:off x="3745"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13"/>
            <p:cNvSpPr>
              <a:spLocks noChangeShapeType="1"/>
            </p:cNvSpPr>
            <p:nvPr/>
          </p:nvSpPr>
          <p:spPr bwMode="auto">
            <a:xfrm flipH="1">
              <a:off x="4800"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14"/>
            <p:cNvSpPr>
              <a:spLocks noChangeShapeType="1"/>
            </p:cNvSpPr>
            <p:nvPr/>
          </p:nvSpPr>
          <p:spPr bwMode="auto">
            <a:xfrm>
              <a:off x="3745" y="1776"/>
              <a:ext cx="107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Line 15"/>
            <p:cNvSpPr>
              <a:spLocks noChangeShapeType="1"/>
            </p:cNvSpPr>
            <p:nvPr/>
          </p:nvSpPr>
          <p:spPr bwMode="auto">
            <a:xfrm>
              <a:off x="4294" y="1776"/>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4" name="Text Box 16"/>
            <p:cNvSpPr txBox="1">
              <a:spLocks noChangeArrowheads="1"/>
            </p:cNvSpPr>
            <p:nvPr/>
          </p:nvSpPr>
          <p:spPr bwMode="auto">
            <a:xfrm>
              <a:off x="4753" y="586"/>
              <a:ext cx="701"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(false)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7425" name="Text Box 17"/>
            <p:cNvSpPr txBox="1">
              <a:spLocks noChangeArrowheads="1"/>
            </p:cNvSpPr>
            <p:nvPr/>
          </p:nvSpPr>
          <p:spPr bwMode="auto">
            <a:xfrm>
              <a:off x="3119" y="634"/>
              <a:ext cx="63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(true)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7426" name="Line 18"/>
            <p:cNvSpPr>
              <a:spLocks noChangeShapeType="1"/>
            </p:cNvSpPr>
            <p:nvPr/>
          </p:nvSpPr>
          <p:spPr bwMode="auto">
            <a:xfrm>
              <a:off x="4273" y="4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2380466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85800" y="457200"/>
            <a:ext cx="7924800" cy="685800"/>
          </a:xfrm>
        </p:spPr>
        <p:txBody>
          <a:bodyPr/>
          <a:lstStyle/>
          <a:p>
            <a:r>
              <a:rPr lang="en-US" sz="2400" b="1" dirty="0" smtClean="0"/>
              <a:t>Example: Compiling C </a:t>
            </a:r>
            <a:r>
              <a:rPr lang="en-US" sz="2400" b="1" dirty="0" smtClean="0">
                <a:latin typeface="Courier New" pitchFamily="49" charset="0"/>
              </a:rPr>
              <a:t>if</a:t>
            </a:r>
            <a:r>
              <a:rPr lang="en-US" sz="2400" b="1" dirty="0" smtClean="0"/>
              <a:t> into MIPS (2/2)</a:t>
            </a:r>
          </a:p>
        </p:txBody>
      </p:sp>
      <p:sp>
        <p:nvSpPr>
          <p:cNvPr id="18435" name="AutoShape 3"/>
          <p:cNvSpPr>
            <a:spLocks noGrp="1" noChangeArrowheads="1"/>
          </p:cNvSpPr>
          <p:nvPr>
            <p:ph type="body" idx="4294967295"/>
          </p:nvPr>
        </p:nvSpPr>
        <p:spPr>
          <a:xfrm>
            <a:off x="609600" y="3048000"/>
            <a:ext cx="8153400" cy="3328987"/>
          </a:xfrm>
          <a:solidFill>
            <a:schemeClr val="bg1"/>
          </a:solidFill>
        </p:spPr>
        <p:txBody>
          <a:bodyPr/>
          <a:lstStyle/>
          <a:p>
            <a:pPr marL="0" indent="0" defTabSz="873125"/>
            <a:r>
              <a:rPr lang="en-US" sz="2400" dirty="0" smtClean="0"/>
              <a:t>Final compiled MIPS code:</a:t>
            </a:r>
            <a:endParaRPr lang="en-US" sz="2400" dirty="0" smtClean="0">
              <a:latin typeface="Courier New" pitchFamily="49" charset="0"/>
            </a:endParaRPr>
          </a:p>
          <a:p>
            <a:pPr marL="0" indent="0" defTabSz="873125">
              <a:buFontTx/>
              <a:buNone/>
            </a:pPr>
            <a:r>
              <a:rPr lang="en-US" sz="1800" b="1" dirty="0" smtClean="0">
                <a:latin typeface="Courier New" pitchFamily="49" charset="0"/>
              </a:rPr>
              <a:t>	</a:t>
            </a:r>
            <a:r>
              <a:rPr lang="en-US" sz="1800" b="1" dirty="0" err="1" smtClean="0">
                <a:latin typeface="Courier New" pitchFamily="49" charset="0"/>
              </a:rPr>
              <a:t>beq</a:t>
            </a:r>
            <a:r>
              <a:rPr lang="en-US" sz="1800" b="1" dirty="0" smtClean="0">
                <a:latin typeface="Courier New" pitchFamily="49" charset="0"/>
              </a:rPr>
              <a:t> $s3,$s4,True  </a:t>
            </a:r>
            <a:r>
              <a:rPr lang="en-US" sz="1800" b="1" i="1" dirty="0" smtClean="0">
                <a:solidFill>
                  <a:srgbClr val="C00000"/>
                </a:solidFill>
                <a:latin typeface="Courier New" pitchFamily="49" charset="0"/>
              </a:rPr>
              <a:t># branch </a:t>
            </a:r>
            <a:r>
              <a:rPr lang="en-US" sz="1800" b="1" i="1" dirty="0" err="1" smtClean="0">
                <a:solidFill>
                  <a:srgbClr val="C00000"/>
                </a:solidFill>
                <a:latin typeface="Courier New" pitchFamily="49" charset="0"/>
              </a:rPr>
              <a:t>i</a:t>
            </a:r>
            <a:r>
              <a:rPr lang="en-US" sz="1800" b="1" i="1" dirty="0" smtClean="0">
                <a:solidFill>
                  <a:srgbClr val="C00000"/>
                </a:solidFill>
                <a:latin typeface="Courier New" pitchFamily="49" charset="0"/>
              </a:rPr>
              <a:t>==j</a:t>
            </a:r>
            <a:r>
              <a:rPr lang="en-US" sz="1800" b="1" dirty="0" smtClean="0">
                <a:solidFill>
                  <a:srgbClr val="C00000"/>
                </a:solidFill>
                <a:latin typeface="Courier New" pitchFamily="49" charset="0"/>
              </a:rPr>
              <a:t/>
            </a:r>
            <a:br>
              <a:rPr lang="en-US" sz="1800" b="1" dirty="0" smtClean="0">
                <a:solidFill>
                  <a:srgbClr val="C00000"/>
                </a:solidFill>
                <a:latin typeface="Courier New" pitchFamily="49" charset="0"/>
              </a:rPr>
            </a:br>
            <a:r>
              <a:rPr lang="en-US" sz="1800" b="1" dirty="0" smtClean="0">
                <a:latin typeface="Courier New" pitchFamily="49" charset="0"/>
              </a:rPr>
              <a:t>	sub $s0,$s1,$s2   </a:t>
            </a:r>
            <a:r>
              <a:rPr lang="en-US" sz="1800" b="1" i="1" dirty="0" smtClean="0">
                <a:solidFill>
                  <a:srgbClr val="C00000"/>
                </a:solidFill>
                <a:latin typeface="Courier New" pitchFamily="49" charset="0"/>
              </a:rPr>
              <a:t># f=g-h(false)</a:t>
            </a:r>
            <a:r>
              <a:rPr lang="en-US" sz="1800" b="1" dirty="0" smtClean="0">
                <a:solidFill>
                  <a:srgbClr val="C00000"/>
                </a:solidFill>
                <a:latin typeface="Courier New" pitchFamily="49" charset="0"/>
              </a:rPr>
              <a:t/>
            </a:r>
            <a:br>
              <a:rPr lang="en-US" sz="1800" b="1" dirty="0" smtClean="0">
                <a:solidFill>
                  <a:srgbClr val="C00000"/>
                </a:solidFill>
                <a:latin typeface="Courier New" pitchFamily="49" charset="0"/>
              </a:rPr>
            </a:br>
            <a:r>
              <a:rPr lang="en-US" sz="1800" b="1" dirty="0" smtClean="0">
                <a:latin typeface="Courier New" pitchFamily="49" charset="0"/>
              </a:rPr>
              <a:t>	j   Fin           </a:t>
            </a:r>
            <a:r>
              <a:rPr lang="en-US" sz="1800" b="1" i="1" dirty="0" smtClean="0">
                <a:solidFill>
                  <a:srgbClr val="C00000"/>
                </a:solidFill>
                <a:latin typeface="Courier New" pitchFamily="49" charset="0"/>
              </a:rPr>
              <a:t># </a:t>
            </a:r>
            <a:r>
              <a:rPr lang="en-US" sz="1800" b="1" i="1" dirty="0" err="1" smtClean="0">
                <a:solidFill>
                  <a:srgbClr val="C00000"/>
                </a:solidFill>
                <a:latin typeface="Courier New" pitchFamily="49" charset="0"/>
              </a:rPr>
              <a:t>goto</a:t>
            </a:r>
            <a:r>
              <a:rPr lang="en-US" sz="1800" b="1" i="1" dirty="0" smtClean="0">
                <a:solidFill>
                  <a:srgbClr val="C00000"/>
                </a:solidFill>
                <a:latin typeface="Courier New" pitchFamily="49" charset="0"/>
              </a:rPr>
              <a:t> Fin</a:t>
            </a:r>
            <a:r>
              <a:rPr lang="en-US" sz="1800" b="1" dirty="0" smtClean="0">
                <a:solidFill>
                  <a:srgbClr val="C00000"/>
                </a:solidFill>
                <a:latin typeface="Courier New" pitchFamily="49" charset="0"/>
              </a:rPr>
              <a:t/>
            </a:r>
            <a:br>
              <a:rPr lang="en-US" sz="1800" b="1" dirty="0" smtClean="0">
                <a:solidFill>
                  <a:srgbClr val="C00000"/>
                </a:solidFill>
                <a:latin typeface="Courier New" pitchFamily="49" charset="0"/>
              </a:rPr>
            </a:br>
            <a:r>
              <a:rPr lang="en-US" sz="1800" b="1" dirty="0" smtClean="0">
                <a:latin typeface="Courier New" pitchFamily="49" charset="0"/>
              </a:rPr>
              <a:t>True: add $s0,$s1,$s2   </a:t>
            </a:r>
            <a:r>
              <a:rPr lang="en-US" sz="1800" b="1" i="1" dirty="0" smtClean="0">
                <a:solidFill>
                  <a:srgbClr val="C00000"/>
                </a:solidFill>
                <a:latin typeface="Courier New" pitchFamily="49" charset="0"/>
              </a:rPr>
              <a:t># f=</a:t>
            </a:r>
            <a:r>
              <a:rPr lang="en-US" sz="1800" b="1" i="1" dirty="0" err="1" smtClean="0">
                <a:solidFill>
                  <a:srgbClr val="C00000"/>
                </a:solidFill>
                <a:latin typeface="Courier New" pitchFamily="49" charset="0"/>
              </a:rPr>
              <a:t>g+h</a:t>
            </a:r>
            <a:r>
              <a:rPr lang="en-US" sz="1800" b="1" i="1" dirty="0" smtClean="0">
                <a:solidFill>
                  <a:srgbClr val="C00000"/>
                </a:solidFill>
                <a:latin typeface="Courier New" pitchFamily="49" charset="0"/>
              </a:rPr>
              <a:t> (true)</a:t>
            </a:r>
            <a:r>
              <a:rPr lang="en-US" sz="1800" dirty="0" smtClean="0">
                <a:solidFill>
                  <a:srgbClr val="C00000"/>
                </a:solidFill>
                <a:latin typeface="Courier New" pitchFamily="49" charset="0"/>
              </a:rPr>
              <a:t/>
            </a:r>
            <a:br>
              <a:rPr lang="en-US" sz="1800" dirty="0" smtClean="0">
                <a:solidFill>
                  <a:srgbClr val="C00000"/>
                </a:solidFill>
                <a:latin typeface="Courier New" pitchFamily="49" charset="0"/>
              </a:rPr>
            </a:br>
            <a:r>
              <a:rPr lang="en-US" sz="1800" dirty="0" smtClean="0">
                <a:latin typeface="Courier New" pitchFamily="49" charset="0"/>
              </a:rPr>
              <a:t>Fin:</a:t>
            </a:r>
          </a:p>
          <a:p>
            <a:pPr marL="0" indent="0" defTabSz="873125">
              <a:buFontTx/>
              <a:buNone/>
            </a:pPr>
            <a:r>
              <a:rPr lang="en-US" sz="2400" dirty="0" smtClean="0"/>
              <a:t>Note: Compiler automatically creates labels to handle decisions (branches). Generally not found in HLL code.</a:t>
            </a:r>
          </a:p>
        </p:txBody>
      </p:sp>
      <p:grpSp>
        <p:nvGrpSpPr>
          <p:cNvPr id="18436" name="Group 4"/>
          <p:cNvGrpSpPr>
            <a:grpSpLocks/>
          </p:cNvGrpSpPr>
          <p:nvPr/>
        </p:nvGrpSpPr>
        <p:grpSpPr bwMode="auto">
          <a:xfrm>
            <a:off x="5029200" y="1219200"/>
            <a:ext cx="3706813" cy="2768600"/>
            <a:chOff x="3119" y="480"/>
            <a:chExt cx="2335" cy="1744"/>
          </a:xfrm>
        </p:grpSpPr>
        <p:sp>
          <p:nvSpPr>
            <p:cNvPr id="18438" name="Text Box 5"/>
            <p:cNvSpPr txBox="1">
              <a:spLocks noChangeArrowheads="1"/>
            </p:cNvSpPr>
            <p:nvPr/>
          </p:nvSpPr>
          <p:spPr bwMode="auto">
            <a:xfrm>
              <a:off x="4176" y="1949"/>
              <a:ext cx="44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solidFill>
                    <a:schemeClr val="accent1"/>
                  </a:solidFill>
                  <a:latin typeface="Helvetica" pitchFamily="34" charset="0"/>
                </a:rPr>
                <a:t>Exit</a:t>
              </a:r>
            </a:p>
          </p:txBody>
        </p:sp>
        <p:sp>
          <p:nvSpPr>
            <p:cNvPr id="18439" name="AutoShape 6"/>
            <p:cNvSpPr>
              <a:spLocks noChangeArrowheads="1"/>
            </p:cNvSpPr>
            <p:nvPr/>
          </p:nvSpPr>
          <p:spPr bwMode="auto">
            <a:xfrm>
              <a:off x="3745" y="624"/>
              <a:ext cx="1055" cy="480"/>
            </a:xfrm>
            <a:prstGeom prst="flowChartDecision">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Text Box 7"/>
            <p:cNvSpPr txBox="1">
              <a:spLocks noChangeArrowheads="1"/>
            </p:cNvSpPr>
            <p:nvPr/>
          </p:nvSpPr>
          <p:spPr bwMode="auto">
            <a:xfrm>
              <a:off x="3840" y="728"/>
              <a:ext cx="88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i == j?</a:t>
              </a:r>
            </a:p>
          </p:txBody>
        </p:sp>
        <p:sp>
          <p:nvSpPr>
            <p:cNvPr id="18441" name="Text Box 8"/>
            <p:cNvSpPr txBox="1">
              <a:spLocks noChangeArrowheads="1"/>
            </p:cNvSpPr>
            <p:nvPr/>
          </p:nvSpPr>
          <p:spPr bwMode="auto">
            <a:xfrm>
              <a:off x="3238"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8442" name="Text Box 9"/>
            <p:cNvSpPr txBox="1">
              <a:spLocks noChangeArrowheads="1"/>
            </p:cNvSpPr>
            <p:nvPr/>
          </p:nvSpPr>
          <p:spPr bwMode="auto">
            <a:xfrm>
              <a:off x="4342"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8443" name="Line 10"/>
            <p:cNvSpPr>
              <a:spLocks noChangeShapeType="1"/>
            </p:cNvSpPr>
            <p:nvPr/>
          </p:nvSpPr>
          <p:spPr bwMode="auto">
            <a:xfrm>
              <a:off x="4800"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11"/>
            <p:cNvSpPr>
              <a:spLocks noChangeShapeType="1"/>
            </p:cNvSpPr>
            <p:nvPr/>
          </p:nvSpPr>
          <p:spPr bwMode="auto">
            <a:xfrm>
              <a:off x="3745"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2"/>
            <p:cNvSpPr>
              <a:spLocks noChangeShapeType="1"/>
            </p:cNvSpPr>
            <p:nvPr/>
          </p:nvSpPr>
          <p:spPr bwMode="auto">
            <a:xfrm>
              <a:off x="3745"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13"/>
            <p:cNvSpPr>
              <a:spLocks noChangeShapeType="1"/>
            </p:cNvSpPr>
            <p:nvPr/>
          </p:nvSpPr>
          <p:spPr bwMode="auto">
            <a:xfrm flipH="1">
              <a:off x="4800"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14"/>
            <p:cNvSpPr>
              <a:spLocks noChangeShapeType="1"/>
            </p:cNvSpPr>
            <p:nvPr/>
          </p:nvSpPr>
          <p:spPr bwMode="auto">
            <a:xfrm>
              <a:off x="3745" y="1776"/>
              <a:ext cx="107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15"/>
            <p:cNvSpPr>
              <a:spLocks noChangeShapeType="1"/>
            </p:cNvSpPr>
            <p:nvPr/>
          </p:nvSpPr>
          <p:spPr bwMode="auto">
            <a:xfrm>
              <a:off x="4294" y="1776"/>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9" name="Text Box 16"/>
            <p:cNvSpPr txBox="1">
              <a:spLocks noChangeArrowheads="1"/>
            </p:cNvSpPr>
            <p:nvPr/>
          </p:nvSpPr>
          <p:spPr bwMode="auto">
            <a:xfrm>
              <a:off x="4753" y="586"/>
              <a:ext cx="701"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(false)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8450" name="Text Box 17"/>
            <p:cNvSpPr txBox="1">
              <a:spLocks noChangeArrowheads="1"/>
            </p:cNvSpPr>
            <p:nvPr/>
          </p:nvSpPr>
          <p:spPr bwMode="auto">
            <a:xfrm>
              <a:off x="3119" y="634"/>
              <a:ext cx="63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(true)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8451" name="Line 18"/>
            <p:cNvSpPr>
              <a:spLocks noChangeShapeType="1"/>
            </p:cNvSpPr>
            <p:nvPr/>
          </p:nvSpPr>
          <p:spPr bwMode="auto">
            <a:xfrm>
              <a:off x="4273" y="4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37" name="Rectangle 19"/>
          <p:cNvSpPr>
            <a:spLocks noChangeArrowheads="1"/>
          </p:cNvSpPr>
          <p:nvPr/>
        </p:nvSpPr>
        <p:spPr bwMode="auto">
          <a:xfrm>
            <a:off x="609600" y="1219200"/>
            <a:ext cx="83058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193675" indent="-193675" defTabSz="873125" eaLnBrk="0" hangingPunct="0">
              <a:lnSpc>
                <a:spcPct val="75000"/>
              </a:lnSpc>
              <a:spcBef>
                <a:spcPct val="65000"/>
              </a:spcBef>
              <a:buSzPct val="100000"/>
              <a:buFont typeface="Times" pitchFamily="18" charset="0"/>
              <a:buChar char="•"/>
            </a:pPr>
            <a:r>
              <a:rPr lang="en-US" sz="2400" b="1">
                <a:latin typeface="Helvetica" pitchFamily="34" charset="0"/>
              </a:rPr>
              <a:t>Compile by hand</a:t>
            </a:r>
            <a:endParaRPr lang="en-US" sz="2400" b="1">
              <a:latin typeface="Courier New" pitchFamily="49" charset="0"/>
            </a:endParaRPr>
          </a:p>
          <a:p>
            <a:pPr marL="484188" lvl="1" indent="-180975" defTabSz="873125" eaLnBrk="0" hangingPunct="0">
              <a:lnSpc>
                <a:spcPct val="85000"/>
              </a:lnSpc>
              <a:spcBef>
                <a:spcPct val="40000"/>
              </a:spcBef>
              <a:buSzPct val="100000"/>
            </a:pPr>
            <a:r>
              <a:rPr lang="en-US" sz="2400" b="1">
                <a:latin typeface="Courier New" pitchFamily="49" charset="0"/>
              </a:rPr>
              <a:t>	if (i == j) f=g+h; </a:t>
            </a:r>
            <a:br>
              <a:rPr lang="en-US" sz="2400" b="1">
                <a:latin typeface="Courier New" pitchFamily="49" charset="0"/>
              </a:rPr>
            </a:br>
            <a:r>
              <a:rPr lang="en-US" sz="2400" b="1">
                <a:latin typeface="Courier New" pitchFamily="49" charset="0"/>
              </a:rPr>
              <a:t>else f=g-h;</a:t>
            </a:r>
          </a:p>
        </p:txBody>
      </p:sp>
    </p:spTree>
    <p:extLst>
      <p:ext uri="{BB962C8B-B14F-4D97-AF65-F5344CB8AC3E}">
        <p14:creationId xmlns:p14="http://schemas.microsoft.com/office/powerpoint/2010/main" val="419482089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09600" y="609600"/>
            <a:ext cx="8001000" cy="703262"/>
          </a:xfrm>
        </p:spPr>
        <p:txBody>
          <a:bodyPr/>
          <a:lstStyle/>
          <a:p>
            <a:r>
              <a:rPr lang="en-US" b="1" dirty="0" smtClean="0"/>
              <a:t>Inequalities in MIPS (1/5)</a:t>
            </a:r>
          </a:p>
        </p:txBody>
      </p:sp>
      <p:sp>
        <p:nvSpPr>
          <p:cNvPr id="19459" name="AutoShape 3"/>
          <p:cNvSpPr>
            <a:spLocks noGrp="1" noChangeArrowheads="1"/>
          </p:cNvSpPr>
          <p:nvPr>
            <p:ph type="body" idx="4294967295"/>
          </p:nvPr>
        </p:nvSpPr>
        <p:spPr>
          <a:xfrm>
            <a:off x="457200" y="1263650"/>
            <a:ext cx="8305800" cy="5594350"/>
          </a:xfrm>
        </p:spPr>
        <p:txBody>
          <a:bodyPr/>
          <a:lstStyle/>
          <a:p>
            <a:pPr marL="203200" indent="-203200"/>
            <a:r>
              <a:rPr lang="en-US" dirty="0" smtClean="0"/>
              <a:t>Until now, we’ve only tested equalities </a:t>
            </a:r>
            <a:br>
              <a:rPr lang="en-US" dirty="0" smtClean="0"/>
            </a:br>
            <a:r>
              <a:rPr lang="en-US" dirty="0" smtClean="0"/>
              <a:t>(</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in C).  General programs need to test &lt; and &gt; as well.</a:t>
            </a:r>
          </a:p>
          <a:p>
            <a:pPr marL="203200" indent="-203200"/>
            <a:r>
              <a:rPr lang="en-US" dirty="0" smtClean="0"/>
              <a:t>Create a MIPS Inequality Instruction:</a:t>
            </a:r>
          </a:p>
          <a:p>
            <a:pPr marL="685800" lvl="1" indent="-190500"/>
            <a:r>
              <a:rPr lang="en-US" dirty="0" smtClean="0"/>
              <a:t>“Set on Less Than”</a:t>
            </a:r>
          </a:p>
          <a:p>
            <a:pPr marL="685800" lvl="1" indent="-190500"/>
            <a:r>
              <a:rPr lang="en-US" dirty="0" smtClean="0"/>
              <a:t>Syntax:		</a:t>
            </a:r>
            <a:r>
              <a:rPr lang="en-US" b="1" dirty="0" err="1" smtClean="0">
                <a:solidFill>
                  <a:srgbClr val="C00000"/>
                </a:solidFill>
                <a:latin typeface="Courier New" pitchFamily="49" charset="0"/>
              </a:rPr>
              <a:t>slt</a:t>
            </a:r>
            <a:r>
              <a:rPr lang="en-US" b="1" dirty="0" smtClean="0">
                <a:solidFill>
                  <a:srgbClr val="C00000"/>
                </a:solidFill>
                <a:latin typeface="Courier New" pitchFamily="49" charset="0"/>
              </a:rPr>
              <a:t> reg1,reg2,reg3</a:t>
            </a:r>
            <a:endParaRPr lang="en-US" b="1" dirty="0" smtClean="0">
              <a:solidFill>
                <a:srgbClr val="C00000"/>
              </a:solidFill>
            </a:endParaRPr>
          </a:p>
          <a:p>
            <a:pPr marL="685800" lvl="1" indent="-190500"/>
            <a:r>
              <a:rPr lang="en-US" dirty="0" smtClean="0"/>
              <a:t>Meaning: 	reg1 = (reg2 &lt; reg3);</a:t>
            </a:r>
          </a:p>
          <a:p>
            <a:pPr marL="685800" lvl="1" indent="-190500">
              <a:buFontTx/>
              <a:buNone/>
            </a:pPr>
            <a:r>
              <a:rPr lang="en-US" dirty="0" smtClean="0"/>
              <a:t>		</a:t>
            </a:r>
            <a:r>
              <a:rPr lang="en-US" dirty="0" smtClean="0">
                <a:latin typeface="Courier New" pitchFamily="49" charset="0"/>
              </a:rPr>
              <a:t>if (reg2 &lt; reg3) </a:t>
            </a:r>
            <a:br>
              <a:rPr lang="en-US" dirty="0" smtClean="0">
                <a:latin typeface="Courier New" pitchFamily="49" charset="0"/>
              </a:rPr>
            </a:br>
            <a:r>
              <a:rPr lang="en-US" dirty="0" smtClean="0">
                <a:latin typeface="Courier New" pitchFamily="49" charset="0"/>
              </a:rPr>
              <a:t>		reg1 = 1; </a:t>
            </a:r>
            <a:br>
              <a:rPr lang="en-US" dirty="0" smtClean="0">
                <a:latin typeface="Courier New" pitchFamily="49" charset="0"/>
              </a:rPr>
            </a:br>
            <a:r>
              <a:rPr lang="en-US" dirty="0" smtClean="0">
                <a:latin typeface="Courier New" pitchFamily="49" charset="0"/>
              </a:rPr>
              <a:t>	else reg1 = 0;</a:t>
            </a:r>
            <a:r>
              <a:rPr lang="en-US" dirty="0" smtClean="0"/>
              <a:t> </a:t>
            </a:r>
          </a:p>
          <a:p>
            <a:pPr marL="685800" lvl="1" indent="-190500"/>
            <a:endParaRPr lang="en-US" dirty="0" smtClean="0"/>
          </a:p>
          <a:p>
            <a:pPr marL="685800" lvl="1" indent="-190500"/>
            <a:r>
              <a:rPr lang="en-US" dirty="0" smtClean="0"/>
              <a:t>Usually, “set” means “set to 1”, “reset” means “set to 0”.</a:t>
            </a:r>
          </a:p>
        </p:txBody>
      </p:sp>
      <p:sp>
        <p:nvSpPr>
          <p:cNvPr id="19460" name="Rectangle 5"/>
          <p:cNvSpPr>
            <a:spLocks noChangeArrowheads="1"/>
          </p:cNvSpPr>
          <p:nvPr/>
        </p:nvSpPr>
        <p:spPr bwMode="auto">
          <a:xfrm>
            <a:off x="1371600" y="3962400"/>
            <a:ext cx="3048000" cy="114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43110" name="AutoShape 6"/>
          <p:cNvSpPr>
            <a:spLocks noChangeArrowheads="1"/>
          </p:cNvSpPr>
          <p:nvPr/>
        </p:nvSpPr>
        <p:spPr bwMode="auto">
          <a:xfrm>
            <a:off x="4572000" y="4038600"/>
            <a:ext cx="2659063" cy="960438"/>
          </a:xfrm>
          <a:prstGeom prst="leftArrow">
            <a:avLst>
              <a:gd name="adj1" fmla="val 50000"/>
              <a:gd name="adj2" fmla="val 6921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eaLnBrk="0" hangingPunct="0"/>
            <a:r>
              <a:rPr lang="en-US">
                <a:latin typeface="Helvetica" pitchFamily="34" charset="0"/>
              </a:rPr>
              <a:t>Same thing…</a:t>
            </a:r>
          </a:p>
        </p:txBody>
      </p:sp>
    </p:spTree>
    <p:extLst>
      <p:ext uri="{BB962C8B-B14F-4D97-AF65-F5344CB8AC3E}">
        <p14:creationId xmlns:p14="http://schemas.microsoft.com/office/powerpoint/2010/main" val="2053021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43110"/>
                                        </p:tgtEl>
                                        <p:attrNameLst>
                                          <p:attrName>style.visibility</p:attrName>
                                        </p:attrNameLst>
                                      </p:cBhvr>
                                      <p:to>
                                        <p:strVal val="visible"/>
                                      </p:to>
                                    </p:set>
                                    <p:animEffect transition="in" filter="wipe(right)">
                                      <p:cBhvr>
                                        <p:cTn id="7" dur="500"/>
                                        <p:tgtEl>
                                          <p:spTgt spid="94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10"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09600" y="457200"/>
            <a:ext cx="8001000" cy="685800"/>
          </a:xfrm>
        </p:spPr>
        <p:txBody>
          <a:bodyPr>
            <a:normAutofit fontScale="90000"/>
          </a:bodyPr>
          <a:lstStyle/>
          <a:p>
            <a:r>
              <a:rPr lang="en-US" b="1" dirty="0" smtClean="0"/>
              <a:t>Inequalities in MIPS (2/5)</a:t>
            </a:r>
          </a:p>
        </p:txBody>
      </p:sp>
      <p:sp>
        <p:nvSpPr>
          <p:cNvPr id="944131" name="AutoShape 3"/>
          <p:cNvSpPr>
            <a:spLocks noGrp="1" noChangeArrowheads="1"/>
          </p:cNvSpPr>
          <p:nvPr>
            <p:ph type="body" idx="4294967295"/>
          </p:nvPr>
        </p:nvSpPr>
        <p:spPr>
          <a:xfrm>
            <a:off x="762000" y="1066800"/>
            <a:ext cx="7848600" cy="5608638"/>
          </a:xfrm>
        </p:spPr>
        <p:txBody>
          <a:bodyPr/>
          <a:lstStyle/>
          <a:p>
            <a:pPr marL="203200" indent="-203200"/>
            <a:r>
              <a:rPr lang="en-US" sz="2400" dirty="0" smtClean="0"/>
              <a:t>How do we use this? Compile by hand:</a:t>
            </a:r>
            <a:br>
              <a:rPr lang="en-US" sz="2400" dirty="0" smtClean="0"/>
            </a:br>
            <a:r>
              <a:rPr lang="en-US" sz="2400" dirty="0" smtClean="0">
                <a:solidFill>
                  <a:srgbClr val="0000FF"/>
                </a:solidFill>
                <a:latin typeface="Courier New" pitchFamily="49" charset="0"/>
              </a:rPr>
              <a:t>if (g &lt; h) </a:t>
            </a:r>
            <a:r>
              <a:rPr lang="en-US" sz="2400" dirty="0" err="1" smtClean="0">
                <a:solidFill>
                  <a:srgbClr val="0000FF"/>
                </a:solidFill>
                <a:latin typeface="Courier New" pitchFamily="49" charset="0"/>
              </a:rPr>
              <a:t>goto</a:t>
            </a:r>
            <a:r>
              <a:rPr lang="en-US" sz="2400" dirty="0" smtClean="0">
                <a:solidFill>
                  <a:srgbClr val="0000FF"/>
                </a:solidFill>
                <a:latin typeface="Courier New" pitchFamily="49" charset="0"/>
              </a:rPr>
              <a:t> Less;</a:t>
            </a:r>
            <a:r>
              <a:rPr lang="en-US" sz="2400" dirty="0" smtClean="0">
                <a:latin typeface="Courier New" pitchFamily="49" charset="0"/>
              </a:rPr>
              <a:t> </a:t>
            </a:r>
            <a:r>
              <a:rPr lang="en-US" sz="2400" b="1" dirty="0" smtClean="0">
                <a:solidFill>
                  <a:srgbClr val="C00000"/>
                </a:solidFill>
                <a:latin typeface="Courier New" pitchFamily="49" charset="0"/>
              </a:rPr>
              <a:t>#g:$s0</a:t>
            </a:r>
            <a:r>
              <a:rPr lang="en-US" sz="2400" b="1" dirty="0" smtClean="0">
                <a:solidFill>
                  <a:srgbClr val="C00000"/>
                </a:solidFill>
              </a:rPr>
              <a:t>, </a:t>
            </a:r>
            <a:r>
              <a:rPr lang="en-US" sz="2400" b="1" dirty="0" smtClean="0">
                <a:solidFill>
                  <a:srgbClr val="C00000"/>
                </a:solidFill>
                <a:latin typeface="Courier New" pitchFamily="49" charset="0"/>
              </a:rPr>
              <a:t>h:$s1</a:t>
            </a:r>
            <a:endParaRPr lang="en-US" sz="2400" b="1" dirty="0" smtClean="0">
              <a:solidFill>
                <a:srgbClr val="C00000"/>
              </a:solidFill>
            </a:endParaRPr>
          </a:p>
          <a:p>
            <a:pPr marL="203200" indent="-203200"/>
            <a:r>
              <a:rPr lang="en-US" sz="2400" dirty="0" smtClean="0"/>
              <a:t>Answer: compiled MIPS code…</a:t>
            </a:r>
            <a:endParaRPr lang="en-US" sz="2400" dirty="0" smtClean="0">
              <a:latin typeface="Courier New" pitchFamily="49" charset="0"/>
            </a:endParaRPr>
          </a:p>
          <a:p>
            <a:pPr marL="203200" indent="-203200">
              <a:buFontTx/>
              <a:buNone/>
            </a:pPr>
            <a:r>
              <a:rPr lang="en-US" sz="2400" dirty="0" smtClean="0">
                <a:latin typeface="Courier New" pitchFamily="49" charset="0"/>
              </a:rPr>
              <a:t>	</a:t>
            </a:r>
            <a:r>
              <a:rPr lang="en-US" sz="2400" dirty="0" err="1" smtClean="0">
                <a:latin typeface="Courier New" pitchFamily="49" charset="0"/>
              </a:rPr>
              <a:t>slt</a:t>
            </a:r>
            <a:r>
              <a:rPr lang="en-US" sz="2400" dirty="0" smtClean="0">
                <a:latin typeface="Courier New" pitchFamily="49" charset="0"/>
              </a:rPr>
              <a:t> $t0,$s0,$s1 </a:t>
            </a:r>
            <a:r>
              <a:rPr lang="en-US" sz="2400" b="1" i="1" dirty="0" smtClean="0">
                <a:solidFill>
                  <a:srgbClr val="C00000"/>
                </a:solidFill>
                <a:latin typeface="Courier New" pitchFamily="49" charset="0"/>
              </a:rPr>
              <a:t># $t0 = 1 if</a:t>
            </a:r>
            <a:r>
              <a:rPr lang="en-US" sz="2400" b="1" dirty="0" smtClean="0">
                <a:solidFill>
                  <a:srgbClr val="C00000"/>
                </a:solidFill>
                <a:latin typeface="Courier New" pitchFamily="49" charset="0"/>
              </a:rPr>
              <a:t> </a:t>
            </a:r>
            <a:r>
              <a:rPr lang="en-US" sz="2400" b="1" i="1" dirty="0" smtClean="0">
                <a:solidFill>
                  <a:srgbClr val="C00000"/>
                </a:solidFill>
                <a:latin typeface="Courier New" pitchFamily="49" charset="0"/>
              </a:rPr>
              <a:t>g&lt;h	</a:t>
            </a:r>
            <a:r>
              <a:rPr lang="en-US" sz="2400" i="1" dirty="0" smtClean="0">
                <a:latin typeface="Courier New" pitchFamily="49" charset="0"/>
              </a:rPr>
              <a:t/>
            </a:r>
            <a:br>
              <a:rPr lang="en-US" sz="2400" i="1" dirty="0" smtClean="0">
                <a:latin typeface="Courier New" pitchFamily="49" charset="0"/>
              </a:rPr>
            </a:br>
            <a:r>
              <a:rPr lang="en-US" sz="2400" dirty="0" err="1" smtClean="0">
                <a:latin typeface="Courier New" pitchFamily="49" charset="0"/>
              </a:rPr>
              <a:t>bne</a:t>
            </a:r>
            <a:r>
              <a:rPr lang="en-US" sz="2400" dirty="0" smtClean="0">
                <a:latin typeface="Courier New" pitchFamily="49" charset="0"/>
              </a:rPr>
              <a:t> $t0,$0,Less </a:t>
            </a:r>
            <a:r>
              <a:rPr lang="en-US" sz="2400" b="1" i="1" dirty="0" smtClean="0">
                <a:solidFill>
                  <a:srgbClr val="C00000"/>
                </a:solidFill>
                <a:latin typeface="Courier New" pitchFamily="49" charset="0"/>
              </a:rPr>
              <a:t># </a:t>
            </a:r>
            <a:r>
              <a:rPr lang="en-US" sz="2400" b="1" i="1" dirty="0" err="1" smtClean="0">
                <a:solidFill>
                  <a:srgbClr val="C00000"/>
                </a:solidFill>
                <a:latin typeface="Courier New" pitchFamily="49" charset="0"/>
              </a:rPr>
              <a:t>goto</a:t>
            </a:r>
            <a:r>
              <a:rPr lang="en-US" sz="2400" b="1" i="1" dirty="0" smtClean="0">
                <a:solidFill>
                  <a:srgbClr val="C00000"/>
                </a:solidFill>
                <a:latin typeface="Courier New" pitchFamily="49" charset="0"/>
              </a:rPr>
              <a:t> Less</a:t>
            </a:r>
            <a:r>
              <a:rPr lang="en-US" sz="2400" dirty="0" smtClean="0">
                <a:latin typeface="Courier New" pitchFamily="49" charset="0"/>
              </a:rPr>
              <a:t/>
            </a:r>
            <a:br>
              <a:rPr lang="en-US" sz="2400" dirty="0" smtClean="0">
                <a:latin typeface="Courier New" pitchFamily="49" charset="0"/>
              </a:rPr>
            </a:br>
            <a:r>
              <a:rPr lang="en-US" sz="2400" dirty="0" smtClean="0">
                <a:latin typeface="Courier New" pitchFamily="49" charset="0"/>
              </a:rPr>
              <a:t>                </a:t>
            </a:r>
            <a:r>
              <a:rPr lang="en-US" sz="2400" b="1" i="1" dirty="0" smtClean="0">
                <a:solidFill>
                  <a:srgbClr val="C00000"/>
                </a:solidFill>
                <a:latin typeface="Courier New" pitchFamily="49" charset="0"/>
              </a:rPr>
              <a:t># if $t0!=0</a:t>
            </a:r>
            <a:r>
              <a:rPr lang="en-US" sz="2400" i="1" dirty="0" smtClean="0">
                <a:latin typeface="Courier New" pitchFamily="49" charset="0"/>
              </a:rPr>
              <a:t/>
            </a:r>
            <a:br>
              <a:rPr lang="en-US" sz="2400" i="1" dirty="0" smtClean="0">
                <a:latin typeface="Courier New" pitchFamily="49" charset="0"/>
              </a:rPr>
            </a:br>
            <a:r>
              <a:rPr lang="en-US" sz="2400" i="1" dirty="0" smtClean="0">
                <a:latin typeface="Courier New" pitchFamily="49" charset="0"/>
              </a:rPr>
              <a:t>                </a:t>
            </a:r>
            <a:r>
              <a:rPr lang="en-US" sz="2400" b="1" i="1" dirty="0" smtClean="0">
                <a:solidFill>
                  <a:srgbClr val="C00000"/>
                </a:solidFill>
                <a:latin typeface="Courier New" pitchFamily="49" charset="0"/>
              </a:rPr>
              <a:t># (if (g&lt;h)) </a:t>
            </a:r>
            <a:r>
              <a:rPr lang="en-US" sz="2400" b="1" dirty="0" smtClean="0">
                <a:solidFill>
                  <a:srgbClr val="C00000"/>
                </a:solidFill>
                <a:latin typeface="Courier New" pitchFamily="49" charset="0"/>
              </a:rPr>
              <a:t>Less:</a:t>
            </a:r>
          </a:p>
          <a:p>
            <a:pPr marL="203200" indent="-203200"/>
            <a:r>
              <a:rPr lang="en-US" sz="2400" dirty="0" smtClean="0"/>
              <a:t>Branch if </a:t>
            </a:r>
            <a:r>
              <a:rPr lang="en-US" sz="2400" dirty="0" smtClean="0">
                <a:latin typeface="Courier New" pitchFamily="49" charset="0"/>
              </a:rPr>
              <a:t>$t0 != 0</a:t>
            </a:r>
            <a:r>
              <a:rPr lang="en-US" sz="2400" dirty="0" smtClean="0"/>
              <a:t> </a:t>
            </a:r>
            <a:r>
              <a:rPr lang="en-US" sz="2400" dirty="0" smtClean="0">
                <a:sym typeface="Wingdings" pitchFamily="2" charset="2"/>
              </a:rPr>
              <a:t> (</a:t>
            </a:r>
            <a:r>
              <a:rPr lang="en-US" sz="2400" dirty="0" smtClean="0">
                <a:latin typeface="Courier New" pitchFamily="49" charset="0"/>
              </a:rPr>
              <a:t>g &lt; h</a:t>
            </a:r>
            <a:r>
              <a:rPr lang="en-US" sz="2400" dirty="0" smtClean="0"/>
              <a:t>)</a:t>
            </a:r>
          </a:p>
          <a:p>
            <a:pPr marL="203200" indent="-203200"/>
            <a:r>
              <a:rPr lang="en-US" sz="2400" dirty="0" smtClean="0"/>
              <a:t>Register </a:t>
            </a:r>
            <a:r>
              <a:rPr lang="en-US" sz="2400" dirty="0" smtClean="0">
                <a:latin typeface="Courier New" pitchFamily="49" charset="0"/>
              </a:rPr>
              <a:t>$0</a:t>
            </a:r>
            <a:r>
              <a:rPr lang="en-US" sz="2400" dirty="0" smtClean="0"/>
              <a:t> always contains the value </a:t>
            </a:r>
            <a:r>
              <a:rPr lang="en-US" sz="2400" dirty="0" smtClean="0">
                <a:latin typeface="Courier New" pitchFamily="49" charset="0"/>
              </a:rPr>
              <a:t>0</a:t>
            </a:r>
            <a:r>
              <a:rPr lang="en-US" sz="2400" dirty="0" smtClean="0"/>
              <a:t>, so </a:t>
            </a:r>
            <a:r>
              <a:rPr lang="en-US" sz="2400" dirty="0" err="1" smtClean="0">
                <a:latin typeface="Courier New" pitchFamily="49" charset="0"/>
              </a:rPr>
              <a:t>bne</a:t>
            </a:r>
            <a:r>
              <a:rPr lang="en-US" sz="2400" dirty="0" smtClean="0"/>
              <a:t> and </a:t>
            </a:r>
            <a:r>
              <a:rPr lang="en-US" sz="2400" dirty="0" err="1" smtClean="0">
                <a:latin typeface="Courier New" pitchFamily="49" charset="0"/>
              </a:rPr>
              <a:t>beq</a:t>
            </a:r>
            <a:r>
              <a:rPr lang="en-US" sz="2400" dirty="0" smtClean="0"/>
              <a:t> often use it for comparison after an </a:t>
            </a:r>
            <a:r>
              <a:rPr lang="en-US" sz="2400" dirty="0" err="1" smtClean="0">
                <a:latin typeface="Courier New" pitchFamily="49" charset="0"/>
              </a:rPr>
              <a:t>slt</a:t>
            </a:r>
            <a:r>
              <a:rPr lang="en-US" sz="2400" dirty="0" smtClean="0"/>
              <a:t> instruction.</a:t>
            </a:r>
          </a:p>
          <a:p>
            <a:pPr marL="203200" indent="-203200"/>
            <a:r>
              <a:rPr lang="en-US" sz="2400" b="1" dirty="0" smtClean="0">
                <a:solidFill>
                  <a:srgbClr val="C00000"/>
                </a:solidFill>
              </a:rPr>
              <a:t>  A </a:t>
            </a:r>
            <a:r>
              <a:rPr lang="en-US" sz="2400" b="1" dirty="0" err="1" smtClean="0">
                <a:solidFill>
                  <a:srgbClr val="C00000"/>
                </a:solidFill>
                <a:latin typeface="Courier New" pitchFamily="49" charset="0"/>
              </a:rPr>
              <a:t>slt</a:t>
            </a:r>
            <a:r>
              <a:rPr lang="en-US" sz="2400" b="1" dirty="0" smtClean="0">
                <a:solidFill>
                  <a:srgbClr val="C00000"/>
                </a:solidFill>
              </a:rPr>
              <a:t> </a:t>
            </a:r>
            <a:r>
              <a:rPr lang="en-US" sz="2400" b="1" dirty="0" smtClean="0">
                <a:solidFill>
                  <a:srgbClr val="C00000"/>
                </a:solidFill>
                <a:sym typeface="Wingdings" pitchFamily="2" charset="2"/>
              </a:rPr>
              <a:t></a:t>
            </a:r>
            <a:r>
              <a:rPr lang="en-US" sz="2400" b="1" dirty="0" smtClean="0">
                <a:solidFill>
                  <a:srgbClr val="C00000"/>
                </a:solidFill>
              </a:rPr>
              <a:t> </a:t>
            </a:r>
            <a:r>
              <a:rPr lang="en-US" sz="2400" b="1" dirty="0" err="1" smtClean="0">
                <a:solidFill>
                  <a:srgbClr val="C00000"/>
                </a:solidFill>
                <a:latin typeface="Courier New" pitchFamily="49" charset="0"/>
              </a:rPr>
              <a:t>bne</a:t>
            </a:r>
            <a:r>
              <a:rPr lang="en-US" sz="2400" b="1" dirty="0" smtClean="0">
                <a:solidFill>
                  <a:srgbClr val="C00000"/>
                </a:solidFill>
              </a:rPr>
              <a:t> pair means </a:t>
            </a:r>
            <a:r>
              <a:rPr lang="en-US" sz="2400" b="1" dirty="0" smtClean="0">
                <a:solidFill>
                  <a:srgbClr val="C00000"/>
                </a:solidFill>
                <a:latin typeface="Courier New" pitchFamily="49" charset="0"/>
              </a:rPr>
              <a:t>if(… &lt; …)</a:t>
            </a:r>
            <a:r>
              <a:rPr lang="en-US" sz="2400" b="1" dirty="0" err="1" smtClean="0">
                <a:solidFill>
                  <a:srgbClr val="C00000"/>
                </a:solidFill>
                <a:latin typeface="Courier New" pitchFamily="49" charset="0"/>
              </a:rPr>
              <a:t>goto</a:t>
            </a:r>
            <a:r>
              <a:rPr lang="en-US" sz="2400" b="1" dirty="0" smtClean="0">
                <a:solidFill>
                  <a:srgbClr val="C00000"/>
                </a:solidFill>
                <a:latin typeface="Courier New" pitchFamily="49" charset="0"/>
              </a:rPr>
              <a:t>…</a:t>
            </a:r>
            <a:endParaRPr lang="en-US" sz="2400" b="1" dirty="0" smtClean="0">
              <a:solidFill>
                <a:srgbClr val="C00000"/>
              </a:solidFill>
            </a:endParaRPr>
          </a:p>
        </p:txBody>
      </p:sp>
    </p:spTree>
    <p:extLst>
      <p:ext uri="{BB962C8B-B14F-4D97-AF65-F5344CB8AC3E}">
        <p14:creationId xmlns:p14="http://schemas.microsoft.com/office/powerpoint/2010/main" val="1479237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4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4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4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44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44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44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body" idx="4294967295"/>
          </p:nvPr>
        </p:nvSpPr>
        <p:spPr>
          <a:xfrm>
            <a:off x="762000" y="1752601"/>
            <a:ext cx="7848600" cy="3429000"/>
          </a:xfrm>
          <a:noFill/>
        </p:spPr>
        <p:txBody>
          <a:bodyPr>
            <a:normAutofit fontScale="92500" lnSpcReduction="20000"/>
          </a:bodyPr>
          <a:lstStyle/>
          <a:p>
            <a:r>
              <a:rPr lang="en-US" sz="2400" dirty="0" smtClean="0"/>
              <a:t>We covered two pseudo instructions, </a:t>
            </a:r>
            <a:r>
              <a:rPr lang="en-US" sz="2400" dirty="0" smtClean="0">
                <a:latin typeface="Courier New" pitchFamily="49" charset="0"/>
              </a:rPr>
              <a:t>li</a:t>
            </a:r>
            <a:r>
              <a:rPr lang="en-US" sz="2400" dirty="0" smtClean="0"/>
              <a:t> and </a:t>
            </a:r>
            <a:r>
              <a:rPr lang="en-US" sz="2400" dirty="0" smtClean="0">
                <a:latin typeface="Courier New" pitchFamily="49" charset="0"/>
              </a:rPr>
              <a:t>la</a:t>
            </a:r>
            <a:r>
              <a:rPr lang="en-US" sz="2400" dirty="0" smtClean="0"/>
              <a:t>, in our SPIM tutorial session.</a:t>
            </a:r>
          </a:p>
          <a:p>
            <a:r>
              <a:rPr lang="en-US" sz="2400" dirty="0" smtClean="0"/>
              <a:t>The following </a:t>
            </a:r>
            <a:r>
              <a:rPr lang="en-US" sz="2400" b="1" dirty="0" smtClean="0">
                <a:solidFill>
                  <a:srgbClr val="C00000"/>
                </a:solidFill>
              </a:rPr>
              <a:t>pseudo</a:t>
            </a:r>
            <a:r>
              <a:rPr lang="en-US" sz="2400" dirty="0" smtClean="0"/>
              <a:t> instruction is also useful:  </a:t>
            </a:r>
          </a:p>
          <a:p>
            <a:pPr>
              <a:buFontTx/>
              <a:buNone/>
            </a:pPr>
            <a:r>
              <a:rPr lang="en-US" sz="2400" dirty="0" smtClean="0"/>
              <a:t>	"</a:t>
            </a:r>
            <a:r>
              <a:rPr lang="en-US" sz="2400" dirty="0" err="1" smtClean="0">
                <a:latin typeface="Courier New" pitchFamily="49" charset="0"/>
              </a:rPr>
              <a:t>blt</a:t>
            </a:r>
            <a:r>
              <a:rPr lang="en-US" sz="2400" dirty="0" smtClean="0">
                <a:latin typeface="Courier New" pitchFamily="49" charset="0"/>
              </a:rPr>
              <a:t> $s1, $s2, Label</a:t>
            </a:r>
            <a:r>
              <a:rPr lang="en-US" sz="2400" dirty="0" smtClean="0"/>
              <a:t>“ </a:t>
            </a:r>
          </a:p>
          <a:p>
            <a:pPr lvl="2"/>
            <a:r>
              <a:rPr lang="en-US" sz="2400" dirty="0" smtClean="0"/>
              <a:t>called “branch on less than</a:t>
            </a:r>
            <a:r>
              <a:rPr lang="en-US" sz="1800" dirty="0" smtClean="0"/>
              <a:t>”</a:t>
            </a:r>
          </a:p>
          <a:p>
            <a:pPr lvl="2"/>
            <a:r>
              <a:rPr lang="en-US" sz="2400" dirty="0" smtClean="0"/>
              <a:t>can now build general control structures</a:t>
            </a:r>
          </a:p>
          <a:p>
            <a:r>
              <a:rPr lang="en-US" sz="2400" dirty="0" smtClean="0"/>
              <a:t>Note that the assembler needs a register ($at: assembler temporary) to do this,</a:t>
            </a:r>
          </a:p>
          <a:p>
            <a:pPr lvl="1"/>
            <a:r>
              <a:rPr lang="en-US" sz="2000" dirty="0" smtClean="0"/>
              <a:t>there are policy of use conventions for registers</a:t>
            </a:r>
          </a:p>
        </p:txBody>
      </p:sp>
      <p:sp>
        <p:nvSpPr>
          <p:cNvPr id="21508" name="Rectangle 4"/>
          <p:cNvSpPr>
            <a:spLocks noGrp="1" noChangeArrowheads="1"/>
          </p:cNvSpPr>
          <p:nvPr>
            <p:ph type="title" idx="4294967295"/>
          </p:nvPr>
        </p:nvSpPr>
        <p:spPr>
          <a:xfrm>
            <a:off x="609600" y="609600"/>
            <a:ext cx="8001000" cy="762000"/>
          </a:xfrm>
          <a:noFill/>
        </p:spPr>
        <p:txBody>
          <a:bodyPr>
            <a:normAutofit/>
          </a:bodyPr>
          <a:lstStyle/>
          <a:p>
            <a:r>
              <a:rPr lang="en-US" b="1" dirty="0" smtClean="0"/>
              <a:t>Inequalities in MIPS (3/5)</a:t>
            </a:r>
          </a:p>
        </p:txBody>
      </p:sp>
      <p:sp>
        <p:nvSpPr>
          <p:cNvPr id="21507" name="Rectangle 3"/>
          <p:cNvSpPr>
            <a:spLocks noChangeArrowheads="1"/>
          </p:cNvSpPr>
          <p:nvPr/>
        </p:nvSpPr>
        <p:spPr bwMode="auto">
          <a:xfrm>
            <a:off x="225425" y="312738"/>
            <a:ext cx="19542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521922284"/>
      </p:ext>
    </p:extLst>
  </p:cSld>
  <p:clrMapOvr>
    <a:masterClrMapping/>
  </p:clrMapOvr>
  <p:transition spd="slow" advTm="200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09600" y="533400"/>
            <a:ext cx="8001000" cy="762000"/>
          </a:xfrm>
        </p:spPr>
        <p:txBody>
          <a:bodyPr>
            <a:normAutofit/>
          </a:bodyPr>
          <a:lstStyle/>
          <a:p>
            <a:r>
              <a:rPr lang="en-US" b="1" dirty="0" smtClean="0"/>
              <a:t>Inequalities in MIPS (4/5)</a:t>
            </a:r>
          </a:p>
        </p:txBody>
      </p:sp>
      <p:sp>
        <p:nvSpPr>
          <p:cNvPr id="22531" name="AutoShape 3"/>
          <p:cNvSpPr>
            <a:spLocks noGrp="1" noChangeArrowheads="1"/>
          </p:cNvSpPr>
          <p:nvPr>
            <p:ph type="body" idx="4294967295"/>
          </p:nvPr>
        </p:nvSpPr>
        <p:spPr>
          <a:xfrm>
            <a:off x="685800" y="1371600"/>
            <a:ext cx="7848600" cy="4776788"/>
          </a:xfrm>
        </p:spPr>
        <p:txBody>
          <a:bodyPr/>
          <a:lstStyle/>
          <a:p>
            <a:pPr marL="203200" indent="-203200"/>
            <a:r>
              <a:rPr lang="en-US" dirty="0" smtClean="0"/>
              <a:t>Now, we can implement </a:t>
            </a:r>
            <a:r>
              <a:rPr lang="en-US" dirty="0" smtClean="0">
                <a:latin typeface="Courier New" pitchFamily="49" charset="0"/>
              </a:rPr>
              <a:t>&lt;</a:t>
            </a:r>
            <a:r>
              <a:rPr lang="en-US" dirty="0" smtClean="0"/>
              <a:t>, but how do we implement </a:t>
            </a:r>
            <a:r>
              <a:rPr lang="en-US" dirty="0" smtClean="0">
                <a:latin typeface="Courier New" pitchFamily="49" charset="0"/>
              </a:rPr>
              <a:t>&gt;</a:t>
            </a:r>
            <a:r>
              <a:rPr lang="en-US" dirty="0" smtClean="0"/>
              <a: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t>
            </a:r>
          </a:p>
          <a:p>
            <a:pPr marL="203200" indent="-203200"/>
            <a:r>
              <a:rPr lang="en-US" dirty="0" smtClean="0"/>
              <a:t>We could add 3 more instructions, but:</a:t>
            </a:r>
          </a:p>
          <a:p>
            <a:pPr marL="685800" lvl="1" indent="-190500"/>
            <a:r>
              <a:rPr lang="en-US" dirty="0" smtClean="0"/>
              <a:t>MIPS goal: </a:t>
            </a:r>
            <a:r>
              <a:rPr lang="en-US" dirty="0" smtClean="0">
                <a:solidFill>
                  <a:schemeClr val="accent1"/>
                </a:solidFill>
              </a:rPr>
              <a:t>Simpler is Better</a:t>
            </a:r>
            <a:endParaRPr lang="en-US" dirty="0" smtClean="0"/>
          </a:p>
          <a:p>
            <a:pPr marL="203200" indent="-203200"/>
            <a:r>
              <a:rPr lang="en-US" dirty="0" smtClean="0"/>
              <a:t>Can we implement </a:t>
            </a:r>
            <a:r>
              <a:rPr lang="en-US" dirty="0" smtClean="0">
                <a:latin typeface="Courier New" pitchFamily="49" charset="0"/>
              </a:rPr>
              <a:t>≤</a:t>
            </a:r>
            <a:r>
              <a:rPr lang="en-US" dirty="0" smtClean="0"/>
              <a:t> in one or more instructions using just </a:t>
            </a:r>
            <a:r>
              <a:rPr lang="en-US" dirty="0" err="1" smtClean="0">
                <a:latin typeface="Courier New" pitchFamily="49" charset="0"/>
              </a:rPr>
              <a:t>slt</a:t>
            </a:r>
            <a:r>
              <a:rPr lang="en-US" dirty="0" smtClean="0"/>
              <a:t> and the branches?</a:t>
            </a:r>
          </a:p>
          <a:p>
            <a:pPr marL="203200" indent="-203200"/>
            <a:r>
              <a:rPr lang="en-US" dirty="0" smtClean="0"/>
              <a:t>What about </a:t>
            </a:r>
            <a:r>
              <a:rPr lang="en-US" dirty="0" smtClean="0">
                <a:latin typeface="Courier New" pitchFamily="49" charset="0"/>
              </a:rPr>
              <a:t>&gt;</a:t>
            </a:r>
            <a:r>
              <a:rPr lang="en-US" dirty="0" smtClean="0"/>
              <a:t>?</a:t>
            </a:r>
          </a:p>
          <a:p>
            <a:pPr marL="203200" indent="-203200"/>
            <a:r>
              <a:rPr lang="en-US" dirty="0" smtClean="0"/>
              <a:t>What about </a:t>
            </a:r>
            <a:r>
              <a:rPr lang="en-US" dirty="0" smtClean="0">
                <a:latin typeface="Courier New" pitchFamily="49" charset="0"/>
              </a:rPr>
              <a:t>≥</a:t>
            </a:r>
            <a:r>
              <a:rPr lang="en-US" dirty="0" smtClean="0"/>
              <a:t>?</a:t>
            </a:r>
          </a:p>
        </p:txBody>
      </p:sp>
    </p:spTree>
    <p:extLst>
      <p:ext uri="{BB962C8B-B14F-4D97-AF65-F5344CB8AC3E}">
        <p14:creationId xmlns:p14="http://schemas.microsoft.com/office/powerpoint/2010/main" val="456292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85800" y="533400"/>
            <a:ext cx="7924800" cy="685800"/>
          </a:xfrm>
        </p:spPr>
        <p:txBody>
          <a:bodyPr>
            <a:normAutofit fontScale="90000"/>
          </a:bodyPr>
          <a:lstStyle/>
          <a:p>
            <a:r>
              <a:rPr lang="en-US" b="1" dirty="0" smtClean="0"/>
              <a:t>Inequalities in MIPS (5/5)</a:t>
            </a:r>
          </a:p>
        </p:txBody>
      </p:sp>
      <p:sp>
        <p:nvSpPr>
          <p:cNvPr id="946179" name="AutoShape 3"/>
          <p:cNvSpPr>
            <a:spLocks noGrp="1" noChangeArrowheads="1"/>
          </p:cNvSpPr>
          <p:nvPr>
            <p:ph type="body" idx="4294967295"/>
          </p:nvPr>
        </p:nvSpPr>
        <p:spPr>
          <a:xfrm>
            <a:off x="914400" y="1295400"/>
            <a:ext cx="8001000" cy="5237163"/>
          </a:xfrm>
        </p:spPr>
        <p:txBody>
          <a:bodyPr/>
          <a:lstStyle/>
          <a:p>
            <a:pPr marL="203200" indent="-203200">
              <a:buFontTx/>
              <a:buNone/>
            </a:pPr>
            <a:r>
              <a:rPr lang="en-US" dirty="0" smtClean="0">
                <a:latin typeface="Courier New" pitchFamily="49" charset="0"/>
              </a:rPr>
              <a:t>if (g &gt;= h) </a:t>
            </a:r>
            <a:r>
              <a:rPr lang="en-US" dirty="0" err="1" smtClean="0">
                <a:latin typeface="Courier New" pitchFamily="49" charset="0"/>
              </a:rPr>
              <a:t>goto</a:t>
            </a:r>
            <a:r>
              <a:rPr lang="en-US" dirty="0" smtClean="0">
                <a:latin typeface="Courier New" pitchFamily="49" charset="0"/>
              </a:rPr>
              <a:t> Loop </a:t>
            </a:r>
            <a:r>
              <a:rPr lang="en-US" b="1" i="1" dirty="0" smtClean="0">
                <a:solidFill>
                  <a:srgbClr val="C00000"/>
                </a:solidFill>
                <a:latin typeface="Courier New" pitchFamily="49" charset="0"/>
              </a:rPr>
              <a:t>#g:$s0</a:t>
            </a:r>
            <a:r>
              <a:rPr lang="en-US" b="1" i="1" dirty="0" smtClean="0">
                <a:solidFill>
                  <a:srgbClr val="C00000"/>
                </a:solidFill>
              </a:rPr>
              <a:t>, </a:t>
            </a:r>
            <a:r>
              <a:rPr lang="en-US" b="1" i="1" dirty="0" smtClean="0">
                <a:solidFill>
                  <a:srgbClr val="C00000"/>
                </a:solidFill>
                <a:latin typeface="Courier New" pitchFamily="49" charset="0"/>
              </a:rPr>
              <a:t>h:$s1</a:t>
            </a:r>
            <a:endParaRPr lang="en-US" dirty="0" smtClean="0"/>
          </a:p>
          <a:p>
            <a:pPr marL="203200" indent="-203200">
              <a:buFontTx/>
              <a:buNone/>
            </a:pPr>
            <a:r>
              <a:rPr lang="en-US" dirty="0" smtClean="0">
                <a:latin typeface="Courier New" pitchFamily="49" charset="0"/>
              </a:rPr>
              <a:t> </a:t>
            </a:r>
          </a:p>
          <a:p>
            <a:pPr marL="203200" indent="-203200">
              <a:buFontTx/>
              <a:buNone/>
            </a:pPr>
            <a:r>
              <a:rPr lang="en-US" dirty="0" smtClean="0">
                <a:solidFill>
                  <a:srgbClr val="800080"/>
                </a:solidFill>
                <a:latin typeface="Courier New" pitchFamily="49" charset="0"/>
              </a:rPr>
              <a:t>Loop:</a:t>
            </a:r>
            <a:r>
              <a:rPr lang="en-US" dirty="0" smtClean="0">
                <a:latin typeface="Courier New" pitchFamily="49" charset="0"/>
              </a:rPr>
              <a:t> </a:t>
            </a:r>
            <a:r>
              <a:rPr lang="en-US" i="1" dirty="0" smtClean="0">
                <a:latin typeface="Courier New" pitchFamily="49" charset="0"/>
              </a:rPr>
              <a:t>	. . .</a:t>
            </a:r>
            <a:r>
              <a:rPr lang="en-US" dirty="0" smtClean="0">
                <a:latin typeface="Courier New" pitchFamily="49" charset="0"/>
              </a:rPr>
              <a:t/>
            </a:r>
            <a:br>
              <a:rPr lang="en-US" dirty="0" smtClean="0">
                <a:latin typeface="Courier New" pitchFamily="49" charset="0"/>
              </a:rPr>
            </a:br>
            <a:r>
              <a:rPr lang="en-US" dirty="0" smtClean="0">
                <a:latin typeface="Courier New" pitchFamily="49" charset="0"/>
              </a:rPr>
              <a:t/>
            </a:r>
            <a:br>
              <a:rPr lang="en-US" dirty="0" smtClean="0">
                <a:latin typeface="Courier New" pitchFamily="49" charset="0"/>
              </a:rPr>
            </a:br>
            <a:endParaRPr lang="en-US" dirty="0" smtClean="0">
              <a:latin typeface="Courier New" pitchFamily="49" charset="0"/>
            </a:endParaRPr>
          </a:p>
          <a:p>
            <a:pPr marL="203200" indent="-203200">
              <a:buFontTx/>
              <a:buNone/>
            </a:pPr>
            <a:r>
              <a:rPr lang="en-US" dirty="0" smtClean="0">
                <a:latin typeface="Courier New" pitchFamily="49" charset="0"/>
              </a:rPr>
              <a:t>	</a:t>
            </a:r>
            <a:r>
              <a:rPr lang="en-US" dirty="0" err="1" smtClean="0">
                <a:latin typeface="Courier New" pitchFamily="49" charset="0"/>
              </a:rPr>
              <a:t>slt</a:t>
            </a:r>
            <a:r>
              <a:rPr lang="en-US" dirty="0" smtClean="0">
                <a:latin typeface="Courier New" pitchFamily="49" charset="0"/>
              </a:rPr>
              <a:t>  $t0,$s0,$s1  #</a:t>
            </a:r>
            <a:r>
              <a:rPr lang="en-US" i="1" dirty="0" smtClean="0">
                <a:solidFill>
                  <a:schemeClr val="bg2"/>
                </a:solidFill>
                <a:latin typeface="Courier New" pitchFamily="49" charset="0"/>
              </a:rPr>
              <a:t> </a:t>
            </a:r>
            <a:r>
              <a:rPr lang="en-US" b="1" i="1" dirty="0" smtClean="0">
                <a:solidFill>
                  <a:srgbClr val="C00000"/>
                </a:solidFill>
                <a:latin typeface="Courier New" pitchFamily="49" charset="0"/>
              </a:rPr>
              <a:t>$t0 = 1 if</a:t>
            </a:r>
            <a:r>
              <a:rPr lang="en-US" b="1" dirty="0" smtClean="0">
                <a:solidFill>
                  <a:srgbClr val="C00000"/>
                </a:solidFill>
                <a:latin typeface="Courier New" pitchFamily="49" charset="0"/>
              </a:rPr>
              <a:t/>
            </a:r>
            <a:br>
              <a:rPr lang="en-US" b="1" dirty="0" smtClean="0">
                <a:solidFill>
                  <a:srgbClr val="C00000"/>
                </a:solidFill>
                <a:latin typeface="Courier New" pitchFamily="49" charset="0"/>
              </a:rPr>
            </a:br>
            <a:r>
              <a:rPr lang="en-US" dirty="0" smtClean="0">
                <a:latin typeface="Courier New" pitchFamily="49" charset="0"/>
              </a:rPr>
              <a:t>                  </a:t>
            </a:r>
            <a:r>
              <a:rPr lang="en-US" b="1" i="1" dirty="0" smtClean="0">
                <a:solidFill>
                  <a:srgbClr val="C00000"/>
                </a:solidFill>
                <a:latin typeface="Courier New" pitchFamily="49" charset="0"/>
              </a:rPr>
              <a:t># $s0&lt;$s1 (g&lt;h)</a:t>
            </a:r>
            <a:br>
              <a:rPr lang="en-US" b="1" i="1" dirty="0" smtClean="0">
                <a:solidFill>
                  <a:srgbClr val="C00000"/>
                </a:solidFill>
                <a:latin typeface="Courier New" pitchFamily="49" charset="0"/>
              </a:rPr>
            </a:br>
            <a:r>
              <a:rPr lang="en-US" dirty="0" err="1" smtClean="0">
                <a:latin typeface="Courier New" pitchFamily="49" charset="0"/>
              </a:rPr>
              <a:t>beq</a:t>
            </a:r>
            <a:r>
              <a:rPr lang="en-US" dirty="0" smtClean="0">
                <a:latin typeface="Courier New" pitchFamily="49" charset="0"/>
              </a:rPr>
              <a:t>  $t0,$0,</a:t>
            </a:r>
            <a:r>
              <a:rPr lang="en-US" dirty="0" smtClean="0">
                <a:solidFill>
                  <a:srgbClr val="800080"/>
                </a:solidFill>
                <a:latin typeface="Courier New" pitchFamily="49" charset="0"/>
              </a:rPr>
              <a:t>Loop</a:t>
            </a:r>
            <a:r>
              <a:rPr lang="en-US" dirty="0" smtClean="0">
                <a:latin typeface="Courier New" pitchFamily="49" charset="0"/>
              </a:rPr>
              <a:t>  </a:t>
            </a:r>
            <a:r>
              <a:rPr lang="en-US" b="1" i="1" dirty="0" smtClean="0">
                <a:solidFill>
                  <a:srgbClr val="C00000"/>
                </a:solidFill>
                <a:latin typeface="Courier New" pitchFamily="49" charset="0"/>
              </a:rPr>
              <a:t># </a:t>
            </a:r>
            <a:r>
              <a:rPr lang="en-US" b="1" i="1" dirty="0" err="1" smtClean="0">
                <a:solidFill>
                  <a:srgbClr val="C00000"/>
                </a:solidFill>
                <a:latin typeface="Courier New" pitchFamily="49" charset="0"/>
              </a:rPr>
              <a:t>goto</a:t>
            </a:r>
            <a:r>
              <a:rPr lang="en-US" b="1" i="1" dirty="0" smtClean="0">
                <a:solidFill>
                  <a:srgbClr val="C00000"/>
                </a:solidFill>
                <a:latin typeface="Courier New" pitchFamily="49" charset="0"/>
              </a:rPr>
              <a:t> </a:t>
            </a:r>
            <a:r>
              <a:rPr lang="en-US" b="1" dirty="0" smtClean="0">
                <a:solidFill>
                  <a:srgbClr val="C00000"/>
                </a:solidFill>
                <a:latin typeface="Courier New" pitchFamily="49" charset="0"/>
              </a:rPr>
              <a:t>Loop</a:t>
            </a:r>
            <a:br>
              <a:rPr lang="en-US" b="1" dirty="0" smtClean="0">
                <a:solidFill>
                  <a:srgbClr val="C00000"/>
                </a:solidFill>
                <a:latin typeface="Courier New" pitchFamily="49" charset="0"/>
              </a:rPr>
            </a:br>
            <a:r>
              <a:rPr lang="en-US" dirty="0" smtClean="0">
                <a:solidFill>
                  <a:schemeClr val="bg2"/>
                </a:solidFill>
                <a:latin typeface="Courier New" pitchFamily="49" charset="0"/>
              </a:rPr>
              <a:t>                  </a:t>
            </a:r>
            <a:r>
              <a:rPr lang="en-US" b="1" i="1" dirty="0" smtClean="0">
                <a:solidFill>
                  <a:srgbClr val="C00000"/>
                </a:solidFill>
                <a:latin typeface="Courier New" pitchFamily="49" charset="0"/>
              </a:rPr>
              <a:t># if $t0==0</a:t>
            </a:r>
            <a:r>
              <a:rPr lang="en-US" b="1" dirty="0" smtClean="0">
                <a:solidFill>
                  <a:srgbClr val="C00000"/>
                </a:solidFill>
                <a:latin typeface="Courier New" pitchFamily="49" charset="0"/>
              </a:rPr>
              <a:t/>
            </a:r>
            <a:br>
              <a:rPr lang="en-US" b="1" dirty="0" smtClean="0">
                <a:solidFill>
                  <a:srgbClr val="C00000"/>
                </a:solidFill>
                <a:latin typeface="Courier New" pitchFamily="49" charset="0"/>
              </a:rPr>
            </a:br>
            <a:r>
              <a:rPr lang="en-US" dirty="0" smtClean="0">
                <a:latin typeface="Courier New" pitchFamily="49" charset="0"/>
              </a:rPr>
              <a:t>				         </a:t>
            </a:r>
            <a:r>
              <a:rPr lang="en-US" b="1" dirty="0" smtClean="0">
                <a:solidFill>
                  <a:srgbClr val="C00000"/>
                </a:solidFill>
                <a:latin typeface="Courier New" pitchFamily="49" charset="0"/>
              </a:rPr>
              <a:t># if (g </a:t>
            </a:r>
            <a:r>
              <a:rPr lang="en-US" b="1" dirty="0" smtClean="0">
                <a:solidFill>
                  <a:srgbClr val="C00000"/>
                </a:solidFill>
                <a:latin typeface="Courier New" pitchFamily="49" charset="0"/>
                <a:sym typeface="Symbol" pitchFamily="18" charset="2"/>
              </a:rPr>
              <a:t> </a:t>
            </a:r>
            <a:r>
              <a:rPr lang="en-US" b="1" dirty="0" smtClean="0">
                <a:solidFill>
                  <a:srgbClr val="C00000"/>
                </a:solidFill>
                <a:latin typeface="Courier New" pitchFamily="49" charset="0"/>
              </a:rPr>
              <a:t>h))</a:t>
            </a:r>
            <a:br>
              <a:rPr lang="en-US" b="1" dirty="0" smtClean="0">
                <a:solidFill>
                  <a:srgbClr val="C00000"/>
                </a:solidFill>
                <a:latin typeface="Courier New" pitchFamily="49" charset="0"/>
              </a:rPr>
            </a:br>
            <a:r>
              <a:rPr lang="en-US" i="1" dirty="0" smtClean="0">
                <a:latin typeface="Courier New" pitchFamily="49" charset="0"/>
              </a:rPr>
              <a:t>	</a:t>
            </a:r>
          </a:p>
        </p:txBody>
      </p:sp>
      <p:sp>
        <p:nvSpPr>
          <p:cNvPr id="23556" name="Line 4"/>
          <p:cNvSpPr>
            <a:spLocks noChangeShapeType="1"/>
          </p:cNvSpPr>
          <p:nvPr/>
        </p:nvSpPr>
        <p:spPr bwMode="auto">
          <a:xfrm>
            <a:off x="152400" y="3200400"/>
            <a:ext cx="86106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7" name="Text Box 5"/>
          <p:cNvSpPr txBox="1">
            <a:spLocks noChangeArrowheads="1"/>
          </p:cNvSpPr>
          <p:nvPr/>
        </p:nvSpPr>
        <p:spPr bwMode="auto">
          <a:xfrm>
            <a:off x="609600" y="2590800"/>
            <a:ext cx="458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3100" b="1" dirty="0">
                <a:solidFill>
                  <a:schemeClr val="accent1"/>
                </a:solidFill>
                <a:latin typeface="Helvetica" pitchFamily="34" charset="0"/>
              </a:rPr>
              <a:t>C</a:t>
            </a:r>
          </a:p>
        </p:txBody>
      </p:sp>
      <p:sp>
        <p:nvSpPr>
          <p:cNvPr id="23558" name="Text Box 6"/>
          <p:cNvSpPr txBox="1">
            <a:spLocks noChangeArrowheads="1"/>
          </p:cNvSpPr>
          <p:nvPr/>
        </p:nvSpPr>
        <p:spPr bwMode="auto">
          <a:xfrm>
            <a:off x="609600" y="3352800"/>
            <a:ext cx="5032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3100" b="1" dirty="0">
                <a:solidFill>
                  <a:schemeClr val="accent1"/>
                </a:solidFill>
                <a:latin typeface="Helvetica" pitchFamily="34" charset="0"/>
              </a:rPr>
              <a:t>M</a:t>
            </a:r>
            <a:br>
              <a:rPr lang="en-US" sz="3100" b="1" dirty="0">
                <a:solidFill>
                  <a:schemeClr val="accent1"/>
                </a:solidFill>
                <a:latin typeface="Helvetica" pitchFamily="34" charset="0"/>
              </a:rPr>
            </a:br>
            <a:r>
              <a:rPr lang="en-US" sz="3100" b="1" dirty="0">
                <a:solidFill>
                  <a:schemeClr val="accent1"/>
                </a:solidFill>
                <a:latin typeface="Helvetica" pitchFamily="34" charset="0"/>
              </a:rPr>
              <a:t>I</a:t>
            </a:r>
            <a:br>
              <a:rPr lang="en-US" sz="3100" b="1" dirty="0">
                <a:solidFill>
                  <a:schemeClr val="accent1"/>
                </a:solidFill>
                <a:latin typeface="Helvetica" pitchFamily="34" charset="0"/>
              </a:rPr>
            </a:br>
            <a:r>
              <a:rPr lang="en-US" sz="3100" b="1" dirty="0">
                <a:solidFill>
                  <a:schemeClr val="accent1"/>
                </a:solidFill>
                <a:latin typeface="Helvetica" pitchFamily="34" charset="0"/>
              </a:rPr>
              <a:t>P</a:t>
            </a:r>
            <a:br>
              <a:rPr lang="en-US" sz="3100" b="1" dirty="0">
                <a:solidFill>
                  <a:schemeClr val="accent1"/>
                </a:solidFill>
                <a:latin typeface="Helvetica" pitchFamily="34" charset="0"/>
              </a:rPr>
            </a:br>
            <a:r>
              <a:rPr lang="en-US" sz="3100" b="1" dirty="0">
                <a:solidFill>
                  <a:schemeClr val="accent1"/>
                </a:solidFill>
                <a:latin typeface="Helvetica" pitchFamily="34" charset="0"/>
              </a:rPr>
              <a:t>S</a:t>
            </a:r>
          </a:p>
        </p:txBody>
      </p:sp>
      <p:sp>
        <p:nvSpPr>
          <p:cNvPr id="946183" name="Rectangle 7"/>
          <p:cNvSpPr>
            <a:spLocks noChangeArrowheads="1"/>
          </p:cNvSpPr>
          <p:nvPr/>
        </p:nvSpPr>
        <p:spPr bwMode="auto">
          <a:xfrm>
            <a:off x="1219200" y="5715000"/>
            <a:ext cx="5013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b="1" dirty="0">
                <a:solidFill>
                  <a:srgbClr val="800080"/>
                </a:solidFill>
                <a:latin typeface="Helvetica" pitchFamily="34" charset="0"/>
              </a:rPr>
              <a:t>A </a:t>
            </a:r>
            <a:r>
              <a:rPr lang="en-US" b="1" dirty="0" smtClean="0">
                <a:solidFill>
                  <a:srgbClr val="800080"/>
                </a:solidFill>
                <a:latin typeface="Helvetica" pitchFamily="34" charset="0"/>
              </a:rPr>
              <a:t> </a:t>
            </a:r>
            <a:r>
              <a:rPr lang="en-US" b="1" dirty="0" err="1" smtClean="0">
                <a:solidFill>
                  <a:srgbClr val="800080"/>
                </a:solidFill>
                <a:latin typeface="Courier New" pitchFamily="49" charset="0"/>
              </a:rPr>
              <a:t>slt</a:t>
            </a:r>
            <a:r>
              <a:rPr lang="en-US" b="1" dirty="0" smtClean="0">
                <a:solidFill>
                  <a:srgbClr val="800080"/>
                </a:solidFill>
                <a:latin typeface="Helvetica" pitchFamily="34" charset="0"/>
              </a:rPr>
              <a:t> </a:t>
            </a:r>
            <a:r>
              <a:rPr lang="en-US" b="1" dirty="0">
                <a:solidFill>
                  <a:srgbClr val="800080"/>
                </a:solidFill>
                <a:latin typeface="Helvetica" pitchFamily="34" charset="0"/>
                <a:sym typeface="Wingdings" pitchFamily="2" charset="2"/>
              </a:rPr>
              <a:t></a:t>
            </a:r>
            <a:r>
              <a:rPr lang="en-US" b="1" dirty="0">
                <a:solidFill>
                  <a:srgbClr val="800080"/>
                </a:solidFill>
                <a:latin typeface="Helvetica" pitchFamily="34" charset="0"/>
              </a:rPr>
              <a:t> </a:t>
            </a:r>
            <a:r>
              <a:rPr lang="en-US" b="1" dirty="0" err="1">
                <a:solidFill>
                  <a:srgbClr val="800080"/>
                </a:solidFill>
                <a:latin typeface="Courier New" pitchFamily="49" charset="0"/>
              </a:rPr>
              <a:t>beq</a:t>
            </a:r>
            <a:r>
              <a:rPr lang="en-US" b="1" dirty="0">
                <a:solidFill>
                  <a:srgbClr val="800080"/>
                </a:solidFill>
                <a:latin typeface="Helvetica" pitchFamily="34" charset="0"/>
              </a:rPr>
              <a:t> </a:t>
            </a:r>
            <a:r>
              <a:rPr lang="en-US" b="1" dirty="0" smtClean="0">
                <a:solidFill>
                  <a:srgbClr val="800080"/>
                </a:solidFill>
                <a:latin typeface="Helvetica" pitchFamily="34" charset="0"/>
              </a:rPr>
              <a:t> pair </a:t>
            </a:r>
            <a:r>
              <a:rPr lang="en-US" b="1" dirty="0">
                <a:solidFill>
                  <a:srgbClr val="800080"/>
                </a:solidFill>
                <a:latin typeface="Helvetica" pitchFamily="34" charset="0"/>
              </a:rPr>
              <a:t>means </a:t>
            </a:r>
            <a:r>
              <a:rPr lang="en-US" b="1" dirty="0">
                <a:solidFill>
                  <a:srgbClr val="800080"/>
                </a:solidFill>
                <a:latin typeface="Courier New" pitchFamily="49" charset="0"/>
              </a:rPr>
              <a:t>if(… ≥ …)</a:t>
            </a:r>
            <a:r>
              <a:rPr lang="en-US" b="1" dirty="0" err="1">
                <a:solidFill>
                  <a:srgbClr val="800080"/>
                </a:solidFill>
                <a:latin typeface="Courier New" pitchFamily="49" charset="0"/>
              </a:rPr>
              <a:t>goto</a:t>
            </a:r>
            <a:r>
              <a:rPr lang="en-US" b="1" dirty="0">
                <a:solidFill>
                  <a:srgbClr val="800080"/>
                </a:solidFill>
                <a:latin typeface="Courier New" pitchFamily="49" charset="0"/>
              </a:rPr>
              <a:t>…</a:t>
            </a:r>
          </a:p>
        </p:txBody>
      </p:sp>
    </p:spTree>
    <p:extLst>
      <p:ext uri="{BB962C8B-B14F-4D97-AF65-F5344CB8AC3E}">
        <p14:creationId xmlns:p14="http://schemas.microsoft.com/office/powerpoint/2010/main" val="2338277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6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6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6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461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6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build="p" autoUpdateAnimBg="0"/>
      <p:bldP spid="94618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609600"/>
            <a:ext cx="8077200" cy="609600"/>
          </a:xfrm>
        </p:spPr>
        <p:txBody>
          <a:bodyPr>
            <a:normAutofit fontScale="90000"/>
          </a:bodyPr>
          <a:lstStyle/>
          <a:p>
            <a:r>
              <a:rPr lang="en-US" b="1" dirty="0" smtClean="0"/>
              <a:t>Example: The C Switch Statement (1/3)</a:t>
            </a:r>
          </a:p>
        </p:txBody>
      </p:sp>
      <p:sp>
        <p:nvSpPr>
          <p:cNvPr id="24579" name="AutoShape 3"/>
          <p:cNvSpPr>
            <a:spLocks noGrp="1" noChangeArrowheads="1"/>
          </p:cNvSpPr>
          <p:nvPr>
            <p:ph type="body" idx="4294967295"/>
          </p:nvPr>
        </p:nvSpPr>
        <p:spPr>
          <a:xfrm>
            <a:off x="685800" y="1295400"/>
            <a:ext cx="7847013" cy="4972050"/>
          </a:xfrm>
        </p:spPr>
        <p:txBody>
          <a:bodyPr/>
          <a:lstStyle/>
          <a:p>
            <a:pPr marL="203200" indent="-203200">
              <a:lnSpc>
                <a:spcPct val="105000"/>
              </a:lnSpc>
            </a:pPr>
            <a:r>
              <a:rPr lang="en-US" dirty="0" smtClean="0"/>
              <a:t>Choose among four alternatives depending on whether </a:t>
            </a:r>
            <a:r>
              <a:rPr lang="en-US" dirty="0" smtClean="0">
                <a:latin typeface="Courier New" pitchFamily="49" charset="0"/>
              </a:rPr>
              <a:t>k</a:t>
            </a:r>
            <a:r>
              <a:rPr lang="en-US" dirty="0" smtClean="0"/>
              <a:t> has the value 0, 1, 2 or 3.  Compile this C code:</a:t>
            </a:r>
            <a:br>
              <a:rPr lang="en-US" dirty="0" smtClean="0"/>
            </a:br>
            <a:r>
              <a:rPr lang="en-US" dirty="0" smtClean="0"/>
              <a:t/>
            </a:r>
            <a:br>
              <a:rPr lang="en-US" dirty="0" smtClean="0"/>
            </a:br>
            <a:r>
              <a:rPr lang="en-US" sz="2600" dirty="0" smtClean="0">
                <a:latin typeface="Courier New" pitchFamily="49" charset="0"/>
              </a:rPr>
              <a:t>switch (k) {</a:t>
            </a:r>
            <a:br>
              <a:rPr lang="en-US" sz="2600" dirty="0" smtClean="0">
                <a:latin typeface="Courier New" pitchFamily="49" charset="0"/>
              </a:rPr>
            </a:br>
            <a:r>
              <a:rPr lang="en-US" sz="2600" dirty="0" smtClean="0">
                <a:latin typeface="Courier New" pitchFamily="49" charset="0"/>
              </a:rPr>
              <a:t> case 0: f=</a:t>
            </a:r>
            <a:r>
              <a:rPr lang="en-US" sz="2600" dirty="0" err="1" smtClean="0">
                <a:latin typeface="Courier New" pitchFamily="49" charset="0"/>
              </a:rPr>
              <a:t>i+j</a:t>
            </a:r>
            <a:r>
              <a:rPr lang="en-US" sz="2600" dirty="0" smtClean="0">
                <a:latin typeface="Courier New" pitchFamily="49" charset="0"/>
              </a:rPr>
              <a:t>; break; </a:t>
            </a:r>
            <a:r>
              <a:rPr lang="en-US" sz="2600" b="1" dirty="0" smtClean="0">
                <a:solidFill>
                  <a:srgbClr val="C00000"/>
                </a:solidFill>
                <a:latin typeface="Courier New" pitchFamily="49" charset="0"/>
              </a:rPr>
              <a:t>/* k=0 */</a:t>
            </a:r>
            <a:br>
              <a:rPr lang="en-US" sz="2600" b="1" dirty="0" smtClean="0">
                <a:solidFill>
                  <a:srgbClr val="C00000"/>
                </a:solidFill>
                <a:latin typeface="Courier New" pitchFamily="49" charset="0"/>
              </a:rPr>
            </a:br>
            <a:r>
              <a:rPr lang="en-US" sz="2600" dirty="0" smtClean="0">
                <a:solidFill>
                  <a:schemeClr val="bg2"/>
                </a:solidFill>
                <a:latin typeface="Courier New" pitchFamily="49" charset="0"/>
              </a:rPr>
              <a:t> </a:t>
            </a:r>
            <a:r>
              <a:rPr lang="en-US" sz="2600" dirty="0" smtClean="0">
                <a:latin typeface="Courier New" pitchFamily="49" charset="0"/>
              </a:rPr>
              <a:t>case 1: f=</a:t>
            </a:r>
            <a:r>
              <a:rPr lang="en-US" sz="2600" dirty="0" err="1" smtClean="0">
                <a:latin typeface="Courier New" pitchFamily="49" charset="0"/>
              </a:rPr>
              <a:t>g+h</a:t>
            </a:r>
            <a:r>
              <a:rPr lang="en-US" sz="2600" dirty="0" smtClean="0">
                <a:latin typeface="Courier New" pitchFamily="49" charset="0"/>
              </a:rPr>
              <a:t>; break; </a:t>
            </a:r>
            <a:r>
              <a:rPr lang="en-US" sz="2600" b="1" dirty="0" smtClean="0">
                <a:solidFill>
                  <a:srgbClr val="C00000"/>
                </a:solidFill>
                <a:latin typeface="Courier New" pitchFamily="49" charset="0"/>
              </a:rPr>
              <a:t>/* k=1 */</a:t>
            </a:r>
            <a:br>
              <a:rPr lang="en-US" sz="2600" b="1" dirty="0" smtClean="0">
                <a:solidFill>
                  <a:srgbClr val="C00000"/>
                </a:solidFill>
                <a:latin typeface="Courier New" pitchFamily="49" charset="0"/>
              </a:rPr>
            </a:br>
            <a:r>
              <a:rPr lang="en-US" sz="2600" dirty="0" smtClean="0">
                <a:solidFill>
                  <a:schemeClr val="bg2"/>
                </a:solidFill>
                <a:latin typeface="Courier New" pitchFamily="49" charset="0"/>
              </a:rPr>
              <a:t> </a:t>
            </a:r>
            <a:r>
              <a:rPr lang="en-US" sz="2600" dirty="0" smtClean="0">
                <a:latin typeface="Courier New" pitchFamily="49" charset="0"/>
              </a:rPr>
              <a:t>case 2: f=g–h; break; </a:t>
            </a:r>
            <a:r>
              <a:rPr lang="en-US" sz="2600" b="1" dirty="0" smtClean="0">
                <a:solidFill>
                  <a:srgbClr val="C00000"/>
                </a:solidFill>
                <a:latin typeface="Courier New" pitchFamily="49" charset="0"/>
              </a:rPr>
              <a:t>/* k=2 */</a:t>
            </a:r>
            <a:br>
              <a:rPr lang="en-US" sz="2600" b="1" dirty="0" smtClean="0">
                <a:solidFill>
                  <a:srgbClr val="C00000"/>
                </a:solidFill>
                <a:latin typeface="Courier New" pitchFamily="49" charset="0"/>
              </a:rPr>
            </a:br>
            <a:r>
              <a:rPr lang="en-US" sz="2600" dirty="0" smtClean="0">
                <a:latin typeface="Courier New" pitchFamily="49" charset="0"/>
              </a:rPr>
              <a:t> case 3: f=</a:t>
            </a:r>
            <a:r>
              <a:rPr lang="en-US" sz="2600" dirty="0" err="1" smtClean="0">
                <a:latin typeface="Courier New" pitchFamily="49" charset="0"/>
              </a:rPr>
              <a:t>i</a:t>
            </a:r>
            <a:r>
              <a:rPr lang="en-US" sz="2600" dirty="0" smtClean="0">
                <a:latin typeface="Courier New" pitchFamily="49" charset="0"/>
              </a:rPr>
              <a:t>–j; break; </a:t>
            </a:r>
            <a:r>
              <a:rPr lang="en-US" sz="2600" b="1" dirty="0" smtClean="0">
                <a:solidFill>
                  <a:srgbClr val="C00000"/>
                </a:solidFill>
                <a:latin typeface="Courier New" pitchFamily="49" charset="0"/>
              </a:rPr>
              <a:t>/* k=3 */</a:t>
            </a:r>
            <a:br>
              <a:rPr lang="en-US" sz="2600" b="1" dirty="0" smtClean="0">
                <a:solidFill>
                  <a:srgbClr val="C00000"/>
                </a:solidFill>
                <a:latin typeface="Courier New" pitchFamily="49" charset="0"/>
              </a:rPr>
            </a:br>
            <a:r>
              <a:rPr lang="en-US" sz="2600" dirty="0" smtClean="0">
                <a:latin typeface="Courier New" pitchFamily="49" charset="0"/>
              </a:rPr>
              <a:t>}</a:t>
            </a:r>
            <a:endParaRPr lang="en-US" dirty="0" smtClean="0"/>
          </a:p>
        </p:txBody>
      </p:sp>
    </p:spTree>
    <p:extLst>
      <p:ext uri="{BB962C8B-B14F-4D97-AF65-F5344CB8AC3E}">
        <p14:creationId xmlns:p14="http://schemas.microsoft.com/office/powerpoint/2010/main" val="3262623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09600" y="609600"/>
            <a:ext cx="8001000" cy="762000"/>
          </a:xfrm>
        </p:spPr>
        <p:txBody>
          <a:bodyPr>
            <a:normAutofit fontScale="90000"/>
          </a:bodyPr>
          <a:lstStyle/>
          <a:p>
            <a:r>
              <a:rPr lang="en-US" b="1" dirty="0" smtClean="0"/>
              <a:t>Example: The C Switch Statement (2/3)</a:t>
            </a:r>
          </a:p>
        </p:txBody>
      </p:sp>
      <p:sp>
        <p:nvSpPr>
          <p:cNvPr id="25603" name="AutoShape 3"/>
          <p:cNvSpPr>
            <a:spLocks noGrp="1" noChangeArrowheads="1"/>
          </p:cNvSpPr>
          <p:nvPr>
            <p:ph type="body" idx="4294967295"/>
          </p:nvPr>
        </p:nvSpPr>
        <p:spPr>
          <a:xfrm>
            <a:off x="762000" y="1371600"/>
            <a:ext cx="7847012" cy="5035550"/>
          </a:xfrm>
        </p:spPr>
        <p:txBody>
          <a:bodyPr/>
          <a:lstStyle/>
          <a:p>
            <a:pPr marL="203200" indent="-203200"/>
            <a:r>
              <a:rPr lang="en-US" dirty="0" smtClean="0"/>
              <a:t>This is complicated, so </a:t>
            </a:r>
            <a:r>
              <a:rPr lang="en-US" dirty="0" smtClean="0">
                <a:solidFill>
                  <a:schemeClr val="accent1"/>
                </a:solidFill>
              </a:rPr>
              <a:t>simplify</a:t>
            </a:r>
            <a:r>
              <a:rPr lang="en-US" dirty="0" smtClean="0"/>
              <a:t>.</a:t>
            </a:r>
          </a:p>
          <a:p>
            <a:pPr marL="203200" indent="-203200"/>
            <a:r>
              <a:rPr lang="en-US" dirty="0" smtClean="0"/>
              <a:t>Rewrite it as a chain of if-else statements, which we already know how to compile:</a:t>
            </a:r>
          </a:p>
          <a:p>
            <a:pPr marL="685800" lvl="1" indent="-190500">
              <a:buFontTx/>
              <a:buNone/>
            </a:pPr>
            <a:r>
              <a:rPr lang="en-US" dirty="0" smtClean="0">
                <a:latin typeface="Courier New" pitchFamily="49" charset="0"/>
              </a:rPr>
              <a:t>if(k==0) f=</a:t>
            </a:r>
            <a:r>
              <a:rPr lang="en-US" dirty="0" err="1" smtClean="0">
                <a:latin typeface="Courier New" pitchFamily="49" charset="0"/>
              </a:rPr>
              <a:t>i+j</a:t>
            </a:r>
            <a:r>
              <a:rPr lang="en-US" dirty="0" smtClean="0">
                <a:latin typeface="Courier New" pitchFamily="49" charset="0"/>
              </a:rPr>
              <a:t>; </a:t>
            </a:r>
            <a:br>
              <a:rPr lang="en-US" dirty="0" smtClean="0">
                <a:latin typeface="Courier New" pitchFamily="49" charset="0"/>
              </a:rPr>
            </a:br>
            <a:r>
              <a:rPr lang="en-US" dirty="0" smtClean="0">
                <a:latin typeface="Courier New" pitchFamily="49" charset="0"/>
              </a:rPr>
              <a:t> else if(k==1) f=</a:t>
            </a:r>
            <a:r>
              <a:rPr lang="en-US" dirty="0" err="1" smtClean="0">
                <a:latin typeface="Courier New" pitchFamily="49" charset="0"/>
              </a:rPr>
              <a:t>g+h</a:t>
            </a:r>
            <a:r>
              <a:rPr lang="en-US" dirty="0" smtClean="0">
                <a:latin typeface="Courier New" pitchFamily="49" charset="0"/>
              </a:rPr>
              <a:t>; </a:t>
            </a:r>
            <a:br>
              <a:rPr lang="en-US" dirty="0" smtClean="0">
                <a:latin typeface="Courier New" pitchFamily="49" charset="0"/>
              </a:rPr>
            </a:br>
            <a:r>
              <a:rPr lang="en-US" dirty="0" smtClean="0">
                <a:latin typeface="Courier New" pitchFamily="49" charset="0"/>
              </a:rPr>
              <a:t>   else if(k==2) f=g–h;</a:t>
            </a:r>
            <a:br>
              <a:rPr lang="en-US" dirty="0" smtClean="0">
                <a:latin typeface="Courier New" pitchFamily="49" charset="0"/>
              </a:rPr>
            </a:br>
            <a:r>
              <a:rPr lang="en-US" dirty="0" smtClean="0">
                <a:latin typeface="Courier New" pitchFamily="49" charset="0"/>
              </a:rPr>
              <a:t>     else if(k==3) f=</a:t>
            </a:r>
            <a:r>
              <a:rPr lang="en-US" dirty="0" err="1" smtClean="0">
                <a:latin typeface="Courier New" pitchFamily="49" charset="0"/>
              </a:rPr>
              <a:t>i</a:t>
            </a:r>
            <a:r>
              <a:rPr lang="en-US" dirty="0" smtClean="0">
                <a:latin typeface="Courier New" pitchFamily="49" charset="0"/>
              </a:rPr>
              <a:t>–j;</a:t>
            </a:r>
          </a:p>
          <a:p>
            <a:pPr marL="203200" indent="-203200"/>
            <a:r>
              <a:rPr lang="en-US" dirty="0" smtClean="0"/>
              <a:t>Use this mapping:</a:t>
            </a:r>
          </a:p>
          <a:p>
            <a:pPr marL="685800" lvl="1" indent="-190500">
              <a:buFontTx/>
              <a:buNone/>
            </a:pPr>
            <a:r>
              <a:rPr lang="en-US" dirty="0" smtClean="0">
                <a:latin typeface="Courier New" pitchFamily="49" charset="0"/>
              </a:rPr>
              <a:t> f:$s0, g:$s1, h:$s2,</a:t>
            </a:r>
            <a:br>
              <a:rPr lang="en-US" dirty="0" smtClean="0">
                <a:latin typeface="Courier New" pitchFamily="49" charset="0"/>
              </a:rPr>
            </a:br>
            <a:r>
              <a:rPr lang="en-US" dirty="0" smtClean="0">
                <a:latin typeface="Courier New" pitchFamily="49" charset="0"/>
              </a:rPr>
              <a:t>i:$s3, j:$s4, k:$s5</a:t>
            </a:r>
            <a:endParaRPr lang="en-US" dirty="0" smtClean="0"/>
          </a:p>
        </p:txBody>
      </p:sp>
    </p:spTree>
    <p:extLst>
      <p:ext uri="{BB962C8B-B14F-4D97-AF65-F5344CB8AC3E}">
        <p14:creationId xmlns:p14="http://schemas.microsoft.com/office/powerpoint/2010/main" val="25997388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09600" y="533401"/>
            <a:ext cx="8001000" cy="457200"/>
          </a:xfrm>
        </p:spPr>
        <p:txBody>
          <a:bodyPr>
            <a:normAutofit fontScale="90000"/>
          </a:bodyPr>
          <a:lstStyle/>
          <a:p>
            <a:r>
              <a:rPr lang="en-US" b="1" dirty="0" smtClean="0"/>
              <a:t>Example: The C Switch Statement (3/3)</a:t>
            </a:r>
          </a:p>
        </p:txBody>
      </p:sp>
      <p:sp>
        <p:nvSpPr>
          <p:cNvPr id="26627" name="AutoShape 3"/>
          <p:cNvSpPr>
            <a:spLocks noGrp="1" noChangeArrowheads="1"/>
          </p:cNvSpPr>
          <p:nvPr>
            <p:ph type="body" idx="4294967295"/>
          </p:nvPr>
        </p:nvSpPr>
        <p:spPr>
          <a:xfrm>
            <a:off x="609600" y="914400"/>
            <a:ext cx="8534400" cy="5410200"/>
          </a:xfrm>
        </p:spPr>
        <p:txBody>
          <a:bodyPr/>
          <a:lstStyle/>
          <a:p>
            <a:pPr marL="203200" indent="-203200"/>
            <a:r>
              <a:rPr lang="en-US" sz="2400" dirty="0" smtClean="0"/>
              <a:t>Final compiled MIPS code:</a:t>
            </a:r>
            <a:br>
              <a:rPr lang="en-US" sz="2400" dirty="0" smtClean="0"/>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$s5,$0,</a:t>
            </a:r>
            <a:r>
              <a:rPr lang="en-US" sz="2100" dirty="0" smtClean="0">
                <a:solidFill>
                  <a:srgbClr val="800080"/>
                </a:solidFill>
                <a:latin typeface="Courier New" pitchFamily="49" charset="0"/>
              </a:rPr>
              <a:t>L1</a:t>
            </a:r>
            <a:r>
              <a:rPr lang="en-US" sz="2100" dirty="0" smtClean="0">
                <a:latin typeface="Courier New" pitchFamily="49" charset="0"/>
              </a:rPr>
              <a:t>    </a:t>
            </a:r>
            <a:r>
              <a:rPr lang="en-US" sz="2100" b="1" dirty="0" smtClean="0">
                <a:solidFill>
                  <a:srgbClr val="C00000"/>
                </a:solidFill>
                <a:latin typeface="Courier New" pitchFamily="49" charset="0"/>
              </a:rPr>
              <a:t># branch k!=0</a:t>
            </a:r>
            <a:br>
              <a:rPr lang="en-US" sz="2100" b="1" dirty="0" smtClean="0">
                <a:solidFill>
                  <a:srgbClr val="C00000"/>
                </a:solidFill>
                <a:latin typeface="Courier New" pitchFamily="49" charset="0"/>
              </a:rPr>
            </a:br>
            <a:r>
              <a:rPr lang="en-US" sz="2100" i="1" dirty="0" smtClean="0">
                <a:latin typeface="Courier New" pitchFamily="49" charset="0"/>
              </a:rPr>
              <a:t>    </a:t>
            </a:r>
            <a:r>
              <a:rPr lang="en-US" sz="2100" dirty="0" smtClean="0">
                <a:latin typeface="Courier New" pitchFamily="49" charset="0"/>
              </a:rPr>
              <a:t>add $s0,$s3,$s4  </a:t>
            </a:r>
            <a:r>
              <a:rPr lang="en-US" sz="2100" b="1" dirty="0" smtClean="0">
                <a:solidFill>
                  <a:srgbClr val="C00000"/>
                </a:solidFill>
                <a:latin typeface="Courier New" pitchFamily="49" charset="0"/>
              </a:rPr>
              <a:t>#k==0 so f=</a:t>
            </a:r>
            <a:r>
              <a:rPr lang="en-US" sz="2100" b="1" dirty="0" err="1" smtClean="0">
                <a:solidFill>
                  <a:srgbClr val="C00000"/>
                </a:solidFill>
                <a:latin typeface="Courier New" pitchFamily="49" charset="0"/>
              </a:rPr>
              <a:t>i+j</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        </a:t>
            </a:r>
            <a:r>
              <a:rPr lang="en-US" sz="2100" b="1" i="1" dirty="0" smtClean="0">
                <a:solidFill>
                  <a:srgbClr val="C00000"/>
                </a:solidFill>
                <a:latin typeface="Courier New" pitchFamily="49" charset="0"/>
              </a:rPr>
              <a:t># end of case so Exit</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L1:</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$t0,$s5,-1  </a:t>
            </a:r>
            <a:r>
              <a:rPr lang="en-US" sz="2100" b="1" dirty="0" smtClean="0">
                <a:solidFill>
                  <a:srgbClr val="C00000"/>
                </a:solidFill>
                <a:latin typeface="Courier New" pitchFamily="49" charset="0"/>
              </a:rPr>
              <a:t># $t0=k-1</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L2</a:t>
            </a:r>
            <a:r>
              <a:rPr lang="en-US" sz="2100" dirty="0" smtClean="0">
                <a:latin typeface="Courier New" pitchFamily="49" charset="0"/>
              </a:rPr>
              <a:t>   </a:t>
            </a:r>
            <a:r>
              <a:rPr lang="en-US" sz="2100" b="1" dirty="0" smtClean="0">
                <a:solidFill>
                  <a:srgbClr val="C00000"/>
                </a:solidFill>
                <a:latin typeface="Courier New" pitchFamily="49" charset="0"/>
              </a:rPr>
              <a:t># branch k!=1</a:t>
            </a:r>
            <a:br>
              <a:rPr lang="en-US" sz="2100" b="1" dirty="0" smtClean="0">
                <a:solidFill>
                  <a:srgbClr val="C00000"/>
                </a:solidFill>
                <a:latin typeface="Courier New" pitchFamily="49" charset="0"/>
              </a:rPr>
            </a:br>
            <a:r>
              <a:rPr lang="en-US" sz="2100" i="1" dirty="0" smtClean="0">
                <a:latin typeface="Courier New" pitchFamily="49" charset="0"/>
              </a:rPr>
              <a:t>    </a:t>
            </a:r>
            <a:r>
              <a:rPr lang="en-US" sz="2100" dirty="0" smtClean="0">
                <a:latin typeface="Courier New" pitchFamily="49" charset="0"/>
              </a:rPr>
              <a:t>add  $s0,$s1,$s2</a:t>
            </a:r>
            <a:r>
              <a:rPr lang="en-US" sz="2100" i="1" dirty="0" smtClean="0">
                <a:latin typeface="Courier New" pitchFamily="49" charset="0"/>
              </a:rPr>
              <a:t> </a:t>
            </a:r>
            <a:r>
              <a:rPr lang="en-US" sz="2100" b="1" i="1" dirty="0" smtClean="0">
                <a:solidFill>
                  <a:srgbClr val="C00000"/>
                </a:solidFill>
                <a:latin typeface="Courier New" pitchFamily="49" charset="0"/>
              </a:rPr>
              <a:t>#k==1 so f=</a:t>
            </a:r>
            <a:r>
              <a:rPr lang="en-US" sz="2100" b="1" i="1" dirty="0" err="1" smtClean="0">
                <a:solidFill>
                  <a:srgbClr val="C00000"/>
                </a:solidFill>
                <a:latin typeface="Courier New" pitchFamily="49" charset="0"/>
              </a:rPr>
              <a:t>g+h</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        </a:t>
            </a:r>
            <a:r>
              <a:rPr lang="en-US" sz="2100" b="1" dirty="0" smtClean="0">
                <a:solidFill>
                  <a:srgbClr val="C00000"/>
                </a:solidFill>
                <a:latin typeface="Courier New" pitchFamily="49" charset="0"/>
              </a:rPr>
              <a:t># end of case so Exit</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L2:</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$t0,$s5,-2  </a:t>
            </a:r>
            <a:r>
              <a:rPr lang="en-US" sz="2100" b="1" i="1" dirty="0" smtClean="0">
                <a:solidFill>
                  <a:srgbClr val="C00000"/>
                </a:solidFill>
                <a:latin typeface="Courier New" pitchFamily="49" charset="0"/>
              </a:rPr>
              <a:t># $t0=k-2</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L3</a:t>
            </a:r>
            <a:r>
              <a:rPr lang="en-US" sz="2100" dirty="0" smtClean="0">
                <a:latin typeface="Courier New" pitchFamily="49" charset="0"/>
              </a:rPr>
              <a:t>   </a:t>
            </a:r>
            <a:r>
              <a:rPr lang="en-US" sz="2100" b="1" dirty="0" smtClean="0">
                <a:solidFill>
                  <a:srgbClr val="C00000"/>
                </a:solidFill>
                <a:latin typeface="Courier New" pitchFamily="49" charset="0"/>
              </a:rPr>
              <a:t># branch k!=2</a:t>
            </a:r>
            <a:r>
              <a:rPr lang="en-US" sz="2100" i="1" dirty="0" smtClean="0">
                <a:latin typeface="Courier New" pitchFamily="49" charset="0"/>
              </a:rPr>
              <a:t/>
            </a:r>
            <a:br>
              <a:rPr lang="en-US" sz="2100" i="1" dirty="0" smtClean="0">
                <a:latin typeface="Courier New" pitchFamily="49" charset="0"/>
              </a:rPr>
            </a:br>
            <a:r>
              <a:rPr lang="en-US" sz="2100" i="1" dirty="0" smtClean="0">
                <a:latin typeface="Courier New" pitchFamily="49" charset="0"/>
              </a:rPr>
              <a:t>    </a:t>
            </a:r>
            <a:r>
              <a:rPr lang="en-US" sz="2100" dirty="0" smtClean="0">
                <a:latin typeface="Courier New" pitchFamily="49" charset="0"/>
              </a:rPr>
              <a:t>sub  $s0,$s1,$s2 </a:t>
            </a:r>
            <a:r>
              <a:rPr lang="en-US" sz="2100" b="1" i="1" dirty="0" smtClean="0">
                <a:solidFill>
                  <a:srgbClr val="C00000"/>
                </a:solidFill>
                <a:latin typeface="Courier New" pitchFamily="49" charset="0"/>
              </a:rPr>
              <a:t>#k==2 so f=g-h</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a:t>
            </a:r>
            <a:r>
              <a:rPr lang="en-US" sz="2100" dirty="0" smtClean="0">
                <a:latin typeface="Courier New" pitchFamily="49" charset="0"/>
              </a:rPr>
              <a:t>        </a:t>
            </a:r>
            <a:r>
              <a:rPr lang="en-US" sz="2100" b="1" dirty="0" smtClean="0">
                <a:solidFill>
                  <a:srgbClr val="C00000"/>
                </a:solidFill>
                <a:latin typeface="Courier New" pitchFamily="49" charset="0"/>
              </a:rPr>
              <a:t># end of case so Exit</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L3:</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$t0,$s5,-3  </a:t>
            </a:r>
            <a:r>
              <a:rPr lang="en-US" sz="2100" b="1" i="1" dirty="0" smtClean="0">
                <a:solidFill>
                  <a:srgbClr val="C00000"/>
                </a:solidFill>
                <a:latin typeface="Courier New" pitchFamily="49" charset="0"/>
              </a:rPr>
              <a:t># $t0=k-3</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Exit</a:t>
            </a:r>
            <a:r>
              <a:rPr lang="en-US" sz="2100" dirty="0" smtClean="0">
                <a:latin typeface="Courier New" pitchFamily="49" charset="0"/>
              </a:rPr>
              <a:t> </a:t>
            </a:r>
            <a:r>
              <a:rPr lang="en-US" sz="2100" b="1" i="1" dirty="0" smtClean="0">
                <a:solidFill>
                  <a:srgbClr val="C00000"/>
                </a:solidFill>
                <a:latin typeface="Courier New" pitchFamily="49" charset="0"/>
              </a:rPr>
              <a:t># branch k!=3</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sub  $s0,$s3,$s4 </a:t>
            </a:r>
            <a:r>
              <a:rPr lang="en-US" sz="2100" b="1" i="1" dirty="0" smtClean="0">
                <a:solidFill>
                  <a:srgbClr val="C00000"/>
                </a:solidFill>
                <a:latin typeface="Courier New" pitchFamily="49" charset="0"/>
              </a:rPr>
              <a:t>#k==3 so f=</a:t>
            </a:r>
            <a:r>
              <a:rPr lang="en-US" sz="2100" b="1" i="1" dirty="0" err="1" smtClean="0">
                <a:solidFill>
                  <a:srgbClr val="C00000"/>
                </a:solidFill>
                <a:latin typeface="Courier New" pitchFamily="49" charset="0"/>
              </a:rPr>
              <a:t>i</a:t>
            </a:r>
            <a:r>
              <a:rPr lang="en-US" sz="2100" b="1" i="1" dirty="0" smtClean="0">
                <a:solidFill>
                  <a:srgbClr val="C00000"/>
                </a:solidFill>
                <a:latin typeface="Courier New" pitchFamily="49" charset="0"/>
              </a:rPr>
              <a:t>-j </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Exit:</a:t>
            </a:r>
            <a:endParaRPr lang="en-US" sz="2400" dirty="0" smtClean="0"/>
          </a:p>
        </p:txBody>
      </p:sp>
    </p:spTree>
    <p:extLst>
      <p:ext uri="{BB962C8B-B14F-4D97-AF65-F5344CB8AC3E}">
        <p14:creationId xmlns:p14="http://schemas.microsoft.com/office/powerpoint/2010/main" val="254723976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5B27223A-C4CF-403E-BDC8-975A7ED88362}" type="slidenum">
              <a:rPr lang="en-US" altLang="en-US" sz="1400"/>
              <a:pPr algn="r">
                <a:spcBef>
                  <a:spcPct val="0"/>
                </a:spcBef>
              </a:pPr>
              <a:t>7</a:t>
            </a:fld>
            <a:endParaRPr lang="en-US" altLang="en-US" sz="1400"/>
          </a:p>
        </p:txBody>
      </p:sp>
      <p:sp>
        <p:nvSpPr>
          <p:cNvPr id="29701" name="Rectangle 12"/>
          <p:cNvSpPr>
            <a:spLocks noGrp="1" noChangeArrowheads="1"/>
          </p:cNvSpPr>
          <p:nvPr>
            <p:ph type="title" idx="4294967295"/>
          </p:nvPr>
        </p:nvSpPr>
        <p:spPr>
          <a:xfrm>
            <a:off x="609600" y="152400"/>
            <a:ext cx="7772400" cy="1143000"/>
          </a:xfrm>
          <a:noFill/>
        </p:spPr>
        <p:txBody>
          <a:bodyPr/>
          <a:lstStyle/>
          <a:p>
            <a:r>
              <a:rPr lang="en-US" altLang="en-US" sz="3200" b="1" dirty="0" smtClean="0"/>
              <a:t>Progression of concepts and form factors</a:t>
            </a: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l="772" t="2089" r="1250" b="2301"/>
          <a:stretch>
            <a:fillRect/>
          </a:stretch>
        </p:blipFill>
        <p:spPr bwMode="auto">
          <a:xfrm>
            <a:off x="1066800" y="1066800"/>
            <a:ext cx="7162800" cy="5243513"/>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0" name="Text Box 4"/>
          <p:cNvSpPr txBox="1">
            <a:spLocks noChangeArrowheads="1"/>
          </p:cNvSpPr>
          <p:nvPr/>
        </p:nvSpPr>
        <p:spPr bwMode="auto">
          <a:xfrm>
            <a:off x="2057400" y="6400800"/>
            <a:ext cx="5562600" cy="304800"/>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r>
              <a:rPr lang="en-US" altLang="en-US" sz="1400" dirty="0"/>
              <a:t>© </a:t>
            </a:r>
            <a:r>
              <a:rPr lang="en-US" altLang="en-US" sz="1400" dirty="0" err="1"/>
              <a:t>Silberschatz</a:t>
            </a:r>
            <a:r>
              <a:rPr lang="en-US" altLang="en-US" sz="1400" dirty="0"/>
              <a:t>, Galvin and Gagne</a:t>
            </a:r>
          </a:p>
        </p:txBody>
      </p:sp>
    </p:spTree>
    <p:extLst>
      <p:ext uri="{BB962C8B-B14F-4D97-AF65-F5344CB8AC3E}">
        <p14:creationId xmlns:p14="http://schemas.microsoft.com/office/powerpoint/2010/main" val="38584653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533400"/>
            <a:ext cx="8001000" cy="1303337"/>
          </a:xfrm>
          <a:noFill/>
        </p:spPr>
        <p:txBody>
          <a:bodyPr>
            <a:normAutofit/>
          </a:bodyPr>
          <a:lstStyle/>
          <a:p>
            <a:r>
              <a:rPr lang="en-US" b="1" dirty="0" smtClean="0"/>
              <a:t>MIPS Control Instructions Syntax</a:t>
            </a:r>
          </a:p>
        </p:txBody>
      </p:sp>
      <p:sp>
        <p:nvSpPr>
          <p:cNvPr id="27651" name="AutoShape 3"/>
          <p:cNvSpPr>
            <a:spLocks noGrp="1" noChangeArrowheads="1"/>
          </p:cNvSpPr>
          <p:nvPr>
            <p:ph type="body" idx="4294967295"/>
          </p:nvPr>
        </p:nvSpPr>
        <p:spPr>
          <a:xfrm>
            <a:off x="762000" y="1752600"/>
            <a:ext cx="7848600" cy="3444875"/>
          </a:xfrm>
          <a:noFill/>
        </p:spPr>
        <p:txBody>
          <a:bodyPr>
            <a:normAutofit fontScale="92500" lnSpcReduction="10000"/>
          </a:bodyPr>
          <a:lstStyle/>
          <a:p>
            <a:r>
              <a:rPr lang="en-US" b="1" u="sng" dirty="0" smtClean="0"/>
              <a:t>Instruction</a:t>
            </a:r>
            <a:r>
              <a:rPr lang="en-US" dirty="0" smtClean="0"/>
              <a:t>		  </a:t>
            </a:r>
            <a:r>
              <a:rPr lang="en-US" b="1" u="sng" dirty="0" smtClean="0"/>
              <a:t>Meaning</a:t>
            </a:r>
            <a:r>
              <a:rPr lang="en-US" u="sng" dirty="0" smtClean="0"/>
              <a:t/>
            </a:r>
            <a:br>
              <a:rPr lang="en-US" u="sng" dirty="0" smtClean="0"/>
            </a:br>
            <a:r>
              <a:rPr lang="en-US" dirty="0" smtClean="0"/>
              <a:t/>
            </a:r>
            <a:br>
              <a:rPr lang="en-US" dirty="0" smtClean="0"/>
            </a:br>
            <a:r>
              <a:rPr lang="en-US" sz="1800" dirty="0" err="1" smtClean="0">
                <a:latin typeface="Courier New" pitchFamily="49" charset="0"/>
              </a:rPr>
              <a:t>bne</a:t>
            </a:r>
            <a:r>
              <a:rPr lang="en-US" sz="1800" dirty="0" smtClean="0">
                <a:latin typeface="Courier New" pitchFamily="49" charset="0"/>
              </a:rPr>
              <a:t> $s4,$s5,L	 Next instr. is at Label if $s4 </a:t>
            </a:r>
            <a:r>
              <a:rPr lang="en-US" sz="1800" dirty="0" smtClean="0">
                <a:latin typeface="Courier New" pitchFamily="49" charset="0"/>
                <a:cs typeface="Courier New" pitchFamily="49" charset="0"/>
              </a:rPr>
              <a:t>≠</a:t>
            </a:r>
            <a:r>
              <a:rPr lang="en-US" sz="1800" dirty="0" smtClean="0">
                <a:latin typeface="Courier New" pitchFamily="49" charset="0"/>
              </a:rPr>
              <a:t> $s5</a:t>
            </a:r>
            <a:br>
              <a:rPr lang="en-US" sz="1800" dirty="0" smtClean="0">
                <a:latin typeface="Courier New" pitchFamily="49" charset="0"/>
              </a:rPr>
            </a:br>
            <a:r>
              <a:rPr lang="en-US" sz="1800" dirty="0" err="1" smtClean="0">
                <a:latin typeface="Courier New" pitchFamily="49" charset="0"/>
              </a:rPr>
              <a:t>beq</a:t>
            </a:r>
            <a:r>
              <a:rPr lang="en-US" sz="1800" dirty="0" smtClean="0">
                <a:latin typeface="Courier New" pitchFamily="49" charset="0"/>
              </a:rPr>
              <a:t> $s4,$s5,L	 Next instr. is at Label if $s4 = $s5</a:t>
            </a:r>
            <a:br>
              <a:rPr lang="en-US" sz="1800" dirty="0" smtClean="0">
                <a:latin typeface="Courier New" pitchFamily="49" charset="0"/>
              </a:rPr>
            </a:br>
            <a:r>
              <a:rPr lang="en-US" sz="1800" dirty="0" smtClean="0">
                <a:latin typeface="Courier New" pitchFamily="49" charset="0"/>
              </a:rPr>
              <a:t>j Label		     Next instr. is at Label</a:t>
            </a:r>
            <a:r>
              <a:rPr lang="en-US" sz="1800" dirty="0" smtClean="0"/>
              <a:t/>
            </a:r>
            <a:br>
              <a:rPr lang="en-US" sz="1800" dirty="0" smtClean="0"/>
            </a:br>
            <a:r>
              <a:rPr lang="en-US" sz="1800" dirty="0" err="1" smtClean="0">
                <a:latin typeface="Courier New" pitchFamily="49" charset="0"/>
              </a:rPr>
              <a:t>slt</a:t>
            </a:r>
            <a:r>
              <a:rPr lang="en-US" sz="1800" dirty="0" smtClean="0">
                <a:latin typeface="Courier New" pitchFamily="49" charset="0"/>
              </a:rPr>
              <a:t>	$s1,$s2,$s3	if ($s2&lt;$s3) $s1=1; else $s1=0</a:t>
            </a:r>
          </a:p>
          <a:p>
            <a:endParaRPr lang="en-US" sz="1800" dirty="0" smtClean="0"/>
          </a:p>
          <a:p>
            <a:r>
              <a:rPr lang="en-US" sz="1800" dirty="0" smtClean="0"/>
              <a:t>Formats:</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p:txBody>
      </p:sp>
      <p:grpSp>
        <p:nvGrpSpPr>
          <p:cNvPr id="27652" name="Group 4"/>
          <p:cNvGrpSpPr>
            <a:grpSpLocks/>
          </p:cNvGrpSpPr>
          <p:nvPr/>
        </p:nvGrpSpPr>
        <p:grpSpPr bwMode="auto">
          <a:xfrm>
            <a:off x="609600" y="4114800"/>
            <a:ext cx="6519863" cy="1417638"/>
            <a:chOff x="373" y="2891"/>
            <a:chExt cx="4107" cy="893"/>
          </a:xfrm>
        </p:grpSpPr>
        <p:grpSp>
          <p:nvGrpSpPr>
            <p:cNvPr id="27653" name="Group 5"/>
            <p:cNvGrpSpPr>
              <a:grpSpLocks/>
            </p:cNvGrpSpPr>
            <p:nvPr/>
          </p:nvGrpSpPr>
          <p:grpSpPr bwMode="auto">
            <a:xfrm>
              <a:off x="420" y="2891"/>
              <a:ext cx="4060" cy="869"/>
              <a:chOff x="420" y="2891"/>
              <a:chExt cx="4060" cy="869"/>
            </a:xfrm>
          </p:grpSpPr>
          <p:grpSp>
            <p:nvGrpSpPr>
              <p:cNvPr id="27655" name="Group 6"/>
              <p:cNvGrpSpPr>
                <a:grpSpLocks/>
              </p:cNvGrpSpPr>
              <p:nvPr/>
            </p:nvGrpSpPr>
            <p:grpSpPr bwMode="auto">
              <a:xfrm>
                <a:off x="645" y="3171"/>
                <a:ext cx="3835" cy="213"/>
                <a:chOff x="645" y="3171"/>
                <a:chExt cx="3835" cy="213"/>
              </a:xfrm>
            </p:grpSpPr>
            <p:sp>
              <p:nvSpPr>
                <p:cNvPr id="27670" name="Rectangle 7"/>
                <p:cNvSpPr>
                  <a:spLocks noChangeArrowheads="1"/>
                </p:cNvSpPr>
                <p:nvPr/>
              </p:nvSpPr>
              <p:spPr bwMode="auto">
                <a:xfrm>
                  <a:off x="645"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1" name="Rectangle 8"/>
                <p:cNvSpPr>
                  <a:spLocks noChangeArrowheads="1"/>
                </p:cNvSpPr>
                <p:nvPr/>
              </p:nvSpPr>
              <p:spPr bwMode="auto">
                <a:xfrm>
                  <a:off x="1284"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2" name="Rectangle 9"/>
                <p:cNvSpPr>
                  <a:spLocks noChangeArrowheads="1"/>
                </p:cNvSpPr>
                <p:nvPr/>
              </p:nvSpPr>
              <p:spPr bwMode="auto">
                <a:xfrm>
                  <a:off x="1923"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3" name="Rectangle 10"/>
                <p:cNvSpPr>
                  <a:spLocks noChangeArrowheads="1"/>
                </p:cNvSpPr>
                <p:nvPr/>
              </p:nvSpPr>
              <p:spPr bwMode="auto">
                <a:xfrm>
                  <a:off x="2562" y="3171"/>
                  <a:ext cx="1918"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6" name="Group 11"/>
              <p:cNvGrpSpPr>
                <a:grpSpLocks/>
              </p:cNvGrpSpPr>
              <p:nvPr/>
            </p:nvGrpSpPr>
            <p:grpSpPr bwMode="auto">
              <a:xfrm>
                <a:off x="645" y="2918"/>
                <a:ext cx="3835" cy="213"/>
                <a:chOff x="645" y="2918"/>
                <a:chExt cx="3835" cy="213"/>
              </a:xfrm>
            </p:grpSpPr>
            <p:sp>
              <p:nvSpPr>
                <p:cNvPr id="27664" name="Rectangle 12"/>
                <p:cNvSpPr>
                  <a:spLocks noChangeArrowheads="1"/>
                </p:cNvSpPr>
                <p:nvPr/>
              </p:nvSpPr>
              <p:spPr bwMode="auto">
                <a:xfrm>
                  <a:off x="645"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5" name="Rectangle 13"/>
                <p:cNvSpPr>
                  <a:spLocks noChangeArrowheads="1"/>
                </p:cNvSpPr>
                <p:nvPr/>
              </p:nvSpPr>
              <p:spPr bwMode="auto">
                <a:xfrm>
                  <a:off x="1284"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6" name="Rectangle 14"/>
                <p:cNvSpPr>
                  <a:spLocks noChangeArrowheads="1"/>
                </p:cNvSpPr>
                <p:nvPr/>
              </p:nvSpPr>
              <p:spPr bwMode="auto">
                <a:xfrm>
                  <a:off x="1923"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7" name="Rectangle 15"/>
                <p:cNvSpPr>
                  <a:spLocks noChangeArrowheads="1"/>
                </p:cNvSpPr>
                <p:nvPr/>
              </p:nvSpPr>
              <p:spPr bwMode="auto">
                <a:xfrm>
                  <a:off x="2562"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8" name="Rectangle 16"/>
                <p:cNvSpPr>
                  <a:spLocks noChangeArrowheads="1"/>
                </p:cNvSpPr>
                <p:nvPr/>
              </p:nvSpPr>
              <p:spPr bwMode="auto">
                <a:xfrm>
                  <a:off x="3202"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9" name="Rectangle 17"/>
                <p:cNvSpPr>
                  <a:spLocks noChangeArrowheads="1"/>
                </p:cNvSpPr>
                <p:nvPr/>
              </p:nvSpPr>
              <p:spPr bwMode="auto">
                <a:xfrm>
                  <a:off x="3841"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7" name="Group 18"/>
              <p:cNvGrpSpPr>
                <a:grpSpLocks/>
              </p:cNvGrpSpPr>
              <p:nvPr/>
            </p:nvGrpSpPr>
            <p:grpSpPr bwMode="auto">
              <a:xfrm>
                <a:off x="645" y="3424"/>
                <a:ext cx="3835" cy="213"/>
                <a:chOff x="645" y="3424"/>
                <a:chExt cx="3835" cy="213"/>
              </a:xfrm>
            </p:grpSpPr>
            <p:sp>
              <p:nvSpPr>
                <p:cNvPr id="27662" name="Rectangle 19"/>
                <p:cNvSpPr>
                  <a:spLocks noChangeArrowheads="1"/>
                </p:cNvSpPr>
                <p:nvPr/>
              </p:nvSpPr>
              <p:spPr bwMode="auto">
                <a:xfrm>
                  <a:off x="645" y="3424"/>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3" name="Rectangle 20"/>
                <p:cNvSpPr>
                  <a:spLocks noChangeArrowheads="1"/>
                </p:cNvSpPr>
                <p:nvPr/>
              </p:nvSpPr>
              <p:spPr bwMode="auto">
                <a:xfrm>
                  <a:off x="1284" y="3424"/>
                  <a:ext cx="3196"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8" name="Group 21"/>
              <p:cNvGrpSpPr>
                <a:grpSpLocks/>
              </p:cNvGrpSpPr>
              <p:nvPr/>
            </p:nvGrpSpPr>
            <p:grpSpPr bwMode="auto">
              <a:xfrm>
                <a:off x="420" y="2891"/>
                <a:ext cx="4040" cy="869"/>
                <a:chOff x="420" y="2891"/>
                <a:chExt cx="4040" cy="869"/>
              </a:xfrm>
            </p:grpSpPr>
            <p:sp>
              <p:nvSpPr>
                <p:cNvPr id="27659" name="Rectangle 22"/>
                <p:cNvSpPr>
                  <a:spLocks noChangeArrowheads="1"/>
                </p:cNvSpPr>
                <p:nvPr/>
              </p:nvSpPr>
              <p:spPr bwMode="auto">
                <a:xfrm>
                  <a:off x="436" y="2891"/>
                  <a:ext cx="402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rs	  rt	  rd	shamt	funct</a:t>
                  </a:r>
                </a:p>
              </p:txBody>
            </p:sp>
            <p:sp>
              <p:nvSpPr>
                <p:cNvPr id="27660" name="Rectangle 23"/>
                <p:cNvSpPr>
                  <a:spLocks noChangeArrowheads="1"/>
                </p:cNvSpPr>
                <p:nvPr/>
              </p:nvSpPr>
              <p:spPr bwMode="auto">
                <a:xfrm>
                  <a:off x="420" y="3120"/>
                  <a:ext cx="3701"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rs	  rt	  16 bit address</a:t>
                  </a:r>
                  <a:br>
                    <a:rPr lang="en-US" sz="1800" b="1">
                      <a:solidFill>
                        <a:srgbClr val="000000"/>
                      </a:solidFill>
                      <a:latin typeface="Courier New" pitchFamily="49" charset="0"/>
                    </a:rPr>
                  </a:br>
                  <a:endParaRPr lang="en-US" sz="1800" b="1">
                    <a:solidFill>
                      <a:srgbClr val="000000"/>
                    </a:solidFill>
                    <a:latin typeface="Courier New" pitchFamily="49" charset="0"/>
                  </a:endParaRPr>
                </a:p>
              </p:txBody>
            </p:sp>
            <p:sp>
              <p:nvSpPr>
                <p:cNvPr id="27661" name="Rectangle 24"/>
                <p:cNvSpPr>
                  <a:spLocks noChangeArrowheads="1"/>
                </p:cNvSpPr>
                <p:nvPr/>
              </p:nvSpPr>
              <p:spPr bwMode="auto">
                <a:xfrm>
                  <a:off x="420" y="3373"/>
                  <a:ext cx="306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26 bit address</a:t>
                  </a:r>
                </a:p>
              </p:txBody>
            </p:sp>
          </p:grpSp>
        </p:grpSp>
        <p:sp>
          <p:nvSpPr>
            <p:cNvPr id="27654" name="Rectangle 25"/>
            <p:cNvSpPr>
              <a:spLocks noChangeArrowheads="1"/>
            </p:cNvSpPr>
            <p:nvPr/>
          </p:nvSpPr>
          <p:spPr bwMode="auto">
            <a:xfrm>
              <a:off x="373" y="2923"/>
              <a:ext cx="252"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R</a:t>
              </a:r>
            </a:p>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I</a:t>
              </a:r>
            </a:p>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J</a:t>
              </a:r>
            </a:p>
          </p:txBody>
        </p:sp>
      </p:grpSp>
    </p:spTree>
    <p:extLst>
      <p:ext uri="{BB962C8B-B14F-4D97-AF65-F5344CB8AC3E}">
        <p14:creationId xmlns:p14="http://schemas.microsoft.com/office/powerpoint/2010/main" val="3670877546"/>
      </p:ext>
    </p:extLst>
  </p:cSld>
  <p:clrMapOvr>
    <a:masterClrMapping/>
  </p:clrMapOvr>
  <p:transition spd="slow" advTm="200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09600" y="533400"/>
            <a:ext cx="8259762" cy="762000"/>
          </a:xfrm>
        </p:spPr>
        <p:txBody>
          <a:bodyPr/>
          <a:lstStyle/>
          <a:p>
            <a:pPr eaLnBrk="1" hangingPunct="1"/>
            <a:r>
              <a:rPr lang="en-US" b="1" dirty="0" smtClean="0"/>
              <a:t>MIPS Logical Operations</a:t>
            </a:r>
          </a:p>
        </p:txBody>
      </p:sp>
      <p:sp>
        <p:nvSpPr>
          <p:cNvPr id="6147" name="AutoShape 3"/>
          <p:cNvSpPr>
            <a:spLocks noGrp="1" noChangeArrowheads="1"/>
          </p:cNvSpPr>
          <p:nvPr>
            <p:ph type="body" sz="half" idx="4294967295"/>
          </p:nvPr>
        </p:nvSpPr>
        <p:spPr>
          <a:xfrm>
            <a:off x="685800" y="1143000"/>
            <a:ext cx="8270875" cy="2479675"/>
          </a:xfrm>
        </p:spPr>
        <p:txBody>
          <a:bodyPr/>
          <a:lstStyle/>
          <a:p>
            <a:pPr marL="203200" indent="-203200" eaLnBrk="1" hangingPunct="1"/>
            <a:r>
              <a:rPr lang="en-US" sz="2000" dirty="0" smtClean="0"/>
              <a:t>Three basic logical operators in MIPS:</a:t>
            </a:r>
          </a:p>
          <a:p>
            <a:pPr marL="685800" lvl="1" indent="-190500" eaLnBrk="1" hangingPunct="1"/>
            <a:r>
              <a:rPr lang="en-US" sz="2000" dirty="0" smtClean="0"/>
              <a:t>AND: outputs 1 only if </a:t>
            </a:r>
            <a:r>
              <a:rPr lang="en-US" sz="2000" b="1" dirty="0" smtClean="0">
                <a:solidFill>
                  <a:srgbClr val="C00000"/>
                </a:solidFill>
              </a:rPr>
              <a:t>both</a:t>
            </a:r>
            <a:r>
              <a:rPr lang="en-US" sz="2000" dirty="0" smtClean="0"/>
              <a:t> inputs are 1</a:t>
            </a:r>
          </a:p>
          <a:p>
            <a:pPr marL="685800" lvl="1" indent="-190500" eaLnBrk="1" hangingPunct="1"/>
            <a:r>
              <a:rPr lang="en-US" sz="2000" dirty="0" smtClean="0"/>
              <a:t>OR: outputs 1 if </a:t>
            </a:r>
            <a:r>
              <a:rPr lang="en-US" sz="2000" b="1" dirty="0" smtClean="0">
                <a:solidFill>
                  <a:srgbClr val="C00000"/>
                </a:solidFill>
              </a:rPr>
              <a:t>at least one </a:t>
            </a:r>
            <a:r>
              <a:rPr lang="en-US" sz="2000" dirty="0" smtClean="0"/>
              <a:t>input is 1 </a:t>
            </a:r>
          </a:p>
          <a:p>
            <a:pPr marL="685800" lvl="1" indent="-190500" eaLnBrk="1" hangingPunct="1"/>
            <a:r>
              <a:rPr lang="en-US" sz="2000" dirty="0" smtClean="0"/>
              <a:t>NOR: outputs 1 if </a:t>
            </a:r>
            <a:r>
              <a:rPr lang="en-US" sz="2000" b="1" dirty="0" smtClean="0">
                <a:solidFill>
                  <a:srgbClr val="C00000"/>
                </a:solidFill>
              </a:rPr>
              <a:t>both</a:t>
            </a:r>
            <a:r>
              <a:rPr lang="en-US" sz="2000" dirty="0" smtClean="0"/>
              <a:t> inputs are 0</a:t>
            </a:r>
          </a:p>
          <a:p>
            <a:pPr marL="203200" indent="-203200" eaLnBrk="1" hangingPunct="1"/>
            <a:r>
              <a:rPr lang="en-US" sz="2000" dirty="0" smtClean="0"/>
              <a:t>Truth Table: standard table listing all possible combinations of inputs and resultant output for each. E.g.,</a:t>
            </a:r>
            <a:r>
              <a:rPr lang="en-US" sz="2000" u="sng" dirty="0" smtClean="0"/>
              <a:t>    </a:t>
            </a:r>
            <a:endParaRPr lang="en-US" sz="2000" dirty="0" smtClean="0"/>
          </a:p>
        </p:txBody>
      </p:sp>
      <p:graphicFrame>
        <p:nvGraphicFramePr>
          <p:cNvPr id="957483" name="Group 43"/>
          <p:cNvGraphicFramePr>
            <a:graphicFrameLocks noGrp="1"/>
          </p:cNvGraphicFramePr>
          <p:nvPr>
            <p:ph sz="half" idx="4294967295"/>
            <p:extLst/>
          </p:nvPr>
        </p:nvGraphicFramePr>
        <p:xfrm>
          <a:off x="457200" y="3733800"/>
          <a:ext cx="8153400" cy="2362201"/>
        </p:xfrm>
        <a:graphic>
          <a:graphicData uri="http://schemas.openxmlformats.org/drawingml/2006/table">
            <a:tbl>
              <a:tblPr/>
              <a:tblGrid>
                <a:gridCol w="1371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AND 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OR 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NOR 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76905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09600" y="533400"/>
            <a:ext cx="8001000" cy="550862"/>
          </a:xfrm>
        </p:spPr>
        <p:txBody>
          <a:bodyPr>
            <a:normAutofit fontScale="90000"/>
          </a:bodyPr>
          <a:lstStyle/>
          <a:p>
            <a:pPr eaLnBrk="1" hangingPunct="1"/>
            <a:r>
              <a:rPr lang="en-US" b="1" dirty="0" smtClean="0"/>
              <a:t>Logical Instruction Syntax</a:t>
            </a:r>
          </a:p>
        </p:txBody>
      </p:sp>
      <p:sp>
        <p:nvSpPr>
          <p:cNvPr id="7171" name="AutoShape 3"/>
          <p:cNvSpPr>
            <a:spLocks noGrp="1" noChangeArrowheads="1"/>
          </p:cNvSpPr>
          <p:nvPr>
            <p:ph type="body" idx="4294967295"/>
          </p:nvPr>
        </p:nvSpPr>
        <p:spPr>
          <a:xfrm>
            <a:off x="762000" y="1115041"/>
            <a:ext cx="7848600" cy="5721350"/>
          </a:xfrm>
        </p:spPr>
        <p:txBody>
          <a:bodyPr/>
          <a:lstStyle/>
          <a:p>
            <a:pPr marL="203200" indent="-203200" eaLnBrk="1" hangingPunct="1">
              <a:lnSpc>
                <a:spcPct val="65000"/>
              </a:lnSpc>
            </a:pPr>
            <a:r>
              <a:rPr lang="en-US" sz="1800" dirty="0" smtClean="0"/>
              <a:t>R-Format</a:t>
            </a:r>
          </a:p>
          <a:p>
            <a:pPr marL="203200" indent="-203200" eaLnBrk="1" hangingPunct="1">
              <a:lnSpc>
                <a:spcPct val="65000"/>
              </a:lnSpc>
            </a:pPr>
            <a:endParaRPr lang="en-US" sz="1800" dirty="0" smtClean="0"/>
          </a:p>
          <a:p>
            <a:pPr marL="203200" indent="-203200" eaLnBrk="1" hangingPunct="1">
              <a:lnSpc>
                <a:spcPct val="65000"/>
              </a:lnSpc>
              <a:buFontTx/>
              <a:buNone/>
            </a:pPr>
            <a:r>
              <a:rPr lang="en-US" sz="1800" dirty="0" smtClean="0">
                <a:latin typeface="Courier New" pitchFamily="49" charset="0"/>
              </a:rPr>
              <a:t>	   </a:t>
            </a:r>
            <a:r>
              <a:rPr lang="en-US" sz="1800" b="0" dirty="0" smtClean="0"/>
              <a:t>op	       </a:t>
            </a:r>
            <a:r>
              <a:rPr lang="en-US" sz="1800" b="0" dirty="0" err="1" smtClean="0"/>
              <a:t>rs</a:t>
            </a:r>
            <a:r>
              <a:rPr lang="en-US" sz="1800" b="0" dirty="0" smtClean="0"/>
              <a:t>	  </a:t>
            </a:r>
            <a:r>
              <a:rPr lang="en-US" sz="1800" b="0" dirty="0" err="1" smtClean="0"/>
              <a:t>rt</a:t>
            </a:r>
            <a:r>
              <a:rPr lang="en-US" sz="1800" b="0" dirty="0" smtClean="0"/>
              <a:t>	             </a:t>
            </a:r>
            <a:r>
              <a:rPr lang="en-US" sz="1800" b="0" dirty="0" err="1" smtClean="0"/>
              <a:t>rd</a:t>
            </a:r>
            <a:r>
              <a:rPr lang="en-US" sz="1800" b="0" dirty="0" smtClean="0"/>
              <a:t>	</a:t>
            </a:r>
            <a:r>
              <a:rPr lang="en-US" sz="1800" b="0" dirty="0" err="1" smtClean="0"/>
              <a:t>shamt</a:t>
            </a:r>
            <a:r>
              <a:rPr lang="en-US" sz="1800" b="0" dirty="0" smtClean="0"/>
              <a:t>	</a:t>
            </a:r>
            <a:r>
              <a:rPr lang="en-US" sz="1800" b="0" dirty="0" err="1" smtClean="0"/>
              <a:t>funct</a:t>
            </a:r>
            <a:endParaRPr lang="en-US" sz="1800" b="0" dirty="0" smtClean="0"/>
          </a:p>
          <a:p>
            <a:pPr marL="203200" indent="-203200" eaLnBrk="1" hangingPunct="1">
              <a:lnSpc>
                <a:spcPct val="65000"/>
              </a:lnSpc>
            </a:pPr>
            <a:endParaRPr lang="en-US" sz="1800" b="0" dirty="0" smtClean="0"/>
          </a:p>
          <a:p>
            <a:pPr marL="203200" indent="-203200" eaLnBrk="1" hangingPunct="1">
              <a:lnSpc>
                <a:spcPct val="65000"/>
              </a:lnSpc>
            </a:pPr>
            <a:r>
              <a:rPr lang="en-US" sz="1800" dirty="0" smtClean="0"/>
              <a:t>I-Format</a:t>
            </a:r>
          </a:p>
          <a:p>
            <a:pPr marL="203200" indent="-203200" eaLnBrk="1" hangingPunct="1">
              <a:lnSpc>
                <a:spcPct val="65000"/>
              </a:lnSpc>
            </a:pPr>
            <a:endParaRPr lang="en-US" sz="1800" dirty="0" smtClean="0"/>
          </a:p>
          <a:p>
            <a:pPr marL="203200" indent="-203200" eaLnBrk="1" hangingPunct="1">
              <a:lnSpc>
                <a:spcPct val="65000"/>
              </a:lnSpc>
              <a:buFontTx/>
              <a:buNone/>
            </a:pPr>
            <a:r>
              <a:rPr lang="en-US" sz="1800" dirty="0" smtClean="0"/>
              <a:t>        </a:t>
            </a:r>
            <a:r>
              <a:rPr lang="en-US" sz="1800" b="0" dirty="0" smtClean="0"/>
              <a:t>op           </a:t>
            </a:r>
            <a:r>
              <a:rPr lang="en-US" sz="1800" b="0" dirty="0" err="1" smtClean="0"/>
              <a:t>rs</a:t>
            </a:r>
            <a:r>
              <a:rPr lang="en-US" sz="1800" b="0" dirty="0" smtClean="0"/>
              <a:t>	       </a:t>
            </a:r>
            <a:r>
              <a:rPr lang="en-US" sz="1800" b="0" dirty="0" err="1" smtClean="0"/>
              <a:t>rt</a:t>
            </a:r>
            <a:r>
              <a:rPr lang="en-US" sz="1800" b="0" dirty="0" smtClean="0"/>
              <a:t>	        16 bit number</a:t>
            </a:r>
            <a:br>
              <a:rPr lang="en-US" sz="1800" b="0" dirty="0" smtClean="0"/>
            </a:br>
            <a:endParaRPr lang="en-US" sz="1800" b="0" dirty="0" smtClean="0"/>
          </a:p>
          <a:p>
            <a:pPr marL="203200" indent="-203200" eaLnBrk="1" hangingPunct="1">
              <a:lnSpc>
                <a:spcPct val="65000"/>
              </a:lnSpc>
            </a:pPr>
            <a:endParaRPr lang="en-US" sz="1800" dirty="0" smtClean="0">
              <a:solidFill>
                <a:srgbClr val="FF0000"/>
              </a:solidFill>
            </a:endParaRPr>
          </a:p>
          <a:p>
            <a:pPr marL="685800" lvl="1" indent="-190500" eaLnBrk="1" hangingPunct="1">
              <a:lnSpc>
                <a:spcPct val="65000"/>
              </a:lnSpc>
              <a:buFontTx/>
              <a:buNone/>
            </a:pPr>
            <a:r>
              <a:rPr lang="en-US" dirty="0" smtClean="0"/>
              <a:t>$s1 = $s2&amp;$s3:		</a:t>
            </a:r>
            <a:r>
              <a:rPr lang="en-US" dirty="0" smtClean="0">
                <a:latin typeface="Courier New" pitchFamily="49" charset="0"/>
              </a:rPr>
              <a:t>and $s1, $s2, $s3</a:t>
            </a:r>
          </a:p>
          <a:p>
            <a:pPr marL="685800" lvl="1" indent="-190500" eaLnBrk="1" hangingPunct="1">
              <a:lnSpc>
                <a:spcPct val="65000"/>
              </a:lnSpc>
              <a:buFontTx/>
              <a:buNone/>
            </a:pPr>
            <a:r>
              <a:rPr lang="en-US" dirty="0" smtClean="0"/>
              <a:t>$s1 = $s2|$3:		</a:t>
            </a:r>
            <a:r>
              <a:rPr lang="en-US" dirty="0" smtClean="0">
                <a:latin typeface="Courier New" pitchFamily="49" charset="0"/>
              </a:rPr>
              <a:t>or $s1, $s2, $s3</a:t>
            </a:r>
          </a:p>
          <a:p>
            <a:pPr marL="685800" lvl="1" indent="-190500" eaLnBrk="1" hangingPunct="1">
              <a:lnSpc>
                <a:spcPct val="65000"/>
              </a:lnSpc>
              <a:buFontTx/>
              <a:buNone/>
            </a:pPr>
            <a:r>
              <a:rPr lang="en-US" dirty="0" smtClean="0"/>
              <a:t>$s1 = ~($s2|$s3):	      </a:t>
            </a:r>
            <a:r>
              <a:rPr lang="en-US" dirty="0" smtClean="0">
                <a:latin typeface="Courier New" pitchFamily="49" charset="0"/>
              </a:rPr>
              <a:t>nor $s1, $s2, $s3</a:t>
            </a:r>
          </a:p>
          <a:p>
            <a:pPr marL="685800" lvl="1" indent="-190500" eaLnBrk="1" hangingPunct="1">
              <a:lnSpc>
                <a:spcPct val="65000"/>
              </a:lnSpc>
              <a:buFontTx/>
              <a:buNone/>
            </a:pPr>
            <a:endParaRPr lang="en-US" dirty="0" smtClean="0">
              <a:latin typeface="Courier New" pitchFamily="49" charset="0"/>
            </a:endParaRPr>
          </a:p>
          <a:p>
            <a:pPr marL="203200" indent="-203200" eaLnBrk="1" hangingPunct="1">
              <a:lnSpc>
                <a:spcPct val="65000"/>
              </a:lnSpc>
            </a:pPr>
            <a:r>
              <a:rPr lang="en-US" sz="2000" dirty="0" smtClean="0"/>
              <a:t>There is another important logical function, </a:t>
            </a:r>
            <a:r>
              <a:rPr lang="en-US" sz="2000" b="1" dirty="0" smtClean="0"/>
              <a:t>NOT. </a:t>
            </a:r>
          </a:p>
          <a:p>
            <a:pPr marL="203200" indent="-203200" eaLnBrk="1" hangingPunct="1">
              <a:lnSpc>
                <a:spcPct val="65000"/>
              </a:lnSpc>
            </a:pPr>
            <a:r>
              <a:rPr lang="en-US" sz="2000" dirty="0" smtClean="0"/>
              <a:t>NOT (1) = 0 and NOT (0) = 1.</a:t>
            </a:r>
          </a:p>
          <a:p>
            <a:pPr marL="203200" indent="-203200" eaLnBrk="1" hangingPunct="1">
              <a:lnSpc>
                <a:spcPct val="65000"/>
              </a:lnSpc>
            </a:pPr>
            <a:r>
              <a:rPr lang="en-US" sz="2000" b="1" dirty="0" smtClean="0">
                <a:solidFill>
                  <a:srgbClr val="C00000"/>
                </a:solidFill>
              </a:rPr>
              <a:t>How to implement NOT function (~) with MIPS instruction</a:t>
            </a:r>
            <a:r>
              <a:rPr lang="en-US" sz="1800" b="1" dirty="0" smtClean="0">
                <a:solidFill>
                  <a:srgbClr val="C00000"/>
                </a:solidFill>
              </a:rPr>
              <a:t>?</a:t>
            </a:r>
          </a:p>
        </p:txBody>
      </p:sp>
      <p:grpSp>
        <p:nvGrpSpPr>
          <p:cNvPr id="7172" name="Group 4"/>
          <p:cNvGrpSpPr>
            <a:grpSpLocks/>
          </p:cNvGrpSpPr>
          <p:nvPr/>
        </p:nvGrpSpPr>
        <p:grpSpPr bwMode="auto">
          <a:xfrm>
            <a:off x="914400" y="1752600"/>
            <a:ext cx="5626100" cy="292100"/>
            <a:chOff x="820" y="2308"/>
            <a:chExt cx="3544" cy="184"/>
          </a:xfrm>
        </p:grpSpPr>
        <p:sp>
          <p:nvSpPr>
            <p:cNvPr id="7177" name="Rectangle 5"/>
            <p:cNvSpPr>
              <a:spLocks noChangeArrowheads="1"/>
            </p:cNvSpPr>
            <p:nvPr/>
          </p:nvSpPr>
          <p:spPr bwMode="auto">
            <a:xfrm>
              <a:off x="820" y="2308"/>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8" name="Line 6"/>
            <p:cNvSpPr>
              <a:spLocks noChangeShapeType="1"/>
            </p:cNvSpPr>
            <p:nvPr/>
          </p:nvSpPr>
          <p:spPr bwMode="auto">
            <a:xfrm>
              <a:off x="144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9" name="Line 7"/>
            <p:cNvSpPr>
              <a:spLocks noChangeShapeType="1"/>
            </p:cNvSpPr>
            <p:nvPr/>
          </p:nvSpPr>
          <p:spPr bwMode="auto">
            <a:xfrm>
              <a:off x="192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 name="Line 8"/>
            <p:cNvSpPr>
              <a:spLocks noChangeShapeType="1"/>
            </p:cNvSpPr>
            <p:nvPr/>
          </p:nvSpPr>
          <p:spPr bwMode="auto">
            <a:xfrm>
              <a:off x="2496"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 name="Line 9"/>
            <p:cNvSpPr>
              <a:spLocks noChangeShapeType="1"/>
            </p:cNvSpPr>
            <p:nvPr/>
          </p:nvSpPr>
          <p:spPr bwMode="auto">
            <a:xfrm>
              <a:off x="3072"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 name="Line 10"/>
            <p:cNvSpPr>
              <a:spLocks noChangeShapeType="1"/>
            </p:cNvSpPr>
            <p:nvPr/>
          </p:nvSpPr>
          <p:spPr bwMode="auto">
            <a:xfrm>
              <a:off x="3648"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7173" name="Rectangle 11"/>
          <p:cNvSpPr>
            <a:spLocks noChangeArrowheads="1"/>
          </p:cNvSpPr>
          <p:nvPr/>
        </p:nvSpPr>
        <p:spPr bwMode="auto">
          <a:xfrm>
            <a:off x="838200" y="2895600"/>
            <a:ext cx="1014412"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4" name="Rectangle 12"/>
          <p:cNvSpPr>
            <a:spLocks noChangeArrowheads="1"/>
          </p:cNvSpPr>
          <p:nvPr/>
        </p:nvSpPr>
        <p:spPr bwMode="auto">
          <a:xfrm>
            <a:off x="1828800" y="289560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5" name="Rectangle 13"/>
          <p:cNvSpPr>
            <a:spLocks noChangeArrowheads="1"/>
          </p:cNvSpPr>
          <p:nvPr/>
        </p:nvSpPr>
        <p:spPr bwMode="auto">
          <a:xfrm>
            <a:off x="2819400" y="289560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6" name="Rectangle 14"/>
          <p:cNvSpPr>
            <a:spLocks noChangeArrowheads="1"/>
          </p:cNvSpPr>
          <p:nvPr/>
        </p:nvSpPr>
        <p:spPr bwMode="auto">
          <a:xfrm>
            <a:off x="3810000" y="2895600"/>
            <a:ext cx="3043237"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1541653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09600" y="533400"/>
            <a:ext cx="8001000" cy="1303337"/>
          </a:xfrm>
        </p:spPr>
        <p:txBody>
          <a:bodyPr/>
          <a:lstStyle/>
          <a:p>
            <a:pPr eaLnBrk="1" hangingPunct="1"/>
            <a:r>
              <a:rPr lang="en-US" sz="2400" b="1" dirty="0" smtClean="0"/>
              <a:t>Exercise: Implement NOT function with NOR instruction</a:t>
            </a:r>
          </a:p>
        </p:txBody>
      </p:sp>
      <p:sp>
        <p:nvSpPr>
          <p:cNvPr id="960515" name="AutoShape 3"/>
          <p:cNvSpPr>
            <a:spLocks noGrp="1" noChangeArrowheads="1"/>
          </p:cNvSpPr>
          <p:nvPr>
            <p:ph type="body" idx="4294967295"/>
          </p:nvPr>
        </p:nvSpPr>
        <p:spPr>
          <a:xfrm>
            <a:off x="762000" y="1828800"/>
            <a:ext cx="7772400" cy="3444875"/>
          </a:xfrm>
        </p:spPr>
        <p:txBody>
          <a:bodyPr/>
          <a:lstStyle/>
          <a:p>
            <a:pPr eaLnBrk="1" hangingPunct="1"/>
            <a:r>
              <a:rPr lang="en-US" sz="2400" dirty="0" smtClean="0"/>
              <a:t>A NOR 0 = NOT (A)</a:t>
            </a:r>
          </a:p>
          <a:p>
            <a:pPr eaLnBrk="1" hangingPunct="1"/>
            <a:r>
              <a:rPr lang="en-US" sz="2400" dirty="0" smtClean="0"/>
              <a:t>Nor $s1, $s2, $zero : $s1=~$s2</a:t>
            </a:r>
          </a:p>
          <a:p>
            <a:pPr eaLnBrk="1" hangingPunct="1"/>
            <a:endParaRPr lang="en-US" sz="2400" dirty="0" smtClean="0"/>
          </a:p>
          <a:p>
            <a:pPr eaLnBrk="1" hangingPunct="1"/>
            <a:endParaRPr lang="en-US" sz="2400" dirty="0" smtClean="0">
              <a:solidFill>
                <a:srgbClr val="FF0000"/>
              </a:solidFill>
            </a:endParaRPr>
          </a:p>
        </p:txBody>
      </p:sp>
    </p:spTree>
    <p:extLst>
      <p:ext uri="{BB962C8B-B14F-4D97-AF65-F5344CB8AC3E}">
        <p14:creationId xmlns:p14="http://schemas.microsoft.com/office/powerpoint/2010/main" val="3166711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0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1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152400"/>
            <a:ext cx="8001000" cy="1303337"/>
          </a:xfrm>
        </p:spPr>
        <p:txBody>
          <a:bodyPr/>
          <a:lstStyle/>
          <a:p>
            <a:pPr eaLnBrk="1" hangingPunct="1"/>
            <a:r>
              <a:rPr lang="en-US" b="1" dirty="0" smtClean="0"/>
              <a:t>A MIPS Computer Architecture</a:t>
            </a:r>
            <a:endParaRPr lang="en-US" sz="2000" b="1" dirty="0" smtClean="0"/>
          </a:p>
        </p:txBody>
      </p:sp>
      <p:pic>
        <p:nvPicPr>
          <p:cNvPr id="14339" name="Picture 3" descr="21~Figure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6783388"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172" name="Rectangle 4"/>
          <p:cNvSpPr>
            <a:spLocks noChangeArrowheads="1"/>
          </p:cNvSpPr>
          <p:nvPr/>
        </p:nvSpPr>
        <p:spPr bwMode="auto">
          <a:xfrm>
            <a:off x="1295400" y="3124200"/>
            <a:ext cx="304800" cy="762000"/>
          </a:xfrm>
          <a:prstGeom prst="rect">
            <a:avLst/>
          </a:prstGeom>
          <a:solidFill>
            <a:srgbClr val="FF0000">
              <a:alpha val="20000"/>
            </a:srgbClr>
          </a:solidFill>
          <a:ln w="12700">
            <a:solidFill>
              <a:schemeClr val="tx1"/>
            </a:solid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3797268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1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33400" y="228600"/>
            <a:ext cx="8077200" cy="1303337"/>
          </a:xfrm>
        </p:spPr>
        <p:txBody>
          <a:bodyPr/>
          <a:lstStyle/>
          <a:p>
            <a:pPr eaLnBrk="1" hangingPunct="1"/>
            <a:r>
              <a:rPr lang="en-US" b="1" dirty="0" smtClean="0"/>
              <a:t>MIPS Memory Allocation</a:t>
            </a:r>
          </a:p>
        </p:txBody>
      </p:sp>
      <p:pic>
        <p:nvPicPr>
          <p:cNvPr id="19459" name="Picture 3" descr="07~Figure_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r="49377" b="68684"/>
          <a:stretch>
            <a:fillRect/>
          </a:stretch>
        </p:blipFill>
        <p:spPr>
          <a:xfrm>
            <a:off x="533400" y="1524000"/>
            <a:ext cx="5859463" cy="4514850"/>
          </a:xfrm>
          <a:prstGeom prst="rect">
            <a:avLst/>
          </a:prstGeom>
          <a:noFill/>
        </p:spPr>
      </p:pic>
      <p:sp>
        <p:nvSpPr>
          <p:cNvPr id="19460" name="Text Box 4"/>
          <p:cNvSpPr txBox="1">
            <a:spLocks noChangeArrowheads="1"/>
          </p:cNvSpPr>
          <p:nvPr/>
        </p:nvSpPr>
        <p:spPr bwMode="auto">
          <a:xfrm>
            <a:off x="5715000" y="4419600"/>
            <a:ext cx="300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latin typeface="Helvetica" pitchFamily="34" charset="0"/>
              </a:rPr>
              <a:t>MIPS Machine Program</a:t>
            </a:r>
          </a:p>
        </p:txBody>
      </p:sp>
      <p:sp>
        <p:nvSpPr>
          <p:cNvPr id="19461" name="Text Box 5"/>
          <p:cNvSpPr txBox="1">
            <a:spLocks noChangeArrowheads="1"/>
          </p:cNvSpPr>
          <p:nvPr/>
        </p:nvSpPr>
        <p:spPr bwMode="auto">
          <a:xfrm>
            <a:off x="5715000" y="3657600"/>
            <a:ext cx="2427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latin typeface="Helvetica" pitchFamily="34" charset="0"/>
              </a:rPr>
              <a:t>Variables declared</a:t>
            </a:r>
          </a:p>
          <a:p>
            <a:r>
              <a:rPr lang="en-US" sz="2000" b="1" dirty="0">
                <a:latin typeface="Helvetica" pitchFamily="34" charset="0"/>
              </a:rPr>
              <a:t>once per program</a:t>
            </a:r>
          </a:p>
        </p:txBody>
      </p:sp>
      <p:sp>
        <p:nvSpPr>
          <p:cNvPr id="19462" name="Text Box 6"/>
          <p:cNvSpPr txBox="1">
            <a:spLocks noChangeArrowheads="1"/>
          </p:cNvSpPr>
          <p:nvPr/>
        </p:nvSpPr>
        <p:spPr bwMode="auto">
          <a:xfrm>
            <a:off x="5715000" y="2743200"/>
            <a:ext cx="312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i="1" dirty="0">
                <a:solidFill>
                  <a:srgbClr val="FF0000"/>
                </a:solidFill>
                <a:latin typeface="Helvetica" pitchFamily="34" charset="0"/>
              </a:rPr>
              <a:t>heap</a:t>
            </a:r>
            <a:r>
              <a:rPr lang="en-US" sz="2000" b="1" dirty="0">
                <a:solidFill>
                  <a:schemeClr val="tx2"/>
                </a:solidFill>
                <a:latin typeface="Helvetica" pitchFamily="34" charset="0"/>
              </a:rPr>
              <a:t>: Explicitly created </a:t>
            </a:r>
          </a:p>
          <a:p>
            <a:r>
              <a:rPr lang="en-US" sz="2000" b="1" dirty="0">
                <a:solidFill>
                  <a:schemeClr val="tx2"/>
                </a:solidFill>
                <a:latin typeface="Helvetica" pitchFamily="34" charset="0"/>
              </a:rPr>
              <a:t>space, e.g., </a:t>
            </a:r>
            <a:r>
              <a:rPr lang="en-US" sz="2000" b="1" dirty="0" err="1">
                <a:solidFill>
                  <a:schemeClr val="tx2"/>
                </a:solidFill>
                <a:latin typeface="Helvetica" pitchFamily="34" charset="0"/>
              </a:rPr>
              <a:t>malloc</a:t>
            </a:r>
            <a:endParaRPr lang="en-US" sz="2000" b="1" dirty="0">
              <a:solidFill>
                <a:schemeClr val="accent1"/>
              </a:solidFill>
              <a:latin typeface="Helvetica" pitchFamily="34" charset="0"/>
            </a:endParaRPr>
          </a:p>
        </p:txBody>
      </p:sp>
      <p:sp>
        <p:nvSpPr>
          <p:cNvPr id="19463" name="Text Box 7"/>
          <p:cNvSpPr txBox="1">
            <a:spLocks noChangeArrowheads="1"/>
          </p:cNvSpPr>
          <p:nvPr/>
        </p:nvSpPr>
        <p:spPr bwMode="auto">
          <a:xfrm>
            <a:off x="5791200" y="1676400"/>
            <a:ext cx="2892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solidFill>
                  <a:schemeClr val="accent1"/>
                </a:solidFill>
                <a:latin typeface="Helvetica" pitchFamily="34" charset="0"/>
              </a:rPr>
              <a:t>Space for saved </a:t>
            </a:r>
            <a:br>
              <a:rPr lang="en-US" sz="2000" b="1" dirty="0">
                <a:solidFill>
                  <a:schemeClr val="accent1"/>
                </a:solidFill>
                <a:latin typeface="Helvetica" pitchFamily="34" charset="0"/>
              </a:rPr>
            </a:br>
            <a:r>
              <a:rPr lang="en-US" sz="2000" b="1" dirty="0">
                <a:solidFill>
                  <a:schemeClr val="accent1"/>
                </a:solidFill>
                <a:latin typeface="Helvetica" pitchFamily="34" charset="0"/>
              </a:rPr>
              <a:t>procedure information</a:t>
            </a:r>
          </a:p>
        </p:txBody>
      </p:sp>
    </p:spTree>
    <p:extLst>
      <p:ext uri="{BB962C8B-B14F-4D97-AF65-F5344CB8AC3E}">
        <p14:creationId xmlns:p14="http://schemas.microsoft.com/office/powerpoint/2010/main" val="1883626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1C9EA4E2-68A7-4384-8850-7FC7553D8EF8}" type="slidenum">
              <a:rPr lang="en-US" altLang="en-US" sz="1400"/>
              <a:pPr algn="r">
                <a:spcBef>
                  <a:spcPct val="0"/>
                </a:spcBef>
              </a:pPr>
              <a:t>8</a:t>
            </a:fld>
            <a:endParaRPr lang="en-US" altLang="en-US" sz="1400"/>
          </a:p>
        </p:txBody>
      </p:sp>
      <p:sp>
        <p:nvSpPr>
          <p:cNvPr id="31747" name="Rectangle 4"/>
          <p:cNvSpPr>
            <a:spLocks noGrp="1" noChangeArrowheads="1"/>
          </p:cNvSpPr>
          <p:nvPr>
            <p:ph type="title" idx="4294967295"/>
          </p:nvPr>
        </p:nvSpPr>
        <p:spPr>
          <a:xfrm>
            <a:off x="533400" y="228600"/>
            <a:ext cx="8077200" cy="1295400"/>
          </a:xfrm>
        </p:spPr>
        <p:txBody>
          <a:bodyPr/>
          <a:lstStyle/>
          <a:p>
            <a:r>
              <a:rPr lang="en-US" altLang="en-US" sz="3200" b="1" dirty="0" smtClean="0"/>
              <a:t>Has it all been discovered?</a:t>
            </a:r>
          </a:p>
        </p:txBody>
      </p:sp>
      <p:sp>
        <p:nvSpPr>
          <p:cNvPr id="31748" name="Rectangle 5"/>
          <p:cNvSpPr>
            <a:spLocks noGrp="1" noChangeArrowheads="1"/>
          </p:cNvSpPr>
          <p:nvPr>
            <p:ph type="body" idx="4294967295"/>
          </p:nvPr>
        </p:nvSpPr>
        <p:spPr>
          <a:xfrm>
            <a:off x="685800" y="1219199"/>
            <a:ext cx="7772400" cy="5020733"/>
          </a:xfrm>
        </p:spPr>
        <p:txBody>
          <a:bodyPr>
            <a:normAutofit fontScale="85000" lnSpcReduction="20000"/>
          </a:bodyPr>
          <a:lstStyle/>
          <a:p>
            <a:r>
              <a:rPr lang="en-US" altLang="en-US" sz="2400" b="1" dirty="0" smtClean="0">
                <a:solidFill>
                  <a:srgbClr val="C00000"/>
                </a:solidFill>
              </a:rPr>
              <a:t>New challenges constantly arise</a:t>
            </a:r>
          </a:p>
          <a:p>
            <a:pPr lvl="1"/>
            <a:r>
              <a:rPr lang="en-US" altLang="en-US" sz="2000" b="1" dirty="0" smtClean="0">
                <a:solidFill>
                  <a:srgbClr val="002060"/>
                </a:solidFill>
              </a:rPr>
              <a:t>embedded computing (e.g., iPod)</a:t>
            </a:r>
          </a:p>
          <a:p>
            <a:pPr lvl="1"/>
            <a:r>
              <a:rPr lang="en-US" altLang="en-US" sz="2000" b="1" dirty="0" smtClean="0">
                <a:solidFill>
                  <a:srgbClr val="002060"/>
                </a:solidFill>
              </a:rPr>
              <a:t>sensor networks (very low power, memory, etc.)</a:t>
            </a:r>
          </a:p>
          <a:p>
            <a:pPr lvl="1"/>
            <a:r>
              <a:rPr lang="en-US" altLang="en-US" sz="2000" b="1" dirty="0" smtClean="0">
                <a:solidFill>
                  <a:srgbClr val="002060"/>
                </a:solidFill>
              </a:rPr>
              <a:t>peer-to-peer systems</a:t>
            </a:r>
          </a:p>
          <a:p>
            <a:pPr lvl="1"/>
            <a:r>
              <a:rPr lang="en-US" altLang="en-US" sz="2000" b="1" dirty="0" smtClean="0">
                <a:solidFill>
                  <a:srgbClr val="002060"/>
                </a:solidFill>
              </a:rPr>
              <a:t>ad hoc networking</a:t>
            </a:r>
          </a:p>
          <a:p>
            <a:pPr lvl="1"/>
            <a:r>
              <a:rPr lang="en-US" altLang="en-US" sz="2000" b="1" dirty="0" smtClean="0">
                <a:solidFill>
                  <a:srgbClr val="002060"/>
                </a:solidFill>
              </a:rPr>
              <a:t>scalable server farm design and management (e.g., Google)</a:t>
            </a:r>
          </a:p>
          <a:p>
            <a:pPr lvl="1"/>
            <a:r>
              <a:rPr lang="en-US" altLang="en-US" sz="2000" b="1" dirty="0" smtClean="0">
                <a:solidFill>
                  <a:srgbClr val="002060"/>
                </a:solidFill>
              </a:rPr>
              <a:t>software for utilizing huge clusters (e.g., </a:t>
            </a:r>
            <a:r>
              <a:rPr lang="en-US" altLang="en-US" sz="2000" b="1" dirty="0" err="1" smtClean="0">
                <a:solidFill>
                  <a:srgbClr val="002060"/>
                </a:solidFill>
              </a:rPr>
              <a:t>MapReduce</a:t>
            </a:r>
            <a:r>
              <a:rPr lang="en-US" altLang="en-US" sz="2000" b="1" dirty="0" smtClean="0">
                <a:solidFill>
                  <a:srgbClr val="002060"/>
                </a:solidFill>
              </a:rPr>
              <a:t>, </a:t>
            </a:r>
            <a:r>
              <a:rPr lang="en-US" altLang="en-US" sz="2000" b="1" dirty="0" err="1" smtClean="0">
                <a:solidFill>
                  <a:srgbClr val="002060"/>
                </a:solidFill>
              </a:rPr>
              <a:t>Bigtable</a:t>
            </a:r>
            <a:r>
              <a:rPr lang="en-US" altLang="en-US" sz="2000" b="1" dirty="0" smtClean="0">
                <a:solidFill>
                  <a:srgbClr val="002060"/>
                </a:solidFill>
              </a:rPr>
              <a:t>)</a:t>
            </a:r>
          </a:p>
          <a:p>
            <a:pPr lvl="1"/>
            <a:r>
              <a:rPr lang="en-US" altLang="en-US" sz="2000" b="1" dirty="0" smtClean="0">
                <a:solidFill>
                  <a:srgbClr val="002060"/>
                </a:solidFill>
              </a:rPr>
              <a:t>overlay networks (e.g., </a:t>
            </a:r>
            <a:r>
              <a:rPr lang="en-US" altLang="en-US" sz="2000" b="1" dirty="0" err="1" smtClean="0">
                <a:solidFill>
                  <a:srgbClr val="002060"/>
                </a:solidFill>
              </a:rPr>
              <a:t>PlanetLab</a:t>
            </a:r>
            <a:r>
              <a:rPr lang="en-US" altLang="en-US" sz="2000" b="1" dirty="0" smtClean="0">
                <a:solidFill>
                  <a:srgbClr val="002060"/>
                </a:solidFill>
              </a:rPr>
              <a:t>)</a:t>
            </a:r>
          </a:p>
          <a:p>
            <a:pPr lvl="1"/>
            <a:r>
              <a:rPr lang="en-US" altLang="en-US" sz="2000" b="1" dirty="0" smtClean="0">
                <a:solidFill>
                  <a:srgbClr val="002060"/>
                </a:solidFill>
              </a:rPr>
              <a:t>worm fingerprinting</a:t>
            </a:r>
          </a:p>
          <a:p>
            <a:pPr lvl="1"/>
            <a:r>
              <a:rPr lang="en-US" altLang="en-US" sz="2000" b="1" dirty="0" smtClean="0">
                <a:solidFill>
                  <a:srgbClr val="002060"/>
                </a:solidFill>
              </a:rPr>
              <a:t>finding bugs in system code (e.g., model checking)</a:t>
            </a:r>
          </a:p>
          <a:p>
            <a:r>
              <a:rPr lang="en-US" altLang="en-US" sz="2400" b="1" dirty="0" smtClean="0">
                <a:solidFill>
                  <a:srgbClr val="C00000"/>
                </a:solidFill>
              </a:rPr>
              <a:t>Old problems constantly re-define themselves</a:t>
            </a:r>
          </a:p>
          <a:p>
            <a:pPr lvl="1"/>
            <a:r>
              <a:rPr lang="en-US" altLang="en-US" sz="2000" dirty="0" smtClean="0"/>
              <a:t>the evolution of PCs recapitulated the evolution of minicomputers, which had recapitulated the evolution of mainframes</a:t>
            </a:r>
          </a:p>
          <a:p>
            <a:pPr lvl="1"/>
            <a:r>
              <a:rPr lang="en-US" altLang="en-US" sz="2000" dirty="0" smtClean="0"/>
              <a:t>but the ubiquity of PCs re-defined the issues in protection and security</a:t>
            </a:r>
          </a:p>
          <a:p>
            <a:endParaRPr lang="en-US" altLang="en-US" sz="2000" dirty="0" smtClean="0"/>
          </a:p>
        </p:txBody>
      </p:sp>
    </p:spTree>
    <p:extLst>
      <p:ext uri="{BB962C8B-B14F-4D97-AF65-F5344CB8AC3E}">
        <p14:creationId xmlns:p14="http://schemas.microsoft.com/office/powerpoint/2010/main" val="245381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p:spPr>
        <p:txBody>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pPr algn="r">
              <a:spcBef>
                <a:spcPct val="0"/>
              </a:spcBef>
            </a:pPr>
            <a:fld id="{9E36F6B7-37D0-441F-B2B0-9325D1148627}" type="slidenum">
              <a:rPr lang="en-US" altLang="en-US" sz="1400"/>
              <a:pPr algn="r">
                <a:spcBef>
                  <a:spcPct val="0"/>
                </a:spcBef>
              </a:pPr>
              <a:t>9</a:t>
            </a:fld>
            <a:endParaRPr lang="en-US" altLang="en-US" sz="1400"/>
          </a:p>
        </p:txBody>
      </p:sp>
      <p:sp>
        <p:nvSpPr>
          <p:cNvPr id="46083" name="Rectangle 16"/>
          <p:cNvSpPr>
            <a:spLocks noGrp="1" noChangeArrowheads="1"/>
          </p:cNvSpPr>
          <p:nvPr>
            <p:ph type="body" idx="4294967295"/>
          </p:nvPr>
        </p:nvSpPr>
        <p:spPr>
          <a:xfrm>
            <a:off x="736600" y="1092200"/>
            <a:ext cx="7772400" cy="4114800"/>
          </a:xfrm>
        </p:spPr>
        <p:txBody>
          <a:bodyPr/>
          <a:lstStyle/>
          <a:p>
            <a:r>
              <a:rPr lang="en-US" altLang="en-US" dirty="0"/>
              <a:t>A</a:t>
            </a:r>
            <a:r>
              <a:rPr lang="en-US" altLang="en-US" sz="2400" dirty="0" smtClean="0"/>
              <a:t>n illustration of architectural and OS functionality requirements</a:t>
            </a:r>
          </a:p>
        </p:txBody>
      </p:sp>
      <p:sp>
        <p:nvSpPr>
          <p:cNvPr id="46084" name="Rectangle 3"/>
          <p:cNvSpPr>
            <a:spLocks noChangeArrowheads="1"/>
          </p:cNvSpPr>
          <p:nvPr/>
        </p:nvSpPr>
        <p:spPr bwMode="auto">
          <a:xfrm>
            <a:off x="1371600" y="2971800"/>
            <a:ext cx="2133600" cy="144780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endParaRPr lang="en-US" altLang="en-US"/>
          </a:p>
        </p:txBody>
      </p:sp>
      <p:sp>
        <p:nvSpPr>
          <p:cNvPr id="46085" name="Rectangle 4"/>
          <p:cNvSpPr>
            <a:spLocks noChangeArrowheads="1"/>
          </p:cNvSpPr>
          <p:nvPr/>
        </p:nvSpPr>
        <p:spPr bwMode="auto">
          <a:xfrm>
            <a:off x="1371600" y="4419600"/>
            <a:ext cx="2133600" cy="68580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endParaRPr lang="en-US" altLang="en-US"/>
          </a:p>
        </p:txBody>
      </p:sp>
      <p:sp>
        <p:nvSpPr>
          <p:cNvPr id="46086" name="Text Box 5"/>
          <p:cNvSpPr txBox="1">
            <a:spLocks noChangeArrowheads="1"/>
          </p:cNvSpPr>
          <p:nvPr/>
        </p:nvSpPr>
        <p:spPr bwMode="auto">
          <a:xfrm>
            <a:off x="1981200" y="4648200"/>
            <a:ext cx="762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r>
              <a:rPr lang="en-US" altLang="en-US" sz="1400">
                <a:latin typeface="Helvetica" panose="020B0604020202020204" pitchFamily="34" charset="0"/>
              </a:rPr>
              <a:t>OS</a:t>
            </a:r>
          </a:p>
        </p:txBody>
      </p:sp>
      <p:sp>
        <p:nvSpPr>
          <p:cNvPr id="46087" name="Rectangle 6"/>
          <p:cNvSpPr>
            <a:spLocks noChangeArrowheads="1"/>
          </p:cNvSpPr>
          <p:nvPr/>
        </p:nvSpPr>
        <p:spPr bwMode="auto">
          <a:xfrm>
            <a:off x="1752600" y="3505200"/>
            <a:ext cx="1270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r>
              <a:rPr lang="en-US" altLang="en-US" sz="1400">
                <a:latin typeface="Helvetica" panose="020B0604020202020204" pitchFamily="34" charset="0"/>
              </a:rPr>
              <a:t>User program</a:t>
            </a:r>
          </a:p>
        </p:txBody>
      </p:sp>
      <p:sp>
        <p:nvSpPr>
          <p:cNvPr id="46088" name="Oval 7"/>
          <p:cNvSpPr>
            <a:spLocks noChangeArrowheads="1"/>
          </p:cNvSpPr>
          <p:nvPr/>
        </p:nvSpPr>
        <p:spPr bwMode="auto">
          <a:xfrm>
            <a:off x="5715000" y="2438400"/>
            <a:ext cx="1371600" cy="3810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endParaRPr lang="en-US" altLang="en-US"/>
          </a:p>
        </p:txBody>
      </p:sp>
      <p:sp>
        <p:nvSpPr>
          <p:cNvPr id="46089" name="Oval 8"/>
          <p:cNvSpPr>
            <a:spLocks noChangeArrowheads="1"/>
          </p:cNvSpPr>
          <p:nvPr/>
        </p:nvSpPr>
        <p:spPr bwMode="auto">
          <a:xfrm>
            <a:off x="5715000" y="3733800"/>
            <a:ext cx="1371600" cy="3810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endParaRPr lang="en-US" altLang="en-US"/>
          </a:p>
        </p:txBody>
      </p:sp>
      <p:sp>
        <p:nvSpPr>
          <p:cNvPr id="46090" name="Line 9"/>
          <p:cNvSpPr>
            <a:spLocks noChangeShapeType="1"/>
          </p:cNvSpPr>
          <p:nvPr/>
        </p:nvSpPr>
        <p:spPr bwMode="auto">
          <a:xfrm>
            <a:off x="7086600" y="2667000"/>
            <a:ext cx="0" cy="1295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0"/>
          <p:cNvSpPr>
            <a:spLocks noChangeShapeType="1"/>
          </p:cNvSpPr>
          <p:nvPr/>
        </p:nvSpPr>
        <p:spPr bwMode="auto">
          <a:xfrm>
            <a:off x="5715000" y="2667000"/>
            <a:ext cx="0" cy="12954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Rectangle 11"/>
          <p:cNvSpPr>
            <a:spLocks noChangeArrowheads="1"/>
          </p:cNvSpPr>
          <p:nvPr/>
        </p:nvSpPr>
        <p:spPr bwMode="auto">
          <a:xfrm>
            <a:off x="5748338" y="3702050"/>
            <a:ext cx="1295400" cy="228600"/>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sz="900">
                <a:solidFill>
                  <a:schemeClr val="tx1"/>
                </a:solidFill>
                <a:latin typeface="Times New Roman" panose="02020603050405020304" pitchFamily="18" charset="0"/>
              </a:defRPr>
            </a:lvl1pPr>
            <a:lvl2pPr marL="742950" indent="-285750" algn="ctr">
              <a:spcBef>
                <a:spcPct val="50000"/>
              </a:spcBef>
              <a:defRPr sz="900">
                <a:solidFill>
                  <a:schemeClr val="tx1"/>
                </a:solidFill>
                <a:latin typeface="Times New Roman" panose="02020603050405020304" pitchFamily="18" charset="0"/>
              </a:defRPr>
            </a:lvl2pPr>
            <a:lvl3pPr marL="1143000" indent="-228600" algn="ctr">
              <a:spcBef>
                <a:spcPct val="50000"/>
              </a:spcBef>
              <a:defRPr sz="900">
                <a:solidFill>
                  <a:schemeClr val="tx1"/>
                </a:solidFill>
                <a:latin typeface="Times New Roman" panose="02020603050405020304" pitchFamily="18" charset="0"/>
              </a:defRPr>
            </a:lvl3pPr>
            <a:lvl4pPr marL="1600200" indent="-228600" algn="ctr">
              <a:spcBef>
                <a:spcPct val="50000"/>
              </a:spcBef>
              <a:defRPr sz="900">
                <a:solidFill>
                  <a:schemeClr val="tx1"/>
                </a:solidFill>
                <a:latin typeface="Times New Roman" panose="02020603050405020304" pitchFamily="18" charset="0"/>
              </a:defRPr>
            </a:lvl4pPr>
            <a:lvl5pPr marL="2057400" indent="-228600" algn="ctr">
              <a:spcBef>
                <a:spcPct val="50000"/>
              </a:spcBef>
              <a:defRPr sz="900">
                <a:solidFill>
                  <a:schemeClr val="tx1"/>
                </a:solidFill>
                <a:latin typeface="Times New Roman" panose="02020603050405020304" pitchFamily="18" charset="0"/>
              </a:defRPr>
            </a:lvl5pPr>
            <a:lvl6pPr marL="2514600" indent="-228600" algn="ctr" eaLnBrk="0" fontAlgn="base" hangingPunct="0">
              <a:spcBef>
                <a:spcPct val="50000"/>
              </a:spcBef>
              <a:spcAft>
                <a:spcPct val="0"/>
              </a:spcAft>
              <a:defRPr sz="900">
                <a:solidFill>
                  <a:schemeClr val="tx1"/>
                </a:solidFill>
                <a:latin typeface="Times New Roman" panose="02020603050405020304" pitchFamily="18" charset="0"/>
              </a:defRPr>
            </a:lvl6pPr>
            <a:lvl7pPr marL="2971800" indent="-228600" algn="ctr" eaLnBrk="0" fontAlgn="base" hangingPunct="0">
              <a:spcBef>
                <a:spcPct val="50000"/>
              </a:spcBef>
              <a:spcAft>
                <a:spcPct val="0"/>
              </a:spcAft>
              <a:defRPr sz="900">
                <a:solidFill>
                  <a:schemeClr val="tx1"/>
                </a:solidFill>
                <a:latin typeface="Times New Roman" panose="02020603050405020304" pitchFamily="18" charset="0"/>
              </a:defRPr>
            </a:lvl7pPr>
            <a:lvl8pPr marL="3429000" indent="-228600" algn="ctr" eaLnBrk="0" fontAlgn="base" hangingPunct="0">
              <a:spcBef>
                <a:spcPct val="50000"/>
              </a:spcBef>
              <a:spcAft>
                <a:spcPct val="0"/>
              </a:spcAft>
              <a:defRPr sz="900">
                <a:solidFill>
                  <a:schemeClr val="tx1"/>
                </a:solidFill>
                <a:latin typeface="Times New Roman" panose="02020603050405020304" pitchFamily="18" charset="0"/>
              </a:defRPr>
            </a:lvl8pPr>
            <a:lvl9pPr marL="3886200" indent="-228600" algn="ctr" eaLnBrk="0" fontAlgn="base" hangingPunct="0">
              <a:spcBef>
                <a:spcPct val="50000"/>
              </a:spcBef>
              <a:spcAft>
                <a:spcPct val="0"/>
              </a:spcAft>
              <a:defRPr sz="900">
                <a:solidFill>
                  <a:schemeClr val="tx1"/>
                </a:solidFill>
                <a:latin typeface="Times New Roman" panose="02020603050405020304" pitchFamily="18" charset="0"/>
              </a:defRPr>
            </a:lvl9pPr>
          </a:lstStyle>
          <a:p>
            <a:endParaRPr lang="en-US" altLang="en-US"/>
          </a:p>
        </p:txBody>
      </p:sp>
      <p:sp>
        <p:nvSpPr>
          <p:cNvPr id="46093" name="Freeform 12"/>
          <p:cNvSpPr>
            <a:spLocks/>
          </p:cNvSpPr>
          <p:nvPr/>
        </p:nvSpPr>
        <p:spPr bwMode="auto">
          <a:xfrm>
            <a:off x="2971800" y="2870200"/>
            <a:ext cx="3302000" cy="558800"/>
          </a:xfrm>
          <a:custGeom>
            <a:avLst/>
            <a:gdLst>
              <a:gd name="T0" fmla="*/ 0 w 2080"/>
              <a:gd name="T1" fmla="*/ 558800 h 352"/>
              <a:gd name="T2" fmla="*/ 1219200 w 2080"/>
              <a:gd name="T3" fmla="*/ 25400 h 352"/>
              <a:gd name="T4" fmla="*/ 2971800 w 2080"/>
              <a:gd name="T5" fmla="*/ 406400 h 352"/>
              <a:gd name="T6" fmla="*/ 3200400 w 2080"/>
              <a:gd name="T7" fmla="*/ 482600 h 3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0" h="352">
                <a:moveTo>
                  <a:pt x="0" y="352"/>
                </a:moveTo>
                <a:cubicBezTo>
                  <a:pt x="228" y="192"/>
                  <a:pt x="456" y="32"/>
                  <a:pt x="768" y="16"/>
                </a:cubicBezTo>
                <a:cubicBezTo>
                  <a:pt x="1080" y="0"/>
                  <a:pt x="1664" y="208"/>
                  <a:pt x="1872" y="256"/>
                </a:cubicBezTo>
                <a:cubicBezTo>
                  <a:pt x="2080" y="304"/>
                  <a:pt x="1992" y="296"/>
                  <a:pt x="2016" y="304"/>
                </a:cubicBezTo>
              </a:path>
            </a:pathLst>
          </a:custGeom>
          <a:noFill/>
          <a:ln w="28575" cap="flat" cmpd="sng">
            <a:solidFill>
              <a:schemeClr val="tx1"/>
            </a:solidFill>
            <a:prstDash val="solid"/>
            <a:round/>
            <a:headEn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Freeform 13"/>
          <p:cNvSpPr>
            <a:spLocks/>
          </p:cNvSpPr>
          <p:nvPr/>
        </p:nvSpPr>
        <p:spPr bwMode="auto">
          <a:xfrm>
            <a:off x="2971800" y="3733800"/>
            <a:ext cx="3429000" cy="673100"/>
          </a:xfrm>
          <a:custGeom>
            <a:avLst/>
            <a:gdLst>
              <a:gd name="T0" fmla="*/ 3352800 w 2112"/>
              <a:gd name="T1" fmla="*/ 0 h 424"/>
              <a:gd name="T2" fmla="*/ 1524000 w 2112"/>
              <a:gd name="T3" fmla="*/ 609600 h 424"/>
              <a:gd name="T4" fmla="*/ 0 w 2112"/>
              <a:gd name="T5" fmla="*/ 381000 h 424"/>
              <a:gd name="T6" fmla="*/ 0 60000 65536"/>
              <a:gd name="T7" fmla="*/ 0 60000 65536"/>
              <a:gd name="T8" fmla="*/ 0 60000 65536"/>
            </a:gdLst>
            <a:ahLst/>
            <a:cxnLst>
              <a:cxn ang="T6">
                <a:pos x="T0" y="T1"/>
              </a:cxn>
              <a:cxn ang="T7">
                <a:pos x="T2" y="T3"/>
              </a:cxn>
              <a:cxn ang="T8">
                <a:pos x="T4" y="T5"/>
              </a:cxn>
            </a:cxnLst>
            <a:rect l="0" t="0" r="r" b="b"/>
            <a:pathLst>
              <a:path w="2112" h="424">
                <a:moveTo>
                  <a:pt x="2112" y="0"/>
                </a:moveTo>
                <a:cubicBezTo>
                  <a:pt x="1712" y="172"/>
                  <a:pt x="1312" y="344"/>
                  <a:pt x="960" y="384"/>
                </a:cubicBezTo>
                <a:cubicBezTo>
                  <a:pt x="608" y="424"/>
                  <a:pt x="304" y="332"/>
                  <a:pt x="0" y="240"/>
                </a:cubicBezTo>
              </a:path>
            </a:pathLst>
          </a:custGeom>
          <a:noFill/>
          <a:ln w="28575" cap="flat" cmpd="sng">
            <a:solidFill>
              <a:schemeClr val="tx1"/>
            </a:solidFill>
            <a:prstDash val="solid"/>
            <a:round/>
            <a:headEn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500658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33013</TotalTime>
  <Words>3820</Words>
  <Application>Microsoft Office PowerPoint</Application>
  <PresentationFormat>On-screen Show (4:3)</PresentationFormat>
  <Paragraphs>825</Paragraphs>
  <Slides>75</Slides>
  <Notes>27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8" baseType="lpstr">
      <vt:lpstr>Arial</vt:lpstr>
      <vt:lpstr>Calibri</vt:lpstr>
      <vt:lpstr>Cambria</vt:lpstr>
      <vt:lpstr>Courier New</vt:lpstr>
      <vt:lpstr>Garamond</vt:lpstr>
      <vt:lpstr>Helvetica</vt:lpstr>
      <vt:lpstr>Symbol</vt:lpstr>
      <vt:lpstr>Times</vt:lpstr>
      <vt:lpstr>Times New Roman</vt:lpstr>
      <vt:lpstr>Trebuchet MS</vt:lpstr>
      <vt:lpstr>Wingdings</vt:lpstr>
      <vt:lpstr>Organic</vt:lpstr>
      <vt:lpstr>Equation</vt:lpstr>
      <vt:lpstr>CSCI U511 01 Operating Systems AKM Jahangir A Majumder, PhD</vt:lpstr>
      <vt:lpstr>Review and Learning Outcomes</vt:lpstr>
      <vt:lpstr>Review: Today’s Operating Systems- Computers Cheap</vt:lpstr>
      <vt:lpstr>Review: Tomorrow’s Operating Systems</vt:lpstr>
      <vt:lpstr>The major OS issues</vt:lpstr>
      <vt:lpstr>Major issues in OS (2)</vt:lpstr>
      <vt:lpstr>Progression of concepts and form factors</vt:lpstr>
      <vt:lpstr>Has it all been discovered?</vt:lpstr>
      <vt:lpstr>PowerPoint Presentation</vt:lpstr>
      <vt:lpstr>Parallel systems</vt:lpstr>
      <vt:lpstr>Personal computing</vt:lpstr>
      <vt:lpstr>Client/server computing</vt:lpstr>
      <vt:lpstr>Embedded/mobile/pervasive computing</vt:lpstr>
      <vt:lpstr>In Lecture Review</vt:lpstr>
      <vt:lpstr> Review on U210 </vt:lpstr>
      <vt:lpstr>Performance: CPU Time</vt:lpstr>
      <vt:lpstr>Performance Summary</vt:lpstr>
      <vt:lpstr>Different Logic Gates</vt:lpstr>
      <vt:lpstr>Boolean Algebra and Truth Table </vt:lpstr>
      <vt:lpstr>Example: Truth Table, Boolean Algebra, and Digital Logic Circuit</vt:lpstr>
      <vt:lpstr>Constructing Gates</vt:lpstr>
      <vt:lpstr>Laws of Boolean Algebra</vt:lpstr>
      <vt:lpstr>Binary Numbers </vt:lpstr>
      <vt:lpstr>Binary to Decimal Conversion</vt:lpstr>
      <vt:lpstr>Other Conversions</vt:lpstr>
      <vt:lpstr>Other Conversions</vt:lpstr>
      <vt:lpstr>Fractions</vt:lpstr>
      <vt:lpstr>1 Bit Full Adder Implementation</vt:lpstr>
      <vt:lpstr>Binary Math: 2’s Complement</vt:lpstr>
      <vt:lpstr>2’s Complement Adder/Subtractor</vt:lpstr>
      <vt:lpstr>Binary Math: Overflow Detection</vt:lpstr>
      <vt:lpstr>Multiplication and Division by  Shifting Bits</vt:lpstr>
      <vt:lpstr>Shift Operations</vt:lpstr>
      <vt:lpstr>Shifting and Multiplication</vt:lpstr>
      <vt:lpstr>Decoder</vt:lpstr>
      <vt:lpstr>Building of 4-to-1-line Multiplexer</vt:lpstr>
      <vt:lpstr>The ALU Diagram</vt:lpstr>
      <vt:lpstr>Introduction to Sequential Circuits</vt:lpstr>
      <vt:lpstr>Storage Element’s Timing Model</vt:lpstr>
      <vt:lpstr>Machine Format</vt:lpstr>
      <vt:lpstr>MIPS Assembly Language</vt:lpstr>
      <vt:lpstr>Assembly Variables: Registers Cont..</vt:lpstr>
      <vt:lpstr>MIPS Registers</vt:lpstr>
      <vt:lpstr>Registers vs. Memory</vt:lpstr>
      <vt:lpstr>Review: MIPS Instruction Format</vt:lpstr>
      <vt:lpstr>Machine Language: R-Type</vt:lpstr>
      <vt:lpstr>Machine Language: I-Type</vt:lpstr>
      <vt:lpstr>MIPS Fields</vt:lpstr>
      <vt:lpstr>Assembly Operands: Memory</vt:lpstr>
      <vt:lpstr>Anatomy: 5 components of any Computer</vt:lpstr>
      <vt:lpstr>Data Transfer: Memory to Reg (1/4)</vt:lpstr>
      <vt:lpstr>Data Transfer: Memory to Reg (3/4)</vt:lpstr>
      <vt:lpstr>Data Transfer: Memory to Reg (4/4)</vt:lpstr>
      <vt:lpstr>Data Transfer: Reg to Memory</vt:lpstr>
      <vt:lpstr>The First Program: Hello World</vt:lpstr>
      <vt:lpstr>MIPS Data Transfer Instructions  Example</vt:lpstr>
      <vt:lpstr>More Notes about Memory: Alignment</vt:lpstr>
      <vt:lpstr>MIPS Control Instruction I: Conditional Branch</vt:lpstr>
      <vt:lpstr>MIPS Control Instruction II: Unconditional Jump</vt:lpstr>
      <vt:lpstr>Example: Compiling C if into MIPS (1/2)</vt:lpstr>
      <vt:lpstr>Example: Compiling C if into MIPS (2/2)</vt:lpstr>
      <vt:lpstr>Inequalities in MIPS (1/5)</vt:lpstr>
      <vt:lpstr>Inequalities in MIPS (2/5)</vt:lpstr>
      <vt:lpstr>Inequalities in MIPS (3/5)</vt:lpstr>
      <vt:lpstr>Inequalities in MIPS (4/5)</vt:lpstr>
      <vt:lpstr>Inequalities in MIPS (5/5)</vt:lpstr>
      <vt:lpstr>Example: The C Switch Statement (1/3)</vt:lpstr>
      <vt:lpstr>Example: The C Switch Statement (2/3)</vt:lpstr>
      <vt:lpstr>Example: The C Switch Statement (3/3)</vt:lpstr>
      <vt:lpstr>MIPS Control Instructions Syntax</vt:lpstr>
      <vt:lpstr>MIPS Logical Operations</vt:lpstr>
      <vt:lpstr>Logical Instruction Syntax</vt:lpstr>
      <vt:lpstr>Exercise: Implement NOT function with NOR instruction</vt:lpstr>
      <vt:lpstr>A MIPS Computer Architecture</vt:lpstr>
      <vt:lpstr>MIPS Memory Allocation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Mouny</dc:creator>
  <cp:lastModifiedBy>MAJUMDER, AKM JAHANGIR</cp:lastModifiedBy>
  <cp:revision>882</cp:revision>
  <cp:lastPrinted>2013-11-25T17:13:45Z</cp:lastPrinted>
  <dcterms:created xsi:type="dcterms:W3CDTF">2012-08-10T22:02:17Z</dcterms:created>
  <dcterms:modified xsi:type="dcterms:W3CDTF">2019-08-27T18:38:48Z</dcterms:modified>
</cp:coreProperties>
</file>